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2"/>
  </p:notesMasterIdLst>
  <p:sldIdLst>
    <p:sldId id="256" r:id="rId2"/>
    <p:sldId id="257" r:id="rId3"/>
    <p:sldId id="259" r:id="rId4"/>
    <p:sldId id="894" r:id="rId5"/>
    <p:sldId id="683" r:id="rId6"/>
    <p:sldId id="261" r:id="rId7"/>
    <p:sldId id="887" r:id="rId8"/>
    <p:sldId id="262" r:id="rId9"/>
    <p:sldId id="263" r:id="rId10"/>
    <p:sldId id="892" r:id="rId11"/>
    <p:sldId id="888" r:id="rId12"/>
    <p:sldId id="265" r:id="rId13"/>
    <p:sldId id="264" r:id="rId14"/>
    <p:sldId id="373" r:id="rId15"/>
    <p:sldId id="1211" r:id="rId16"/>
    <p:sldId id="1105" r:id="rId17"/>
    <p:sldId id="374" r:id="rId18"/>
    <p:sldId id="1195" r:id="rId19"/>
    <p:sldId id="1214" r:id="rId20"/>
    <p:sldId id="375" r:id="rId21"/>
    <p:sldId id="377" r:id="rId22"/>
    <p:sldId id="1218" r:id="rId23"/>
    <p:sldId id="378" r:id="rId24"/>
    <p:sldId id="379" r:id="rId25"/>
    <p:sldId id="1215" r:id="rId26"/>
    <p:sldId id="1217" r:id="rId27"/>
    <p:sldId id="380" r:id="rId28"/>
    <p:sldId id="889" r:id="rId29"/>
    <p:sldId id="891" r:id="rId30"/>
    <p:sldId id="1193" r:id="rId31"/>
    <p:sldId id="1196" r:id="rId32"/>
    <p:sldId id="1191" r:id="rId33"/>
    <p:sldId id="1212" r:id="rId34"/>
    <p:sldId id="268" r:id="rId35"/>
    <p:sldId id="893" r:id="rId36"/>
    <p:sldId id="281" r:id="rId37"/>
    <p:sldId id="387" r:id="rId38"/>
    <p:sldId id="385" r:id="rId39"/>
    <p:sldId id="388" r:id="rId40"/>
    <p:sldId id="294" r:id="rId41"/>
    <p:sldId id="296" r:id="rId42"/>
    <p:sldId id="1106" r:id="rId43"/>
    <p:sldId id="383" r:id="rId44"/>
    <p:sldId id="384" r:id="rId45"/>
    <p:sldId id="282" r:id="rId46"/>
    <p:sldId id="283" r:id="rId47"/>
    <p:sldId id="284" r:id="rId48"/>
    <p:sldId id="285" r:id="rId49"/>
    <p:sldId id="286" r:id="rId50"/>
    <p:sldId id="273" r:id="rId51"/>
    <p:sldId id="474" r:id="rId52"/>
    <p:sldId id="475" r:id="rId53"/>
    <p:sldId id="476" r:id="rId54"/>
    <p:sldId id="478" r:id="rId55"/>
    <p:sldId id="479" r:id="rId56"/>
    <p:sldId id="481" r:id="rId57"/>
    <p:sldId id="483" r:id="rId58"/>
    <p:sldId id="485" r:id="rId59"/>
    <p:sldId id="486" r:id="rId60"/>
    <p:sldId id="677" r:id="rId61"/>
    <p:sldId id="488" r:id="rId62"/>
    <p:sldId id="490" r:id="rId63"/>
    <p:sldId id="491" r:id="rId64"/>
    <p:sldId id="492" r:id="rId65"/>
    <p:sldId id="494" r:id="rId66"/>
    <p:sldId id="495" r:id="rId67"/>
    <p:sldId id="497" r:id="rId68"/>
    <p:sldId id="678" r:id="rId69"/>
    <p:sldId id="679" r:id="rId70"/>
    <p:sldId id="680" r:id="rId71"/>
    <p:sldId id="681" r:id="rId72"/>
    <p:sldId id="682" r:id="rId73"/>
    <p:sldId id="499" r:id="rId74"/>
    <p:sldId id="500" r:id="rId75"/>
    <p:sldId id="504" r:id="rId76"/>
    <p:sldId id="505" r:id="rId77"/>
    <p:sldId id="507" r:id="rId78"/>
    <p:sldId id="508" r:id="rId79"/>
    <p:sldId id="275" r:id="rId80"/>
    <p:sldId id="509" r:id="rId81"/>
    <p:sldId id="510" r:id="rId82"/>
    <p:sldId id="622" r:id="rId83"/>
    <p:sldId id="623" r:id="rId84"/>
    <p:sldId id="624" r:id="rId85"/>
    <p:sldId id="297" r:id="rId86"/>
    <p:sldId id="298" r:id="rId87"/>
    <p:sldId id="299" r:id="rId88"/>
    <p:sldId id="300" r:id="rId89"/>
    <p:sldId id="301" r:id="rId90"/>
    <p:sldId id="625" r:id="rId91"/>
    <p:sldId id="626" r:id="rId92"/>
    <p:sldId id="627" r:id="rId93"/>
    <p:sldId id="1209" r:id="rId94"/>
    <p:sldId id="1210" r:id="rId95"/>
    <p:sldId id="1220" r:id="rId96"/>
    <p:sldId id="1219" r:id="rId97"/>
    <p:sldId id="1108" r:id="rId98"/>
    <p:sldId id="1174" r:id="rId99"/>
    <p:sldId id="1167" r:id="rId100"/>
    <p:sldId id="1168" r:id="rId101"/>
    <p:sldId id="1176" r:id="rId102"/>
    <p:sldId id="1169" r:id="rId103"/>
    <p:sldId id="1170" r:id="rId104"/>
    <p:sldId id="1171" r:id="rId105"/>
    <p:sldId id="1172" r:id="rId106"/>
    <p:sldId id="1173" r:id="rId107"/>
    <p:sldId id="1110" r:id="rId108"/>
    <p:sldId id="1111" r:id="rId109"/>
    <p:sldId id="1112" r:id="rId110"/>
    <p:sldId id="1113" r:id="rId111"/>
    <p:sldId id="1114" r:id="rId112"/>
    <p:sldId id="1115" r:id="rId113"/>
    <p:sldId id="1116" r:id="rId114"/>
    <p:sldId id="1117" r:id="rId115"/>
    <p:sldId id="1118" r:id="rId116"/>
    <p:sldId id="1119" r:id="rId117"/>
    <p:sldId id="1120" r:id="rId118"/>
    <p:sldId id="1121" r:id="rId119"/>
    <p:sldId id="1124" r:id="rId120"/>
    <p:sldId id="1125" r:id="rId121"/>
    <p:sldId id="1126" r:id="rId122"/>
    <p:sldId id="1127" r:id="rId123"/>
    <p:sldId id="1128" r:id="rId124"/>
    <p:sldId id="1129" r:id="rId125"/>
    <p:sldId id="1130" r:id="rId126"/>
    <p:sldId id="1131" r:id="rId127"/>
    <p:sldId id="1132" r:id="rId128"/>
    <p:sldId id="1133" r:id="rId129"/>
    <p:sldId id="1134" r:id="rId130"/>
    <p:sldId id="1135" r:id="rId131"/>
    <p:sldId id="1136" r:id="rId132"/>
    <p:sldId id="1137" r:id="rId133"/>
    <p:sldId id="1138" r:id="rId134"/>
    <p:sldId id="1139" r:id="rId135"/>
    <p:sldId id="1140" r:id="rId136"/>
    <p:sldId id="1141" r:id="rId137"/>
    <p:sldId id="1142" r:id="rId138"/>
    <p:sldId id="1143" r:id="rId139"/>
    <p:sldId id="1145" r:id="rId140"/>
    <p:sldId id="1146" r:id="rId141"/>
    <p:sldId id="1147" r:id="rId142"/>
    <p:sldId id="1148" r:id="rId143"/>
    <p:sldId id="1149" r:id="rId144"/>
    <p:sldId id="1150" r:id="rId145"/>
    <p:sldId id="1178" r:id="rId146"/>
    <p:sldId id="1152" r:id="rId147"/>
    <p:sldId id="1450" r:id="rId148"/>
    <p:sldId id="1451" r:id="rId149"/>
    <p:sldId id="1449" r:id="rId150"/>
    <p:sldId id="1154" r:id="rId151"/>
    <p:sldId id="1155" r:id="rId152"/>
    <p:sldId id="1452" r:id="rId153"/>
    <p:sldId id="1453" r:id="rId154"/>
    <p:sldId id="1454" r:id="rId155"/>
    <p:sldId id="1455" r:id="rId156"/>
    <p:sldId id="1456" r:id="rId157"/>
    <p:sldId id="1156" r:id="rId158"/>
    <p:sldId id="1157" r:id="rId159"/>
    <p:sldId id="1158" r:id="rId160"/>
    <p:sldId id="1444" r:id="rId161"/>
    <p:sldId id="1445" r:id="rId162"/>
    <p:sldId id="1161" r:id="rId163"/>
    <p:sldId id="1162" r:id="rId164"/>
    <p:sldId id="1238" r:id="rId165"/>
    <p:sldId id="1239" r:id="rId166"/>
    <p:sldId id="1221" r:id="rId167"/>
    <p:sldId id="1222" r:id="rId168"/>
    <p:sldId id="1223" r:id="rId169"/>
    <p:sldId id="394" r:id="rId170"/>
    <p:sldId id="389" r:id="rId171"/>
    <p:sldId id="390" r:id="rId172"/>
    <p:sldId id="391" r:id="rId173"/>
    <p:sldId id="1187" r:id="rId174"/>
    <p:sldId id="1181" r:id="rId175"/>
    <p:sldId id="1184" r:id="rId176"/>
    <p:sldId id="1185" r:id="rId177"/>
    <p:sldId id="1186" r:id="rId178"/>
    <p:sldId id="1182" r:id="rId179"/>
    <p:sldId id="392" r:id="rId180"/>
    <p:sldId id="1188" r:id="rId181"/>
    <p:sldId id="1189" r:id="rId182"/>
    <p:sldId id="393" r:id="rId183"/>
    <p:sldId id="1179" r:id="rId184"/>
    <p:sldId id="1224" r:id="rId185"/>
    <p:sldId id="629" r:id="rId186"/>
    <p:sldId id="1190" r:id="rId187"/>
    <p:sldId id="630" r:id="rId188"/>
    <p:sldId id="631" r:id="rId189"/>
    <p:sldId id="632" r:id="rId190"/>
    <p:sldId id="633" r:id="rId191"/>
    <p:sldId id="669" r:id="rId192"/>
    <p:sldId id="670" r:id="rId193"/>
    <p:sldId id="634" r:id="rId194"/>
    <p:sldId id="635" r:id="rId195"/>
    <p:sldId id="636" r:id="rId196"/>
    <p:sldId id="637" r:id="rId197"/>
    <p:sldId id="638" r:id="rId198"/>
    <p:sldId id="639" r:id="rId199"/>
    <p:sldId id="640" r:id="rId200"/>
    <p:sldId id="641" r:id="rId201"/>
    <p:sldId id="642" r:id="rId202"/>
    <p:sldId id="643" r:id="rId203"/>
    <p:sldId id="644" r:id="rId204"/>
    <p:sldId id="645" r:id="rId205"/>
    <p:sldId id="646" r:id="rId206"/>
    <p:sldId id="647" r:id="rId207"/>
    <p:sldId id="648" r:id="rId208"/>
    <p:sldId id="649" r:id="rId209"/>
    <p:sldId id="650" r:id="rId210"/>
    <p:sldId id="1227" r:id="rId211"/>
    <p:sldId id="1229" r:id="rId212"/>
    <p:sldId id="1225" r:id="rId213"/>
    <p:sldId id="1226" r:id="rId214"/>
    <p:sldId id="1197" r:id="rId215"/>
    <p:sldId id="651" r:id="rId216"/>
    <p:sldId id="1199" r:id="rId217"/>
    <p:sldId id="1200" r:id="rId218"/>
    <p:sldId id="1203" r:id="rId219"/>
    <p:sldId id="1201" r:id="rId220"/>
    <p:sldId id="1202" r:id="rId221"/>
    <p:sldId id="1204" r:id="rId222"/>
    <p:sldId id="1206" r:id="rId223"/>
    <p:sldId id="1207" r:id="rId224"/>
    <p:sldId id="1208" r:id="rId225"/>
    <p:sldId id="1231" r:id="rId226"/>
    <p:sldId id="1232" r:id="rId227"/>
    <p:sldId id="1233" r:id="rId228"/>
    <p:sldId id="1234" r:id="rId229"/>
    <p:sldId id="1235" r:id="rId230"/>
    <p:sldId id="1236" r:id="rId231"/>
    <p:sldId id="1237" r:id="rId232"/>
    <p:sldId id="1240" r:id="rId233"/>
    <p:sldId id="1198" r:id="rId234"/>
    <p:sldId id="652" r:id="rId235"/>
    <p:sldId id="653" r:id="rId236"/>
    <p:sldId id="654" r:id="rId237"/>
    <p:sldId id="655" r:id="rId238"/>
    <p:sldId id="656" r:id="rId239"/>
    <p:sldId id="657" r:id="rId240"/>
    <p:sldId id="658" r:id="rId241"/>
    <p:sldId id="659" r:id="rId242"/>
    <p:sldId id="660" r:id="rId243"/>
    <p:sldId id="661" r:id="rId244"/>
    <p:sldId id="662" r:id="rId245"/>
    <p:sldId id="663" r:id="rId246"/>
    <p:sldId id="664" r:id="rId247"/>
    <p:sldId id="665" r:id="rId248"/>
    <p:sldId id="666" r:id="rId249"/>
    <p:sldId id="667" r:id="rId250"/>
    <p:sldId id="668" r:id="rId251"/>
  </p:sldIdLst>
  <p:sldSz cx="9144000" cy="6858000" type="screen4x3"/>
  <p:notesSz cx="6858000" cy="9144000"/>
  <p:custDataLst>
    <p:tags r:id="rId2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790" autoAdjust="0"/>
  </p:normalViewPr>
  <p:slideViewPr>
    <p:cSldViewPr showGuides="1">
      <p:cViewPr varScale="1">
        <p:scale>
          <a:sx n="85" d="100"/>
          <a:sy n="85" d="100"/>
        </p:scale>
        <p:origin x="740" y="60"/>
      </p:cViewPr>
      <p:guideLst>
        <p:guide orient="horz" pos="2160"/>
        <p:guide pos="283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gs" Target="tags/tag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B4FA8-C5BC-4ABF-A431-4327F2F65A78}"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3DA794-8DA0-44EA-ACE2-9817E41FF89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3DA794-8DA0-44EA-ACE2-9817E41FF89E}"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E9F69A27-CD6E-4EBB-864C-C718352033E7}" type="slidenum">
              <a:rPr lang="sv-SE" smtClean="0"/>
              <a:t>132</a:t>
            </a:fld>
            <a:endParaRPr lang="sv-SE"/>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D1796257-1123-4E2C-8255-E7798F3C4689}" type="slidenum">
              <a:rPr lang="sv-SE" smtClean="0"/>
              <a:t>134</a:t>
            </a:fld>
            <a:endParaRPr lang="sv-SE"/>
          </a:p>
        </p:txBody>
      </p:sp>
      <p:sp>
        <p:nvSpPr>
          <p:cNvPr id="90115" name="Rectangle 2"/>
          <p:cNvSpPr>
            <a:spLocks noGrp="1" noRot="1" noChangeAspect="1" noChangeArrowheads="1" noTextEdit="1"/>
          </p:cNvSpPr>
          <p:nvPr>
            <p:ph type="sldImg"/>
          </p:nvPr>
        </p:nvSpPr>
        <p:spPr/>
      </p:sp>
      <p:sp>
        <p:nvSpPr>
          <p:cNvPr id="9011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C29CBB7-BBA9-465F-A3E4-3D99ADBE27A6}" type="slidenum">
              <a:rPr lang="sv-SE" smtClean="0"/>
              <a:t>135</a:t>
            </a:fld>
            <a:endParaRPr lang="sv-SE"/>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2A8EADD5-292A-4D69-AF99-9AFBF663B002}" type="slidenum">
              <a:rPr lang="sv-SE" smtClean="0"/>
              <a:t>136</a:t>
            </a:fld>
            <a:endParaRPr lang="sv-SE"/>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500C53CA-FDBC-47CB-88EC-BFEB87BA3B38}" type="slidenum">
              <a:rPr lang="sv-SE" smtClean="0"/>
              <a:t>137</a:t>
            </a:fld>
            <a:endParaRPr lang="sv-SE"/>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73D66D33-A950-47D2-96A8-8E740F4F4AE6}" type="slidenum">
              <a:rPr lang="sv-SE" smtClean="0"/>
              <a:t>138</a:t>
            </a:fld>
            <a:endParaRPr lang="sv-SE"/>
          </a:p>
        </p:txBody>
      </p:sp>
      <p:sp>
        <p:nvSpPr>
          <p:cNvPr id="87043" name="Rectangle 2"/>
          <p:cNvSpPr>
            <a:spLocks noGrp="1" noRot="1" noChangeAspect="1" noChangeArrowheads="1" noTextEdit="1"/>
          </p:cNvSpPr>
          <p:nvPr>
            <p:ph type="sldImg"/>
          </p:nvPr>
        </p:nvSpPr>
        <p:spPr/>
      </p:sp>
      <p:sp>
        <p:nvSpPr>
          <p:cNvPr id="870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EAD11462-1800-4DE7-8BA5-DB09B6816D82}" type="slidenum">
              <a:rPr lang="sv-SE" smtClean="0"/>
              <a:t>140</a:t>
            </a:fld>
            <a:endParaRPr lang="sv-SE"/>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39CBFE6-D21E-4852-9AD7-62893618EB83}" type="slidenum">
              <a:rPr lang="sv-SE" smtClean="0"/>
              <a:t>141</a:t>
            </a:fld>
            <a:endParaRPr lang="sv-SE"/>
          </a:p>
        </p:txBody>
      </p:sp>
      <p:sp>
        <p:nvSpPr>
          <p:cNvPr id="75779" name="Rectangle 2"/>
          <p:cNvSpPr>
            <a:spLocks noGrp="1" noRot="1" noChangeAspect="1" noChangeArrowheads="1" noTextEdit="1"/>
          </p:cNvSpPr>
          <p:nvPr>
            <p:ph type="sldImg"/>
          </p:nvPr>
        </p:nvSpPr>
        <p:spPr>
          <a:xfrm>
            <a:off x="1123950" y="654050"/>
            <a:ext cx="4611688" cy="3459163"/>
          </a:xfrm>
        </p:spPr>
      </p:sp>
      <p:sp>
        <p:nvSpPr>
          <p:cNvPr id="75780" name="Rectangle 3"/>
          <p:cNvSpPr>
            <a:spLocks noGrp="1" noChangeArrowheads="1"/>
          </p:cNvSpPr>
          <p:nvPr>
            <p:ph type="body" idx="1"/>
          </p:nvPr>
        </p:nvSpPr>
        <p:spPr>
          <a:xfrm>
            <a:off x="946150" y="4344988"/>
            <a:ext cx="4965700" cy="4151312"/>
          </a:xfrm>
          <a:noFill/>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70905B-48C6-42DA-BF60-6D2AF9182B4D}" type="slidenum">
              <a:rPr lang="sv-SE" smtClean="0"/>
              <a:t>142</a:t>
            </a:fld>
            <a:endParaRPr lang="sv-SE"/>
          </a:p>
        </p:txBody>
      </p:sp>
      <p:sp>
        <p:nvSpPr>
          <p:cNvPr id="76803" name="Rectangle 2"/>
          <p:cNvSpPr>
            <a:spLocks noGrp="1" noRot="1" noChangeAspect="1" noChangeArrowheads="1" noTextEdit="1"/>
          </p:cNvSpPr>
          <p:nvPr>
            <p:ph type="sldImg"/>
          </p:nvPr>
        </p:nvSpPr>
        <p:spPr>
          <a:xfrm>
            <a:off x="1123950" y="654050"/>
            <a:ext cx="4611688" cy="3459163"/>
          </a:xfrm>
        </p:spPr>
      </p:sp>
      <p:sp>
        <p:nvSpPr>
          <p:cNvPr id="76804" name="Rectangle 3"/>
          <p:cNvSpPr>
            <a:spLocks noGrp="1" noChangeArrowheads="1"/>
          </p:cNvSpPr>
          <p:nvPr>
            <p:ph type="body" idx="1"/>
          </p:nvPr>
        </p:nvSpPr>
        <p:spPr>
          <a:xfrm>
            <a:off x="946150" y="4344988"/>
            <a:ext cx="4965700" cy="4151312"/>
          </a:xfrm>
          <a:noFill/>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B7F37CE5-7352-44E8-ACE3-BA658EE2F8F8}" type="slidenum">
              <a:rPr lang="sv-SE" smtClean="0"/>
              <a:t>143</a:t>
            </a:fld>
            <a:endParaRPr lang="sv-SE"/>
          </a:p>
        </p:txBody>
      </p:sp>
      <p:sp>
        <p:nvSpPr>
          <p:cNvPr id="77827" name="Rectangle 2"/>
          <p:cNvSpPr>
            <a:spLocks noGrp="1" noRot="1" noChangeAspect="1" noChangeArrowheads="1" noTextEdit="1"/>
          </p:cNvSpPr>
          <p:nvPr>
            <p:ph type="sldImg"/>
          </p:nvPr>
        </p:nvSpPr>
        <p:spPr>
          <a:xfrm>
            <a:off x="1123950" y="654050"/>
            <a:ext cx="4611688" cy="3459163"/>
          </a:xfrm>
        </p:spPr>
      </p:sp>
      <p:sp>
        <p:nvSpPr>
          <p:cNvPr id="77828" name="Rectangle 3"/>
          <p:cNvSpPr>
            <a:spLocks noGrp="1" noChangeArrowheads="1"/>
          </p:cNvSpPr>
          <p:nvPr>
            <p:ph type="body" idx="1"/>
          </p:nvPr>
        </p:nvSpPr>
        <p:spPr>
          <a:xfrm>
            <a:off x="946150" y="4344988"/>
            <a:ext cx="4965700" cy="4151312"/>
          </a:xfrm>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43D265E-0F4E-44C2-BCC1-6ACDC6B282A9}" type="slidenum">
              <a:rPr lang="sv-SE" smtClean="0"/>
              <a:t>144</a:t>
            </a:fld>
            <a:endParaRPr lang="sv-SE"/>
          </a:p>
        </p:txBody>
      </p:sp>
      <p:sp>
        <p:nvSpPr>
          <p:cNvPr id="78851" name="Rectangle 2"/>
          <p:cNvSpPr>
            <a:spLocks noGrp="1" noRot="1" noChangeAspect="1" noChangeArrowheads="1" noTextEdit="1"/>
          </p:cNvSpPr>
          <p:nvPr>
            <p:ph type="sldImg"/>
          </p:nvPr>
        </p:nvSpPr>
        <p:spPr>
          <a:xfrm>
            <a:off x="1123950" y="654050"/>
            <a:ext cx="4611688" cy="3459163"/>
          </a:xfrm>
        </p:spPr>
      </p:sp>
      <p:sp>
        <p:nvSpPr>
          <p:cNvPr id="78852" name="Rectangle 3"/>
          <p:cNvSpPr>
            <a:spLocks noGrp="1" noChangeArrowheads="1"/>
          </p:cNvSpPr>
          <p:nvPr>
            <p:ph type="body" idx="1"/>
          </p:nvPr>
        </p:nvSpPr>
        <p:spPr>
          <a:xfrm>
            <a:off x="946150" y="4344988"/>
            <a:ext cx="4965700" cy="4151312"/>
          </a:xfrm>
          <a:noFill/>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D6DB52-D8F7-4FCF-A5F8-159EFAFFDC8E}" type="slidenum">
              <a:rPr lang="en-GB" altLang="zh-CN"/>
              <a:t>150</a:t>
            </a:fld>
            <a:endParaRPr lang="en-GB" altLang="zh-CN"/>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193D60-2346-4E5E-A598-916A3A4BEE1A}" type="slidenum">
              <a:rPr lang="en-GB" altLang="zh-CN"/>
              <a:t>151</a:t>
            </a:fld>
            <a:endParaRPr lang="en-GB" altLang="zh-CN"/>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F721C0-75B6-4F4B-AF7B-89A9E5CA40D7}" type="slidenum">
              <a:rPr lang="en-GB" altLang="zh-CN"/>
              <a:t>157</a:t>
            </a:fld>
            <a:endParaRPr lang="en-GB" altLang="zh-CN"/>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6B2C75-64E6-4F9E-A1E6-CD790D1E07F0}" type="slidenum">
              <a:rPr lang="en-GB" altLang="zh-CN"/>
              <a:t>158</a:t>
            </a:fld>
            <a:endParaRPr lang="en-GB" altLang="zh-CN"/>
          </a:p>
        </p:txBody>
      </p:sp>
      <p:sp>
        <p:nvSpPr>
          <p:cNvPr id="36867" name="Rectangle 2"/>
          <p:cNvSpPr>
            <a:spLocks noGrp="1" noRot="1" noChangeAspect="1" noChangeArrowheads="1" noTextEdit="1"/>
          </p:cNvSpPr>
          <p:nvPr>
            <p:ph type="sldImg"/>
          </p:nvPr>
        </p:nvSpPr>
        <p:spPr/>
      </p:sp>
      <p:sp>
        <p:nvSpPr>
          <p:cNvPr id="36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A32FCF-B415-4032-BA57-2A44E952EA56}" type="slidenum">
              <a:rPr lang="en-GB" altLang="zh-CN"/>
              <a:t>159</a:t>
            </a:fld>
            <a:endParaRPr lang="en-GB" altLang="zh-CN"/>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3DA794-8DA0-44EA-ACE2-9817E41FF89E}" type="slidenum">
              <a:rPr lang="zh-CN" altLang="en-US" smtClean="0"/>
              <a:t>165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3DA794-8DA0-44EA-ACE2-9817E41FF89E}" type="slidenum">
              <a:rPr lang="zh-CN" altLang="en-US" smtClean="0"/>
              <a:t>171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3DA794-8DA0-44EA-ACE2-9817E41FF89E}" type="slidenum">
              <a:rPr lang="zh-CN" altLang="en-US" smtClean="0"/>
              <a:t>187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83DA794-8DA0-44EA-ACE2-9817E41FF89E}" type="slidenum">
              <a:rPr lang="zh-CN" altLang="en-US" smtClean="0"/>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3DA794-8DA0-44EA-ACE2-9817E41FF89E}" type="slidenum">
              <a:rPr lang="zh-CN" altLang="en-US" smtClean="0"/>
              <a:t>36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3DA794-8DA0-44EA-ACE2-9817E41FF89E}" type="slidenum">
              <a:rPr lang="zh-CN" altLang="en-US" smtClean="0"/>
              <a:t>39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3DA794-8DA0-44EA-ACE2-9817E41FF89E}" type="slidenum">
              <a:rPr lang="zh-CN" altLang="en-US" smtClean="0"/>
              <a:t>47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3DA794-8DA0-44EA-ACE2-9817E41FF89E}"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1EF86395-4090-4550-B0F4-24AF4EEF542C}" type="slidenum">
              <a:rPr lang="sv-SE" smtClean="0"/>
              <a:t>130</a:t>
            </a:fld>
            <a:endParaRPr lang="sv-SE"/>
          </a:p>
        </p:txBody>
      </p:sp>
      <p:sp>
        <p:nvSpPr>
          <p:cNvPr id="57347" name="Rectangle 2"/>
          <p:cNvSpPr>
            <a:spLocks noGrp="1" noRot="1" noChangeAspect="1" noChangeArrowheads="1" noTextEdit="1"/>
          </p:cNvSpPr>
          <p:nvPr>
            <p:ph type="sldImg"/>
          </p:nvPr>
        </p:nvSpPr>
        <p:spPr>
          <a:xfrm>
            <a:off x="1123950" y="654050"/>
            <a:ext cx="4611688" cy="3459163"/>
          </a:xfrm>
        </p:spPr>
      </p:sp>
      <p:sp>
        <p:nvSpPr>
          <p:cNvPr id="57348" name="Rectangle 3"/>
          <p:cNvSpPr>
            <a:spLocks noGrp="1" noChangeArrowheads="1"/>
          </p:cNvSpPr>
          <p:nvPr>
            <p:ph type="body" idx="1"/>
          </p:nvPr>
        </p:nvSpPr>
        <p:spPr>
          <a:xfrm>
            <a:off x="946150" y="4344988"/>
            <a:ext cx="4965700" cy="4151312"/>
          </a:xfrm>
          <a:noFill/>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C692AF9-1C90-42B7-BDE0-38C92CAC4B77}" type="slidenum">
              <a:rPr lang="sv-SE" smtClean="0"/>
              <a:t>131</a:t>
            </a:fld>
            <a:endParaRPr lang="sv-SE"/>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D968E9FF-0FFC-49BE-9571-AD5E945AA813}" type="datetimeFigureOut">
              <a:rPr lang="zh-CN" altLang="en-US" smtClean="0"/>
              <a:t>2024/12/4</a:t>
            </a:fld>
            <a:endParaRPr lang="zh-CN" altLang="en-US"/>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zh-CN" altLang="en-US"/>
          </a:p>
        </p:txBody>
      </p:sp>
      <p:sp>
        <p:nvSpPr>
          <p:cNvPr id="29"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B15E910A-E498-4B71-A52A-AE770409BD1C}"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D968E9FF-0FFC-49BE-9571-AD5E945AA813}" type="datetimeFigureOut">
              <a:rPr lang="zh-CN" altLang="en-US" smtClean="0"/>
              <a:t>2024/12/4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5E910A-E498-4B71-A52A-AE770409BD1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D968E9FF-0FFC-49BE-9571-AD5E945AA813}" type="datetimeFigureOut">
              <a:rPr lang="zh-CN" altLang="en-US" smtClean="0"/>
              <a:t>2024/12/4</a:t>
            </a:fld>
            <a:endParaRPr lang="zh-CN" altLang="en-US"/>
          </a:p>
        </p:txBody>
      </p:sp>
      <p:sp>
        <p:nvSpPr>
          <p:cNvPr id="5" name="页脚占位符 4"/>
          <p:cNvSpPr>
            <a:spLocks noGrp="1"/>
          </p:cNvSpPr>
          <p:nvPr>
            <p:ph type="ftr" sz="quarter" idx="11"/>
          </p:nvPr>
        </p:nvSpPr>
        <p:spPr>
          <a:xfrm>
            <a:off x="457201" y="6248207"/>
            <a:ext cx="5573483" cy="365125"/>
          </a:xfrm>
        </p:spPr>
        <p:txBody>
          <a:bodyPr/>
          <a:lstStyle/>
          <a:p>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灯片编号占位符 5"/>
          <p:cNvSpPr>
            <a:spLocks noGrp="1"/>
          </p:cNvSpPr>
          <p:nvPr>
            <p:ph type="sldNum" sz="quarter" idx="12"/>
          </p:nvPr>
        </p:nvSpPr>
        <p:spPr>
          <a:xfrm rot="5400000">
            <a:off x="5989638" y="144462"/>
            <a:ext cx="533400" cy="244476"/>
          </a:xfrm>
        </p:spPr>
        <p:txBody>
          <a:bodyPr/>
          <a:lstStyle/>
          <a:p>
            <a:fld id="{B15E910A-E498-4B71-A52A-AE770409BD1C}"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GB"/>
          </a:p>
        </p:txBody>
      </p:sp>
      <p:sp>
        <p:nvSpPr>
          <p:cNvPr id="4" name="Rectangle 5"/>
          <p:cNvSpPr>
            <a:spLocks noGrp="1" noChangeArrowheads="1"/>
          </p:cNvSpPr>
          <p:nvPr>
            <p:ph type="ftr" sz="quarter" idx="11"/>
          </p:nvPr>
        </p:nvSpPr>
        <p:spPr/>
        <p:txBody>
          <a:bodyPr/>
          <a:lstStyle>
            <a:lvl1pPr>
              <a:defRPr/>
            </a:lvl1pPr>
          </a:lstStyle>
          <a:p>
            <a:pPr>
              <a:defRPr/>
            </a:pPr>
            <a:endParaRPr lang="en-GB"/>
          </a:p>
        </p:txBody>
      </p:sp>
      <p:sp>
        <p:nvSpPr>
          <p:cNvPr id="5" name="Rectangle 6"/>
          <p:cNvSpPr>
            <a:spLocks noGrp="1" noChangeArrowheads="1"/>
          </p:cNvSpPr>
          <p:nvPr>
            <p:ph type="sldNum" sz="quarter" idx="12"/>
          </p:nvPr>
        </p:nvSpPr>
        <p:spPr/>
        <p:txBody>
          <a:bodyPr/>
          <a:lstStyle>
            <a:lvl1pPr>
              <a:defRPr/>
            </a:lvl1pPr>
          </a:lstStyle>
          <a:p>
            <a:fld id="{C418C7EA-ABEA-444F-ACF9-8A135CC1D1B6}"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a:t>单击此处编辑母版标题样式</a:t>
            </a:r>
            <a:endParaRPr kumimoji="0" lang="en-US"/>
          </a:p>
        </p:txBody>
      </p:sp>
      <p:sp>
        <p:nvSpPr>
          <p:cNvPr id="4" name="日期占位符 3"/>
          <p:cNvSpPr>
            <a:spLocks noGrp="1"/>
          </p:cNvSpPr>
          <p:nvPr>
            <p:ph type="dt" sz="half" idx="10"/>
          </p:nvPr>
        </p:nvSpPr>
        <p:spPr/>
        <p:txBody>
          <a:bodyPr/>
          <a:lstStyle/>
          <a:p>
            <a:fld id="{D968E9FF-0FFC-49BE-9571-AD5E945AA813}" type="datetimeFigureOut">
              <a:rPr lang="zh-CN" altLang="en-US" smtClean="0"/>
              <a:t>2024/12/4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B15E910A-E498-4B71-A52A-AE770409BD1C}" type="slidenum">
              <a:rPr lang="zh-CN" altLang="en-US" smtClean="0"/>
              <a:t>‹#›</a:t>
            </a:fld>
            <a:endParaRPr lang="zh-CN" altLang="en-US"/>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a:t>单击此处编辑母版标题样式</a:t>
            </a:r>
            <a:endParaRPr kumimoji="0" lang="en-US"/>
          </a:p>
        </p:txBody>
      </p:sp>
      <p:sp>
        <p:nvSpPr>
          <p:cNvPr id="12" name="日期占位符 11"/>
          <p:cNvSpPr>
            <a:spLocks noGrp="1"/>
          </p:cNvSpPr>
          <p:nvPr>
            <p:ph type="dt" sz="half" idx="10"/>
          </p:nvPr>
        </p:nvSpPr>
        <p:spPr/>
        <p:txBody>
          <a:bodyPr/>
          <a:lstStyle/>
          <a:p>
            <a:fld id="{D968E9FF-0FFC-49BE-9571-AD5E945AA813}" type="datetimeFigureOut">
              <a:rPr lang="zh-CN" altLang="en-US" smtClean="0"/>
              <a:t>2024/12/4</a:t>
            </a:fld>
            <a:endParaRPr lang="zh-CN" alt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15E910A-E498-4B71-A52A-AE770409BD1C}" type="slidenum">
              <a:rPr lang="zh-CN" altLang="en-US" smtClean="0"/>
              <a:t>‹#›</a:t>
            </a:fld>
            <a:endParaRPr lang="zh-CN" altLang="en-US"/>
          </a:p>
        </p:txBody>
      </p:sp>
      <p:sp>
        <p:nvSpPr>
          <p:cNvPr id="14" name="页脚占位符 13"/>
          <p:cNvSpPr>
            <a:spLocks noGrp="1"/>
          </p:cNvSpPr>
          <p:nvPr>
            <p:ph type="ftr" sz="quarter" idx="12"/>
          </p:nvPr>
        </p:nvSpPr>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8" name="日期占位符 7"/>
          <p:cNvSpPr>
            <a:spLocks noGrp="1"/>
          </p:cNvSpPr>
          <p:nvPr>
            <p:ph type="dt" sz="half" idx="15"/>
          </p:nvPr>
        </p:nvSpPr>
        <p:spPr/>
        <p:txBody>
          <a:bodyPr rtlCol="0"/>
          <a:lstStyle/>
          <a:p>
            <a:fld id="{D968E9FF-0FFC-49BE-9571-AD5E945AA813}" type="datetimeFigureOut">
              <a:rPr lang="zh-CN" altLang="en-US" smtClean="0"/>
              <a:t>2024/12/4</a:t>
            </a:fld>
            <a:endParaRPr lang="zh-CN" altLang="en-US"/>
          </a:p>
        </p:txBody>
      </p:sp>
      <p:sp>
        <p:nvSpPr>
          <p:cNvPr id="10" name="灯片编号占位符 9"/>
          <p:cNvSpPr>
            <a:spLocks noGrp="1"/>
          </p:cNvSpPr>
          <p:nvPr>
            <p:ph type="sldNum" sz="quarter" idx="16"/>
          </p:nvPr>
        </p:nvSpPr>
        <p:spPr/>
        <p:txBody>
          <a:bodyPr rtlCol="0"/>
          <a:lstStyle/>
          <a:p>
            <a:fld id="{B15E910A-E498-4B71-A52A-AE770409BD1C}" type="slidenum">
              <a:rPr lang="zh-CN" altLang="en-US" smtClean="0"/>
              <a:t>‹#›</a:t>
            </a:fld>
            <a:endParaRPr lang="zh-CN" altLang="en-US"/>
          </a:p>
        </p:txBody>
      </p:sp>
      <p:sp>
        <p:nvSpPr>
          <p:cNvPr id="12" name="页脚占位符 11"/>
          <p:cNvSpPr>
            <a:spLocks noGrp="1"/>
          </p:cNvSpPr>
          <p:nvPr>
            <p:ph type="ftr" sz="quarter" idx="17"/>
          </p:nvPr>
        </p:nvSpPr>
        <p:spPr/>
        <p:txBody>
          <a:bodyPr rtlCol="0"/>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0" name="日期占位符 9"/>
          <p:cNvSpPr>
            <a:spLocks noGrp="1"/>
          </p:cNvSpPr>
          <p:nvPr>
            <p:ph type="dt" sz="half" idx="15"/>
          </p:nvPr>
        </p:nvSpPr>
        <p:spPr/>
        <p:txBody>
          <a:bodyPr rtlCol="0"/>
          <a:lstStyle/>
          <a:p>
            <a:fld id="{D968E9FF-0FFC-49BE-9571-AD5E945AA813}" type="datetimeFigureOut">
              <a:rPr lang="zh-CN" altLang="en-US" smtClean="0"/>
              <a:t>2024/12/4</a:t>
            </a:fld>
            <a:endParaRPr lang="zh-CN" altLang="en-US"/>
          </a:p>
        </p:txBody>
      </p:sp>
      <p:sp>
        <p:nvSpPr>
          <p:cNvPr id="12" name="灯片编号占位符 11"/>
          <p:cNvSpPr>
            <a:spLocks noGrp="1"/>
          </p:cNvSpPr>
          <p:nvPr>
            <p:ph type="sldNum" sz="quarter" idx="16"/>
          </p:nvPr>
        </p:nvSpPr>
        <p:spPr/>
        <p:txBody>
          <a:bodyPr rtlCol="0"/>
          <a:lstStyle/>
          <a:p>
            <a:fld id="{B15E910A-E498-4B71-A52A-AE770409BD1C}" type="slidenum">
              <a:rPr lang="zh-CN" altLang="en-US" smtClean="0"/>
              <a:t>‹#›</a:t>
            </a:fld>
            <a:endParaRPr lang="zh-CN" altLang="en-US"/>
          </a:p>
        </p:txBody>
      </p:sp>
      <p:sp>
        <p:nvSpPr>
          <p:cNvPr id="14" name="页脚占位符 13"/>
          <p:cNvSpPr>
            <a:spLocks noGrp="1"/>
          </p:cNvSpPr>
          <p:nvPr>
            <p:ph type="ftr" sz="quarter" idx="17"/>
          </p:nvPr>
        </p:nvSpPr>
        <p:spPr/>
        <p:txBody>
          <a:bodyPr rtlCol="0"/>
          <a:lstStyle/>
          <a:p>
            <a:endParaRPr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D968E9FF-0FFC-49BE-9571-AD5E945AA813}" type="datetimeFigureOut">
              <a:rPr lang="zh-CN" altLang="en-US" smtClean="0"/>
              <a:t>2024/12/4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B15E910A-E498-4B71-A52A-AE770409BD1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68E9FF-0FFC-49BE-9571-AD5E945AA813}" type="datetimeFigureOut">
              <a:rPr lang="zh-CN" altLang="en-US" smtClean="0"/>
              <a:t>2024/12/4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B15E910A-E498-4B71-A52A-AE770409BD1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D968E9FF-0FFC-49BE-9571-AD5E945AA813}" type="datetimeFigureOut">
              <a:rPr lang="zh-CN" altLang="en-US" smtClean="0"/>
              <a:t>2024/12/4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B15E910A-E498-4B71-A52A-AE770409BD1C}" type="slidenum">
              <a:rPr lang="zh-CN" altLang="en-US" smtClean="0"/>
              <a:t>‹#›</a:t>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p:spPr>
        <p:txBody>
          <a:bodyPr rtlCol="0"/>
          <a:lstStyle/>
          <a:p>
            <a:fld id="{D968E9FF-0FFC-49BE-9571-AD5E945AA813}" type="datetimeFigureOut">
              <a:rPr lang="zh-CN" altLang="en-US" smtClean="0"/>
              <a:t>2024/12/4</a:t>
            </a:fld>
            <a:endParaRPr lang="zh-CN" alt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B15E910A-E498-4B71-A52A-AE770409BD1C}" type="slidenum">
              <a:rPr lang="zh-CN" altLang="en-US" smtClean="0"/>
              <a:t>‹#›</a:t>
            </a:fld>
            <a:endParaRPr lang="zh-CN" altLang="en-US"/>
          </a:p>
        </p:txBody>
      </p:sp>
      <p:sp>
        <p:nvSpPr>
          <p:cNvPr id="14" name="页脚占位符 13"/>
          <p:cNvSpPr>
            <a:spLocks noGrp="1"/>
          </p:cNvSpPr>
          <p:nvPr>
            <p:ph type="ftr" sz="quarter" idx="12"/>
          </p:nvPr>
        </p:nvSpPr>
        <p:spPr>
          <a:xfrm>
            <a:off x="1600200" y="6248206"/>
            <a:ext cx="4572000" cy="365125"/>
          </a:xfrm>
        </p:spPr>
        <p:txBody>
          <a:bodyPr rtlCol="0"/>
          <a:lstStyle/>
          <a:p>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a:t>单击图标添加图片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D968E9FF-0FFC-49BE-9571-AD5E945AA813}" type="datetimeFigureOut">
              <a:rPr lang="zh-CN" altLang="en-US" smtClean="0"/>
              <a:t>2024/12/4</a:t>
            </a:fld>
            <a:endParaRPr lang="zh-CN" alt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CN"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15E910A-E498-4B71-A52A-AE770409BD1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09.emf"/><Relationship Id="rId4" Type="http://schemas.openxmlformats.org/officeDocument/2006/relationships/image" Target="../media/image108.emf"/></Relationships>
</file>

<file path=ppt/slides/_rels/slide10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13.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26.emf"/><Relationship Id="rId18" Type="http://schemas.openxmlformats.org/officeDocument/2006/relationships/image" Target="../media/image129.png"/><Relationship Id="rId3" Type="http://schemas.openxmlformats.org/officeDocument/2006/relationships/image" Target="../media/image121.emf"/><Relationship Id="rId7" Type="http://schemas.openxmlformats.org/officeDocument/2006/relationships/image" Target="../media/image123.emf"/><Relationship Id="rId12" Type="http://schemas.openxmlformats.org/officeDocument/2006/relationships/oleObject" Target="../embeddings/oleObject7.bin"/><Relationship Id="rId17" Type="http://schemas.openxmlformats.org/officeDocument/2006/relationships/image" Target="../media/image128.emf"/><Relationship Id="rId2" Type="http://schemas.openxmlformats.org/officeDocument/2006/relationships/oleObject" Target="../embeddings/oleObject2.bin"/><Relationship Id="rId16"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125.emf"/><Relationship Id="rId5" Type="http://schemas.openxmlformats.org/officeDocument/2006/relationships/image" Target="../media/image122.emf"/><Relationship Id="rId15" Type="http://schemas.openxmlformats.org/officeDocument/2006/relationships/image" Target="../media/image127.emf"/><Relationship Id="rId10" Type="http://schemas.openxmlformats.org/officeDocument/2006/relationships/oleObject" Target="../embeddings/oleObject6.bin"/><Relationship Id="rId19" Type="http://schemas.openxmlformats.org/officeDocument/2006/relationships/image" Target="../media/image130.png"/><Relationship Id="rId4" Type="http://schemas.openxmlformats.org/officeDocument/2006/relationships/oleObject" Target="../embeddings/oleObject3.bin"/><Relationship Id="rId9" Type="http://schemas.openxmlformats.org/officeDocument/2006/relationships/image" Target="../media/image124.emf"/><Relationship Id="rId14" Type="http://schemas.openxmlformats.org/officeDocument/2006/relationships/oleObject" Target="../embeddings/oleObject8.bin"/></Relationships>
</file>

<file path=ppt/slides/_rels/slide117.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oleObject" Target="../embeddings/oleObject10.bin"/><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wmf"/></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7.wmf"/></Relationships>
</file>

<file path=ppt/slides/_rels/slide152.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emf"/><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3.jpeg"/></Relationships>
</file>

<file path=ppt/slides/_rels/slide15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xml"/><Relationship Id="rId5" Type="http://schemas.openxmlformats.org/officeDocument/2006/relationships/image" Target="../media/image160.emf"/><Relationship Id="rId4" Type="http://schemas.openxmlformats.org/officeDocument/2006/relationships/oleObject" Target="../embeddings/oleObject12.bin"/></Relationships>
</file>

<file path=ppt/slides/_rels/slide163.xml.rels><?xml version="1.0" encoding="UTF-8" standalone="yes"?>
<Relationships xmlns="http://schemas.openxmlformats.org/package/2006/relationships"><Relationship Id="rId3" Type="http://schemas.openxmlformats.org/officeDocument/2006/relationships/image" Target="../media/image161.emf"/><Relationship Id="rId7" Type="http://schemas.openxmlformats.org/officeDocument/2006/relationships/image" Target="../media/image163.emf"/><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image" Target="../media/image162.emf"/><Relationship Id="rId4" Type="http://schemas.openxmlformats.org/officeDocument/2006/relationships/oleObject" Target="../embeddings/oleObject14.bin"/></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6.emf"/><Relationship Id="rId5" Type="http://schemas.openxmlformats.org/officeDocument/2006/relationships/image" Target="../media/image165.emf"/><Relationship Id="rId4" Type="http://schemas.openxmlformats.org/officeDocument/2006/relationships/image" Target="../media/image164.emf"/></Relationships>
</file>

<file path=ppt/slides/_rels/slide1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82.jpeg"/><Relationship Id="rId4" Type="http://schemas.openxmlformats.org/officeDocument/2006/relationships/image" Target="../media/image181.jpeg"/></Relationships>
</file>

<file path=ppt/slides/_rels/slide17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4.png"/><Relationship Id="rId4" Type="http://schemas.openxmlformats.org/officeDocument/2006/relationships/image" Target="../media/image23.png"/></Relationships>
</file>

<file path=ppt/slides/_rels/slide180.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6.xml"/><Relationship Id="rId4" Type="http://schemas.openxmlformats.org/officeDocument/2006/relationships/image" Target="../media/image200.jpeg"/></Relationships>
</file>

<file path=ppt/slides/_rels/slide19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09.w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GIF"/><Relationship Id="rId1" Type="http://schemas.openxmlformats.org/officeDocument/2006/relationships/slideLayout" Target="../slideLayouts/slideLayout6.xml"/><Relationship Id="rId4" Type="http://schemas.openxmlformats.org/officeDocument/2006/relationships/image" Target="../media/image215.png"/></Relationships>
</file>

<file path=ppt/slides/_rels/slide206.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6.xml"/><Relationship Id="rId4" Type="http://schemas.openxmlformats.org/officeDocument/2006/relationships/image" Target="../media/image223.png"/></Relationships>
</file>

<file path=ppt/slides/_rels/slide21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8.GIF"/><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7.png"/><Relationship Id="rId1" Type="http://schemas.openxmlformats.org/officeDocument/2006/relationships/slideLayout" Target="../slideLayouts/slideLayout6.xml"/><Relationship Id="rId4" Type="http://schemas.openxmlformats.org/officeDocument/2006/relationships/image" Target="../media/image187.png"/></Relationships>
</file>

<file path=ppt/slides/_rels/slide2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7.jpe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251.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53.GIF"/><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80.emf"/></Relationships>
</file>

<file path=ppt/slides/_rels/slide8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80.emf"/></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0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02.emf"/><Relationship Id="rId1" Type="http://schemas.openxmlformats.org/officeDocument/2006/relationships/slideLayout" Target="../slideLayouts/slideLayout2.xml"/><Relationship Id="rId4" Type="http://schemas.openxmlformats.org/officeDocument/2006/relationships/image" Target="../media/image10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sz="5400" b="1" dirty="0"/>
              <a:t>Topic 4 </a:t>
            </a:r>
            <a:br>
              <a:rPr lang="en-US" altLang="zh-CN" sz="5400" b="1" dirty="0"/>
            </a:br>
            <a:r>
              <a:rPr lang="en-US" altLang="zh-CN" sz="5400" b="1" dirty="0"/>
              <a:t>chemical bonding &amp; Structure</a:t>
            </a:r>
            <a:endParaRPr lang="zh-CN" altLang="en-US" sz="5400" b="1" dirty="0"/>
          </a:p>
        </p:txBody>
      </p:sp>
      <p:sp>
        <p:nvSpPr>
          <p:cNvPr id="3" name="副标题 2"/>
          <p:cNvSpPr>
            <a:spLocks noGrp="1"/>
          </p:cNvSpPr>
          <p:nvPr>
            <p:ph type="subTitle" idx="1"/>
          </p:nvPr>
        </p:nvSpPr>
        <p:spPr/>
        <p:txBody>
          <a:bodyPr/>
          <a:lstStyle/>
          <a:p>
            <a:r>
              <a:rPr lang="en-US" altLang="zh-CN" dirty="0"/>
              <a:t>Wilt Gu</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1505" y="1772285"/>
            <a:ext cx="7766050" cy="409575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Delocalized bonds</a:t>
            </a:r>
            <a:endParaRPr lang="zh-CN" altLang="en-US" dirty="0"/>
          </a:p>
        </p:txBody>
      </p:sp>
      <p:sp>
        <p:nvSpPr>
          <p:cNvPr id="3" name="内容占位符 2"/>
          <p:cNvSpPr>
            <a:spLocks noGrp="1"/>
          </p:cNvSpPr>
          <p:nvPr>
            <p:ph sz="quarter" idx="1"/>
          </p:nvPr>
        </p:nvSpPr>
        <p:spPr/>
        <p:txBody>
          <a:bodyPr/>
          <a:lstStyle/>
          <a:p>
            <a:r>
              <a:rPr lang="en-US" altLang="zh-CN" dirty="0"/>
              <a:t>Electrons in multiple bonds can sometimes spread themselves between more than one bonding position.</a:t>
            </a:r>
          </a:p>
          <a:p>
            <a:r>
              <a:rPr lang="en-US" altLang="zh-CN" dirty="0"/>
              <a:t>Instead of being confined to one location they show a tendency to be shared between more than one bonding position, and are said to be </a:t>
            </a:r>
            <a:r>
              <a:rPr lang="en-US" altLang="zh-CN" b="1" dirty="0"/>
              <a:t>delocalized.</a:t>
            </a:r>
          </a:p>
          <a:p>
            <a:r>
              <a:rPr lang="en-US" altLang="zh-CN" dirty="0"/>
              <a:t>Ozone as an example:</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1475656" y="4937166"/>
            <a:ext cx="2278895" cy="907361"/>
          </a:xfrm>
          <a:prstGeom prst="rect">
            <a:avLst/>
          </a:prstGeom>
        </p:spPr>
      </p:pic>
      <p:pic>
        <p:nvPicPr>
          <p:cNvPr id="5" name="图片 4"/>
          <p:cNvPicPr>
            <a:picLocks noChangeAspect="1"/>
          </p:cNvPicPr>
          <p:nvPr/>
        </p:nvPicPr>
        <p:blipFill>
          <a:blip r:embed="rId3">
            <a:lum bright="-20000" contrast="40000"/>
          </a:blip>
          <a:stretch>
            <a:fillRect/>
          </a:stretch>
        </p:blipFill>
        <p:spPr>
          <a:xfrm>
            <a:off x="4610538" y="4996108"/>
            <a:ext cx="2476398" cy="8484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undoSansStd-Bold"/>
              </a:rPr>
              <a:t>Bond order</a:t>
            </a:r>
            <a:endParaRPr lang="zh-CN" altLang="en-US" dirty="0"/>
          </a:p>
        </p:txBody>
      </p:sp>
      <p:sp>
        <p:nvSpPr>
          <p:cNvPr id="3" name="内容占位符 2"/>
          <p:cNvSpPr>
            <a:spLocks noGrp="1"/>
          </p:cNvSpPr>
          <p:nvPr>
            <p:ph sz="quarter" idx="1"/>
          </p:nvPr>
        </p:nvSpPr>
        <p:spPr/>
        <p:txBody>
          <a:bodyPr>
            <a:normAutofit/>
          </a:bodyPr>
          <a:lstStyle/>
          <a:p>
            <a:r>
              <a:rPr lang="en-US" altLang="zh-CN" sz="3200" dirty="0"/>
              <a:t>Is a measure of the number of electrons involved in bonds between two atoms. Values for bond order are: single bonds = 1, double bonds = 2, triple bonds = 3.</a:t>
            </a:r>
          </a:p>
          <a:p>
            <a:r>
              <a:rPr lang="en-US" altLang="zh-CN" sz="3200" dirty="0"/>
              <a:t>Resonance hybrids have fractional values of bond order. The carbon-carbon bonds in benzene have a bond order of 1.5.</a:t>
            </a:r>
            <a:endParaRPr lang="zh-CN" altLang="en-US" sz="32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40369" y="1565815"/>
            <a:ext cx="8153400" cy="2151217"/>
          </a:xfrm>
        </p:spPr>
        <p:txBody>
          <a:bodyPr>
            <a:normAutofit/>
          </a:bodyPr>
          <a:lstStyle/>
          <a:p>
            <a:r>
              <a:rPr lang="en-US" altLang="zh-CN" dirty="0"/>
              <a:t>Experimental data reveal that ozone actually contains two equal oxygen–oxygen bonds, intermediate in length and strength between single and double bonds.</a:t>
            </a:r>
            <a:endParaRPr lang="zh-CN" altLang="en-US" dirty="0"/>
          </a:p>
        </p:txBody>
      </p:sp>
      <p:pic>
        <p:nvPicPr>
          <p:cNvPr id="4" name="图片 3"/>
          <p:cNvPicPr>
            <a:picLocks noChangeAspect="1"/>
          </p:cNvPicPr>
          <p:nvPr/>
        </p:nvPicPr>
        <p:blipFill rotWithShape="1">
          <a:blip r:embed="rId3">
            <a:lum contrast="40000"/>
          </a:blip>
          <a:srcRect t="3542"/>
          <a:stretch>
            <a:fillRect/>
          </a:stretch>
        </p:blipFill>
        <p:spPr>
          <a:xfrm>
            <a:off x="323528" y="3861048"/>
            <a:ext cx="8587082" cy="1960492"/>
          </a:xfrm>
          <a:prstGeom prst="rect">
            <a:avLst/>
          </a:prstGeom>
        </p:spPr>
      </p:pic>
      <p:graphicFrame>
        <p:nvGraphicFramePr>
          <p:cNvPr id="2" name="表格 1"/>
          <p:cNvGraphicFramePr/>
          <p:nvPr>
            <p:custDataLst>
              <p:tags r:id="rId1"/>
            </p:custDataLst>
          </p:nvPr>
        </p:nvGraphicFramePr>
        <p:xfrm>
          <a:off x="351790" y="5756910"/>
          <a:ext cx="8524240" cy="381000"/>
        </p:xfrm>
        <a:graphic>
          <a:graphicData uri="http://schemas.openxmlformats.org/drawingml/2006/table">
            <a:tbl>
              <a:tblPr firstRow="1" bandRow="1">
                <a:tableStyleId>{5C22544A-7EE6-4342-B048-85BDC9FD1C3A}</a:tableStyleId>
              </a:tblPr>
              <a:tblGrid>
                <a:gridCol w="2202815">
                  <a:extLst>
                    <a:ext uri="{9D8B030D-6E8A-4147-A177-3AD203B41FA5}">
                      <a16:colId xmlns:a16="http://schemas.microsoft.com/office/drawing/2014/main" val="20000"/>
                    </a:ext>
                  </a:extLst>
                </a:gridCol>
                <a:gridCol w="1909445">
                  <a:extLst>
                    <a:ext uri="{9D8B030D-6E8A-4147-A177-3AD203B41FA5}">
                      <a16:colId xmlns:a16="http://schemas.microsoft.com/office/drawing/2014/main" val="20001"/>
                    </a:ext>
                  </a:extLst>
                </a:gridCol>
                <a:gridCol w="1995170">
                  <a:extLst>
                    <a:ext uri="{9D8B030D-6E8A-4147-A177-3AD203B41FA5}">
                      <a16:colId xmlns:a16="http://schemas.microsoft.com/office/drawing/2014/main" val="20002"/>
                    </a:ext>
                  </a:extLst>
                </a:gridCol>
                <a:gridCol w="2416810">
                  <a:extLst>
                    <a:ext uri="{9D8B030D-6E8A-4147-A177-3AD203B41FA5}">
                      <a16:colId xmlns:a16="http://schemas.microsoft.com/office/drawing/2014/main" val="20003"/>
                    </a:ext>
                  </a:extLst>
                </a:gridCol>
              </a:tblGrid>
              <a:tr h="381000">
                <a:tc>
                  <a:txBody>
                    <a:bodyPr/>
                    <a:lstStyle/>
                    <a:p>
                      <a:pPr>
                        <a:buNone/>
                      </a:pPr>
                      <a:r>
                        <a:rPr lang="en-US" altLang="zh-CN" b="0"/>
                        <a:t>Bond Order</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2060"/>
                    </a:solidFill>
                  </a:tcPr>
                </a:tc>
                <a:tc>
                  <a:txBody>
                    <a:bodyPr/>
                    <a:lstStyle/>
                    <a:p>
                      <a:pPr algn="ctr">
                        <a:buNone/>
                      </a:pPr>
                      <a:r>
                        <a:rPr lang="en-US" altLang="zh-CN" b="0">
                          <a:solidFill>
                            <a:schemeClr val="tx1"/>
                          </a:solidFill>
                        </a:rPr>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b="0">
                          <a:solidFill>
                            <a:schemeClr val="tx1"/>
                          </a:solidFill>
                        </a:rPr>
                        <a:t>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b="0">
                          <a:solidFill>
                            <a:schemeClr val="tx1"/>
                          </a:solidFill>
                        </a:rPr>
                        <a:t>1.5</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Delocalized bond in benzene</a:t>
            </a:r>
            <a:endParaRPr lang="zh-CN" altLang="en-US" dirty="0"/>
          </a:p>
        </p:txBody>
      </p:sp>
      <p:pic>
        <p:nvPicPr>
          <p:cNvPr id="4" name="图片 3"/>
          <p:cNvPicPr>
            <a:picLocks noChangeAspect="1"/>
          </p:cNvPicPr>
          <p:nvPr/>
        </p:nvPicPr>
        <p:blipFill>
          <a:blip r:embed="rId3"/>
          <a:stretch>
            <a:fillRect/>
          </a:stretch>
        </p:blipFill>
        <p:spPr>
          <a:xfrm>
            <a:off x="494665" y="3443605"/>
            <a:ext cx="4888865" cy="3194685"/>
          </a:xfrm>
          <a:prstGeom prst="rect">
            <a:avLst/>
          </a:prstGeom>
        </p:spPr>
      </p:pic>
      <p:pic>
        <p:nvPicPr>
          <p:cNvPr id="5" name="图片 4"/>
          <p:cNvPicPr>
            <a:picLocks noChangeAspect="1"/>
          </p:cNvPicPr>
          <p:nvPr/>
        </p:nvPicPr>
        <p:blipFill>
          <a:blip r:embed="rId4">
            <a:lum bright="-20000" contrast="40000"/>
          </a:blip>
          <a:stretch>
            <a:fillRect/>
          </a:stretch>
        </p:blipFill>
        <p:spPr>
          <a:xfrm>
            <a:off x="446618" y="1628800"/>
            <a:ext cx="8485459" cy="1435453"/>
          </a:xfrm>
          <a:prstGeom prst="rect">
            <a:avLst/>
          </a:prstGeom>
        </p:spPr>
      </p:pic>
      <p:pic>
        <p:nvPicPr>
          <p:cNvPr id="6" name="图片 5"/>
          <p:cNvPicPr>
            <a:picLocks noChangeAspect="1"/>
          </p:cNvPicPr>
          <p:nvPr/>
        </p:nvPicPr>
        <p:blipFill>
          <a:blip r:embed="rId5">
            <a:lum bright="-20000" contrast="40000"/>
          </a:blip>
          <a:stretch>
            <a:fillRect/>
          </a:stretch>
        </p:blipFill>
        <p:spPr>
          <a:xfrm>
            <a:off x="6731000" y="4142105"/>
            <a:ext cx="1624965" cy="1593850"/>
          </a:xfrm>
          <a:prstGeom prst="rect">
            <a:avLst/>
          </a:prstGeom>
        </p:spPr>
      </p:pic>
      <p:graphicFrame>
        <p:nvGraphicFramePr>
          <p:cNvPr id="3" name="表格 2"/>
          <p:cNvGraphicFramePr/>
          <p:nvPr>
            <p:custDataLst>
              <p:tags r:id="rId1"/>
            </p:custDataLst>
          </p:nvPr>
        </p:nvGraphicFramePr>
        <p:xfrm>
          <a:off x="446405" y="3064510"/>
          <a:ext cx="8485505" cy="381000"/>
        </p:xfrm>
        <a:graphic>
          <a:graphicData uri="http://schemas.openxmlformats.org/drawingml/2006/table">
            <a:tbl>
              <a:tblPr firstRow="1" bandRow="1">
                <a:tableStyleId>{5C22544A-7EE6-4342-B048-85BDC9FD1C3A}</a:tableStyleId>
              </a:tblPr>
              <a:tblGrid>
                <a:gridCol w="2947035">
                  <a:extLst>
                    <a:ext uri="{9D8B030D-6E8A-4147-A177-3AD203B41FA5}">
                      <a16:colId xmlns:a16="http://schemas.microsoft.com/office/drawing/2014/main" val="20000"/>
                    </a:ext>
                  </a:extLst>
                </a:gridCol>
                <a:gridCol w="1708150">
                  <a:extLst>
                    <a:ext uri="{9D8B030D-6E8A-4147-A177-3AD203B41FA5}">
                      <a16:colId xmlns:a16="http://schemas.microsoft.com/office/drawing/2014/main" val="20001"/>
                    </a:ext>
                  </a:extLst>
                </a:gridCol>
                <a:gridCol w="1730375">
                  <a:extLst>
                    <a:ext uri="{9D8B030D-6E8A-4147-A177-3AD203B41FA5}">
                      <a16:colId xmlns:a16="http://schemas.microsoft.com/office/drawing/2014/main" val="20002"/>
                    </a:ext>
                  </a:extLst>
                </a:gridCol>
                <a:gridCol w="2099945">
                  <a:extLst>
                    <a:ext uri="{9D8B030D-6E8A-4147-A177-3AD203B41FA5}">
                      <a16:colId xmlns:a16="http://schemas.microsoft.com/office/drawing/2014/main" val="20003"/>
                    </a:ext>
                  </a:extLst>
                </a:gridCol>
              </a:tblGrid>
              <a:tr h="381000">
                <a:tc>
                  <a:txBody>
                    <a:bodyPr/>
                    <a:lstStyle/>
                    <a:p>
                      <a:pPr>
                        <a:buNone/>
                      </a:pPr>
                      <a:r>
                        <a:rPr lang="en-US" altLang="zh-CN" b="0"/>
                        <a:t>Bond Order</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2060"/>
                    </a:solidFill>
                  </a:tcPr>
                </a:tc>
                <a:tc>
                  <a:txBody>
                    <a:bodyPr/>
                    <a:lstStyle/>
                    <a:p>
                      <a:pPr algn="ctr">
                        <a:buNone/>
                      </a:pPr>
                      <a:r>
                        <a:rPr lang="en-US" altLang="zh-CN" b="0">
                          <a:solidFill>
                            <a:schemeClr val="tx1"/>
                          </a:solidFill>
                        </a:rPr>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b="0">
                          <a:solidFill>
                            <a:schemeClr val="tx1"/>
                          </a:solidFill>
                        </a:rPr>
                        <a:t>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b="0">
                          <a:solidFill>
                            <a:schemeClr val="tx1"/>
                          </a:solidFill>
                        </a:rPr>
                        <a:t>1.5</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Other examples for resonance structures</a:t>
            </a:r>
            <a:endParaRPr lang="zh-CN" altLang="en-US" sz="3600" dirty="0"/>
          </a:p>
        </p:txBody>
      </p:sp>
      <p:pic>
        <p:nvPicPr>
          <p:cNvPr id="5" name="图片 4"/>
          <p:cNvPicPr>
            <a:picLocks noChangeAspect="1"/>
          </p:cNvPicPr>
          <p:nvPr/>
        </p:nvPicPr>
        <p:blipFill rotWithShape="1">
          <a:blip r:embed="rId3">
            <a:lum bright="-20000" contrast="40000"/>
          </a:blip>
          <a:srcRect l="1155" r="3068"/>
          <a:stretch>
            <a:fillRect/>
          </a:stretch>
        </p:blipFill>
        <p:spPr>
          <a:xfrm>
            <a:off x="0" y="1844824"/>
            <a:ext cx="9144000" cy="4176998"/>
          </a:xfrm>
          <a:prstGeom prst="rect">
            <a:avLst/>
          </a:prstGeom>
        </p:spPr>
      </p:pic>
      <p:graphicFrame>
        <p:nvGraphicFramePr>
          <p:cNvPr id="3" name="表格 2"/>
          <p:cNvGraphicFramePr/>
          <p:nvPr>
            <p:custDataLst>
              <p:tags r:id="rId1"/>
            </p:custDataLst>
          </p:nvPr>
        </p:nvGraphicFramePr>
        <p:xfrm>
          <a:off x="1310640" y="1844675"/>
          <a:ext cx="1661160" cy="4186555"/>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20000"/>
                    </a:ext>
                  </a:extLst>
                </a:gridCol>
              </a:tblGrid>
              <a:tr h="621030">
                <a:tc>
                  <a:txBody>
                    <a:bodyPr/>
                    <a:lstStyle/>
                    <a:p>
                      <a:pPr>
                        <a:buNone/>
                      </a:pPr>
                      <a:r>
                        <a:rPr lang="en-US" altLang="zh-CN" sz="1400" b="0">
                          <a:latin typeface="Times New Roman" panose="02020603050405020304" pitchFamily="18" charset="0"/>
                          <a:cs typeface="Times New Roman" panose="02020603050405020304" pitchFamily="18" charset="0"/>
                        </a:rPr>
                        <a:t>Bond Order</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2060"/>
                    </a:solidFill>
                  </a:tcPr>
                </a:tc>
                <a:extLst>
                  <a:ext uri="{0D108BD9-81ED-4DB2-BD59-A6C34878D82A}">
                    <a16:rowId xmlns:a16="http://schemas.microsoft.com/office/drawing/2014/main" val="10000"/>
                  </a:ext>
                </a:extLst>
              </a:tr>
              <a:tr h="1464945">
                <a:tc>
                  <a:txBody>
                    <a:bodyPr/>
                    <a:lstStyle/>
                    <a:p>
                      <a:pPr algn="ctr">
                        <a:buNone/>
                      </a:pPr>
                      <a:r>
                        <a:rPr lang="en-US" sz="1200">
                          <a:latin typeface="Times New Roman" panose="02020603050405020304" pitchFamily="18" charset="0"/>
                          <a:cs typeface="Times New Roman" panose="02020603050405020304" pitchFamily="18" charset="0"/>
                          <a:sym typeface="+mn-ea"/>
                        </a:rPr>
                        <a:t>1.33</a:t>
                      </a:r>
                      <a:endParaRPr lang="en-US" sz="1200">
                        <a:latin typeface="Arial" panose="020B0604020202020204" pitchFamily="34" charset="0"/>
                        <a:cs typeface="Times New Roman" panose="02020603050405020304" pitchFamily="18"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741680">
                <a:tc>
                  <a:txBody>
                    <a:bodyPr/>
                    <a:lstStyle/>
                    <a:p>
                      <a:pPr algn="ctr">
                        <a:buNone/>
                      </a:pPr>
                      <a:r>
                        <a:rPr lang="en-US" sz="1200">
                          <a:latin typeface="Times New Roman" panose="02020603050405020304" pitchFamily="18" charset="0"/>
                          <a:cs typeface="Times New Roman" panose="02020603050405020304" pitchFamily="18" charset="0"/>
                          <a:sym typeface="+mn-ea"/>
                        </a:rPr>
                        <a:t>1.5</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1358900">
                <a:tc>
                  <a:txBody>
                    <a:bodyPr/>
                    <a:lstStyle/>
                    <a:p>
                      <a:pPr algn="ctr">
                        <a:buNone/>
                      </a:pPr>
                      <a:r>
                        <a:rPr lang="en-US" sz="1200">
                          <a:latin typeface="Times New Roman" panose="02020603050405020304" pitchFamily="18" charset="0"/>
                          <a:cs typeface="Times New Roman" panose="02020603050405020304" pitchFamily="18" charset="0"/>
                          <a:sym typeface="+mn-ea"/>
                        </a:rPr>
                        <a:t>1.5</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1560" y="548680"/>
            <a:ext cx="2960515" cy="1950234"/>
          </a:xfrm>
          <a:prstGeom prst="rect">
            <a:avLst/>
          </a:prstGeom>
        </p:spPr>
      </p:pic>
      <p:pic>
        <p:nvPicPr>
          <p:cNvPr id="3" name="图片 2"/>
          <p:cNvPicPr>
            <a:picLocks noChangeAspect="1"/>
          </p:cNvPicPr>
          <p:nvPr/>
        </p:nvPicPr>
        <p:blipFill>
          <a:blip r:embed="rId3"/>
          <a:stretch>
            <a:fillRect/>
          </a:stretch>
        </p:blipFill>
        <p:spPr>
          <a:xfrm>
            <a:off x="4716016" y="1124744"/>
            <a:ext cx="3713083" cy="1374170"/>
          </a:xfrm>
          <a:prstGeom prst="rect">
            <a:avLst/>
          </a:prstGeom>
        </p:spPr>
      </p:pic>
      <p:pic>
        <p:nvPicPr>
          <p:cNvPr id="4" name="图片 3"/>
          <p:cNvPicPr>
            <a:picLocks noChangeAspect="1"/>
          </p:cNvPicPr>
          <p:nvPr/>
        </p:nvPicPr>
        <p:blipFill>
          <a:blip r:embed="rId4"/>
          <a:stretch>
            <a:fillRect/>
          </a:stretch>
        </p:blipFill>
        <p:spPr>
          <a:xfrm>
            <a:off x="2627784" y="3356992"/>
            <a:ext cx="3159628" cy="2341574"/>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dirty="0"/>
              <a:t>Practice:</a:t>
            </a:r>
          </a:p>
          <a:p>
            <a:pPr lvl="1"/>
            <a:r>
              <a:rPr lang="en-US" altLang="zh-CN" dirty="0"/>
              <a:t>Calculate the total number of valence electrons and draw the resonance structures and resonance hybrids of HCO</a:t>
            </a:r>
            <a:r>
              <a:rPr lang="en-US" altLang="zh-CN" baseline="-25000" dirty="0"/>
              <a:t>3</a:t>
            </a:r>
            <a:r>
              <a:rPr lang="en-US" altLang="zh-CN" baseline="30000" dirty="0"/>
              <a:t>- </a:t>
            </a:r>
            <a:r>
              <a:rPr lang="en-US" altLang="zh-CN" dirty="0"/>
              <a:t>and CH</a:t>
            </a:r>
            <a:r>
              <a:rPr lang="en-US" altLang="zh-CN" baseline="-25000" dirty="0"/>
              <a:t>3</a:t>
            </a:r>
            <a:r>
              <a:rPr lang="en-US" altLang="zh-CN" dirty="0"/>
              <a:t>COO</a:t>
            </a:r>
            <a:r>
              <a:rPr lang="en-US" altLang="zh-CN" baseline="30000" dirty="0"/>
              <a:t>-</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Formal charge</a:t>
            </a:r>
            <a:endParaRPr lang="zh-CN" altLang="en-US" dirty="0"/>
          </a:p>
        </p:txBody>
      </p:sp>
      <p:sp>
        <p:nvSpPr>
          <p:cNvPr id="3" name="内容占位符 2"/>
          <p:cNvSpPr>
            <a:spLocks noGrp="1"/>
          </p:cNvSpPr>
          <p:nvPr>
            <p:ph sz="quarter" idx="1"/>
          </p:nvPr>
        </p:nvSpPr>
        <p:spPr/>
        <p:txBody>
          <a:bodyPr/>
          <a:lstStyle/>
          <a:p>
            <a:r>
              <a:rPr lang="en-US" altLang="zh-CN" dirty="0"/>
              <a:t>It is sometimes possible to follow the rules for drawing Lewis (electron dot) structures, and come up with more than one possible structure that seems to be acceptable.</a:t>
            </a:r>
          </a:p>
          <a:p>
            <a:r>
              <a:rPr lang="en-US" altLang="zh-CN" dirty="0"/>
              <a:t>This happens especially with molecules that are able to form an expanded octet, where we can broaden our study of resonance structures.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Formal charge</a:t>
            </a:r>
            <a:endParaRPr lang="zh-CN" altLang="en-US" dirty="0"/>
          </a:p>
        </p:txBody>
      </p:sp>
      <p:sp>
        <p:nvSpPr>
          <p:cNvPr id="3" name="内容占位符 2"/>
          <p:cNvSpPr>
            <a:spLocks noGrp="1"/>
          </p:cNvSpPr>
          <p:nvPr>
            <p:ph sz="quarter" idx="1"/>
          </p:nvPr>
        </p:nvSpPr>
        <p:spPr/>
        <p:txBody>
          <a:bodyPr/>
          <a:lstStyle/>
          <a:p>
            <a:r>
              <a:rPr lang="en-US" altLang="zh-CN" dirty="0"/>
              <a:t>A classic example is sulfur dioxide, SO</a:t>
            </a:r>
            <a:r>
              <a:rPr lang="en-US" altLang="zh-CN" baseline="-25000" dirty="0"/>
              <a:t>2</a:t>
            </a:r>
            <a:r>
              <a:rPr lang="en-US" altLang="zh-CN" dirty="0"/>
              <a:t>, which in different sources is represented as: (i)</a:t>
            </a:r>
          </a:p>
          <a:p>
            <a:endParaRPr lang="en-US" altLang="zh-CN" dirty="0"/>
          </a:p>
          <a:p>
            <a:endParaRPr lang="en-US" altLang="zh-CN" dirty="0"/>
          </a:p>
          <a:p>
            <a:r>
              <a:rPr lang="en-US" altLang="zh-CN" dirty="0"/>
              <a:t>Or (ii) as a structure with an expanded octet on S</a:t>
            </a:r>
          </a:p>
          <a:p>
            <a:endParaRPr lang="en-US" altLang="zh-CN" dirty="0"/>
          </a:p>
          <a:p>
            <a:endParaRPr lang="en-US" altLang="zh-CN" dirty="0"/>
          </a:p>
          <a:p>
            <a:r>
              <a:rPr lang="en-US" altLang="zh-CN" dirty="0"/>
              <a:t>Which is more stable so more preferred?</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2483768" y="2636911"/>
            <a:ext cx="3780324" cy="916467"/>
          </a:xfrm>
          <a:prstGeom prst="rect">
            <a:avLst/>
          </a:prstGeom>
        </p:spPr>
      </p:pic>
      <p:pic>
        <p:nvPicPr>
          <p:cNvPr id="5" name="图片 4"/>
          <p:cNvPicPr>
            <a:picLocks noChangeAspect="1"/>
          </p:cNvPicPr>
          <p:nvPr/>
        </p:nvPicPr>
        <p:blipFill>
          <a:blip r:embed="rId3">
            <a:lum bright="-20000" contrast="40000"/>
          </a:blip>
          <a:stretch>
            <a:fillRect/>
          </a:stretch>
        </p:blipFill>
        <p:spPr>
          <a:xfrm>
            <a:off x="3563888" y="4377054"/>
            <a:ext cx="1414294" cy="8768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Formal charge</a:t>
            </a:r>
            <a:endParaRPr lang="zh-CN" altLang="en-US" dirty="0"/>
          </a:p>
        </p:txBody>
      </p:sp>
      <p:sp>
        <p:nvSpPr>
          <p:cNvPr id="3" name="内容占位符 2"/>
          <p:cNvSpPr>
            <a:spLocks noGrp="1"/>
          </p:cNvSpPr>
          <p:nvPr>
            <p:ph sz="quarter" idx="1"/>
          </p:nvPr>
        </p:nvSpPr>
        <p:spPr>
          <a:xfrm>
            <a:off x="612648" y="1600200"/>
            <a:ext cx="8153400" cy="5141168"/>
          </a:xfrm>
        </p:spPr>
        <p:txBody>
          <a:bodyPr>
            <a:normAutofit/>
          </a:bodyPr>
          <a:lstStyle/>
          <a:p>
            <a:r>
              <a:rPr lang="en-US" altLang="zh-CN" dirty="0"/>
              <a:t>A useful tool to use for determining which of these represents the most stable structure is the concept of </a:t>
            </a:r>
            <a:r>
              <a:rPr lang="en-US" altLang="zh-CN" b="1" dirty="0">
                <a:solidFill>
                  <a:srgbClr val="FF0000"/>
                </a:solidFill>
              </a:rPr>
              <a:t>formal charge</a:t>
            </a:r>
            <a:r>
              <a:rPr lang="en-US" altLang="zh-CN" dirty="0"/>
              <a:t>.</a:t>
            </a:r>
          </a:p>
          <a:p>
            <a:r>
              <a:rPr lang="en-US" altLang="zh-CN" dirty="0"/>
              <a:t>This treats covalent bonds as if they were purely covalent with equal electron distribution.</a:t>
            </a:r>
          </a:p>
          <a:p>
            <a:r>
              <a:rPr lang="en-US" altLang="zh-CN" dirty="0"/>
              <a:t>The idea is to count </a:t>
            </a:r>
            <a:r>
              <a:rPr lang="en-US" altLang="zh-CN" b="1" dirty="0">
                <a:solidFill>
                  <a:srgbClr val="FF0000"/>
                </a:solidFill>
              </a:rPr>
              <a:t>how many electrons ‘belong’ to (are assigned to) each atom in the Lewis (electron dot) structure</a:t>
            </a:r>
            <a:r>
              <a:rPr lang="en-US" altLang="zh-CN" dirty="0"/>
              <a:t>, and </a:t>
            </a:r>
            <a:r>
              <a:rPr lang="en-US" altLang="zh-CN" b="1" dirty="0">
                <a:solidFill>
                  <a:srgbClr val="FF0000"/>
                </a:solidFill>
              </a:rPr>
              <a:t>compare this with the number of valence electrons in the non-bonded atom</a:t>
            </a:r>
            <a:r>
              <a:rPr lang="en-US" altLang="zh-CN" dirty="0"/>
              <a:t>. The difference between these two is the </a:t>
            </a:r>
            <a:r>
              <a:rPr lang="en-US" altLang="zh-CN" b="1" dirty="0">
                <a:solidFill>
                  <a:srgbClr val="FF0000"/>
                </a:solidFill>
              </a:rPr>
              <a:t>formal charge</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Ionic Bonding</a:t>
            </a:r>
          </a:p>
        </p:txBody>
      </p:sp>
      <p:sp>
        <p:nvSpPr>
          <p:cNvPr id="3" name="内容占位符 2"/>
          <p:cNvSpPr>
            <a:spLocks noGrp="1"/>
          </p:cNvSpPr>
          <p:nvPr>
            <p:ph sz="quarter" idx="1"/>
          </p:nvPr>
        </p:nvSpPr>
        <p:spPr/>
        <p:txBody>
          <a:bodyPr/>
          <a:lstStyle/>
          <a:p>
            <a:r>
              <a:rPr lang="en-US" altLang="zh-CN" dirty="0">
                <a:solidFill>
                  <a:srgbClr val="FF0000"/>
                </a:solidFill>
              </a:rPr>
              <a:t>Strong electrostatic attraction between cations and anions (oppositely charged ions)</a:t>
            </a:r>
            <a:r>
              <a:rPr lang="en-US" altLang="zh-CN" dirty="0"/>
              <a:t>.</a:t>
            </a:r>
          </a:p>
          <a:p>
            <a:endParaRPr lang="en-US" altLang="zh-CN" dirty="0"/>
          </a:p>
          <a:p>
            <a:r>
              <a:rPr lang="en-US" altLang="zh-CN" dirty="0"/>
              <a:t>Number of cations and anions depending on the charge to have the substance neutral.</a:t>
            </a:r>
          </a:p>
          <a:p>
            <a:endParaRPr lang="en-US" altLang="zh-CN" dirty="0"/>
          </a:p>
          <a:p>
            <a:r>
              <a:rPr lang="en-US" altLang="zh-CN" dirty="0"/>
              <a:t>IUPAC Naming covered before.</a:t>
            </a:r>
          </a:p>
          <a:p>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Formal charge</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107504" y="1772816"/>
            <a:ext cx="8941943"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Formal charge</a:t>
            </a:r>
            <a:endParaRPr lang="zh-CN" altLang="en-US" dirty="0"/>
          </a:p>
        </p:txBody>
      </p:sp>
      <p:sp>
        <p:nvSpPr>
          <p:cNvPr id="3" name="内容占位符 2"/>
          <p:cNvSpPr>
            <a:spLocks noGrp="1"/>
          </p:cNvSpPr>
          <p:nvPr>
            <p:ph sz="quarter" idx="1"/>
          </p:nvPr>
        </p:nvSpPr>
        <p:spPr>
          <a:xfrm>
            <a:off x="467544" y="4149080"/>
            <a:ext cx="8153400" cy="2088232"/>
          </a:xfrm>
        </p:spPr>
        <p:txBody>
          <a:bodyPr/>
          <a:lstStyle/>
          <a:p>
            <a:r>
              <a:rPr lang="en-US" altLang="zh-CN" dirty="0"/>
              <a:t>Low formal charges mean that less charge transfer has taken place in forming a structure from its atoms, and in general this represents the most stable or preferred structure.</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35497" y="1628800"/>
            <a:ext cx="9000999" cy="2116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Formal charge</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251519" y="1700808"/>
            <a:ext cx="8576323" cy="48965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Formal charge</a:t>
            </a:r>
            <a:endParaRPr lang="zh-CN" altLang="en-US" dirty="0"/>
          </a:p>
        </p:txBody>
      </p:sp>
      <p:sp>
        <p:nvSpPr>
          <p:cNvPr id="3" name="内容占位符 2"/>
          <p:cNvSpPr>
            <a:spLocks noGrp="1"/>
          </p:cNvSpPr>
          <p:nvPr>
            <p:ph sz="quarter" idx="1"/>
          </p:nvPr>
        </p:nvSpPr>
        <p:spPr/>
        <p:txBody>
          <a:bodyPr/>
          <a:lstStyle/>
          <a:p>
            <a:r>
              <a:rPr lang="en-US" altLang="zh-CN" dirty="0"/>
              <a:t>Formal charge is a useful tool but, because it ignores differences in electronegativity values, it does not give the full picture. So, a useful guideline to follow is that the most stable of several Lewis (electron dot) structures is the structure that has:</a:t>
            </a:r>
          </a:p>
          <a:p>
            <a:pPr lvl="1"/>
            <a:r>
              <a:rPr lang="en-US" altLang="zh-CN" dirty="0"/>
              <a:t>the lowest formal charges</a:t>
            </a:r>
          </a:p>
          <a:p>
            <a:pPr lvl="1"/>
            <a:r>
              <a:rPr lang="en-US" altLang="zh-CN" dirty="0"/>
              <a:t>negative values for formal charge on the more electronegative atoms.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Formal charge</a:t>
            </a:r>
            <a:endParaRPr lang="zh-CN" altLang="en-US" dirty="0"/>
          </a:p>
        </p:txBody>
      </p:sp>
      <p:sp>
        <p:nvSpPr>
          <p:cNvPr id="3" name="内容占位符 2"/>
          <p:cNvSpPr>
            <a:spLocks noGrp="1"/>
          </p:cNvSpPr>
          <p:nvPr>
            <p:ph sz="quarter" idx="1"/>
          </p:nvPr>
        </p:nvSpPr>
        <p:spPr>
          <a:xfrm>
            <a:off x="612648" y="1600200"/>
            <a:ext cx="8153400" cy="4853136"/>
          </a:xfrm>
        </p:spPr>
        <p:txBody>
          <a:bodyPr>
            <a:normAutofit lnSpcReduction="10000"/>
          </a:bodyPr>
          <a:lstStyle/>
          <a:p>
            <a:r>
              <a:rPr lang="en-US" altLang="zh-CN" dirty="0"/>
              <a:t>The formal charges in each resonance structure can be summarized as follows: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We can conclude that structure (ii) where all atoms have a formal charge of zero is the most stable structure for SO</a:t>
            </a:r>
            <a:r>
              <a:rPr lang="en-US" altLang="zh-CN" baseline="-25000" dirty="0"/>
              <a:t>2</a:t>
            </a:r>
            <a:r>
              <a:rPr lang="en-US" altLang="zh-CN" dirty="0"/>
              <a:t>.</a:t>
            </a:r>
            <a:endParaRPr lang="zh-CN" altLang="en-US" dirty="0"/>
          </a:p>
        </p:txBody>
      </p:sp>
      <p:pic>
        <p:nvPicPr>
          <p:cNvPr id="5" name="图片 4"/>
          <p:cNvPicPr>
            <a:picLocks noChangeAspect="1"/>
          </p:cNvPicPr>
          <p:nvPr/>
        </p:nvPicPr>
        <p:blipFill>
          <a:blip r:embed="rId2">
            <a:lum bright="-20000" contrast="40000"/>
          </a:blip>
          <a:stretch>
            <a:fillRect/>
          </a:stretch>
        </p:blipFill>
        <p:spPr>
          <a:xfrm>
            <a:off x="897495" y="2708920"/>
            <a:ext cx="7583706" cy="17281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Formal charge</a:t>
            </a:r>
            <a:endParaRPr lang="zh-CN" altLang="en-US" dirty="0"/>
          </a:p>
        </p:txBody>
      </p:sp>
      <p:sp>
        <p:nvSpPr>
          <p:cNvPr id="3" name="内容占位符 2"/>
          <p:cNvSpPr>
            <a:spLocks noGrp="1"/>
          </p:cNvSpPr>
          <p:nvPr>
            <p:ph sz="quarter" idx="1"/>
          </p:nvPr>
        </p:nvSpPr>
        <p:spPr>
          <a:xfrm>
            <a:off x="612648" y="1600200"/>
            <a:ext cx="8153400" cy="4781128"/>
          </a:xfrm>
        </p:spPr>
        <p:txBody>
          <a:bodyPr>
            <a:normAutofit fontScale="92500" lnSpcReduction="20000"/>
          </a:bodyPr>
          <a:lstStyle/>
          <a:p>
            <a:r>
              <a:rPr lang="en-US" altLang="zh-CN" dirty="0"/>
              <a:t>For example, two Lewis (electron dot) structures with formal charges are shown for N</a:t>
            </a:r>
            <a:r>
              <a:rPr lang="en-US" altLang="zh-CN" baseline="-25000" dirty="0"/>
              <a:t>2</a:t>
            </a:r>
            <a:r>
              <a:rPr lang="en-US" altLang="zh-CN" dirty="0"/>
              <a:t>O.</a:t>
            </a:r>
          </a:p>
          <a:p>
            <a:endParaRPr lang="en-US" altLang="zh-CN" dirty="0"/>
          </a:p>
          <a:p>
            <a:endParaRPr lang="en-US" altLang="zh-CN" dirty="0"/>
          </a:p>
          <a:p>
            <a:endParaRPr lang="en-US" altLang="zh-CN" dirty="0"/>
          </a:p>
          <a:p>
            <a:endParaRPr lang="en-US" altLang="zh-CN" dirty="0"/>
          </a:p>
          <a:p>
            <a:r>
              <a:rPr lang="en-US" altLang="zh-CN" dirty="0"/>
              <a:t>We can see that both structures have the same difference for formal charge, which suggests equal stability. But (i) has the negative charge over the more electronegative atom, O, and so it is preferred.</a:t>
            </a:r>
          </a:p>
          <a:p>
            <a:r>
              <a:rPr lang="en-US" altLang="zh-CN" dirty="0"/>
              <a:t>Formal charge can help explain the allocation of charges on transition states in reaction mechanisms.</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2051720" y="2359655"/>
            <a:ext cx="5195692" cy="15013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Exercise for drawing Lewis structures considering formal charge</a:t>
            </a:r>
            <a:endParaRPr lang="zh-CN" altLang="en-US" dirty="0"/>
          </a:p>
        </p:txBody>
      </p:sp>
      <p:sp>
        <p:nvSpPr>
          <p:cNvPr id="3" name="内容占位符 2"/>
          <p:cNvSpPr>
            <a:spLocks noGrp="1"/>
          </p:cNvSpPr>
          <p:nvPr>
            <p:ph sz="quarter" idx="1"/>
          </p:nvPr>
        </p:nvSpPr>
        <p:spPr>
          <a:xfrm>
            <a:off x="612648" y="1600200"/>
            <a:ext cx="8433782" cy="4495800"/>
          </a:xfrm>
        </p:spPr>
        <p:txBody>
          <a:bodyPr>
            <a:normAutofit/>
          </a:bodyPr>
          <a:lstStyle/>
          <a:p>
            <a:r>
              <a:rPr lang="en-US" altLang="zh-CN" sz="3200" dirty="0"/>
              <a:t>XeO</a:t>
            </a:r>
            <a:r>
              <a:rPr lang="en-US" altLang="zh-CN" sz="3200" baseline="-25000" dirty="0"/>
              <a:t>3</a:t>
            </a:r>
            <a:r>
              <a:rPr lang="en-US" altLang="zh-CN" sz="3200" dirty="0"/>
              <a:t>, NO</a:t>
            </a:r>
            <a:r>
              <a:rPr lang="en-US" altLang="zh-CN" sz="3200" baseline="-25000" dirty="0"/>
              <a:t>3</a:t>
            </a:r>
            <a:r>
              <a:rPr lang="en-US" altLang="zh-CN" sz="3200" baseline="30000" dirty="0"/>
              <a:t>-</a:t>
            </a:r>
            <a:r>
              <a:rPr lang="en-US" altLang="zh-CN" sz="3200" dirty="0"/>
              <a:t>, SO</a:t>
            </a:r>
            <a:r>
              <a:rPr lang="en-US" altLang="zh-CN" sz="3200" baseline="-25000" dirty="0"/>
              <a:t>4</a:t>
            </a:r>
            <a:r>
              <a:rPr lang="en-US" altLang="zh-CN" sz="3200" baseline="30000" dirty="0"/>
              <a:t>2-</a:t>
            </a:r>
            <a:r>
              <a:rPr lang="en-US" altLang="zh-CN" sz="3200" dirty="0"/>
              <a:t>, N</a:t>
            </a:r>
            <a:r>
              <a:rPr lang="en-US" altLang="zh-CN" sz="3200" baseline="-25000" dirty="0"/>
              <a:t>2</a:t>
            </a:r>
            <a:r>
              <a:rPr lang="en-US" altLang="zh-CN" sz="3200" dirty="0"/>
              <a:t>O, PCl</a:t>
            </a:r>
            <a:r>
              <a:rPr lang="en-US" altLang="zh-CN" sz="3200" baseline="-25000" dirty="0"/>
              <a:t>4</a:t>
            </a:r>
            <a:r>
              <a:rPr lang="en-US" altLang="zh-CN" sz="3200" baseline="30000" dirty="0"/>
              <a:t>+</a:t>
            </a:r>
            <a:r>
              <a:rPr lang="en-US" altLang="zh-CN" sz="3200" dirty="0"/>
              <a:t>,NO</a:t>
            </a:r>
            <a:r>
              <a:rPr lang="en-US" altLang="zh-CN" sz="3200" baseline="-25000" dirty="0"/>
              <a:t>2</a:t>
            </a:r>
            <a:r>
              <a:rPr lang="en-US" altLang="zh-CN" sz="3200" dirty="0"/>
              <a:t>, PO</a:t>
            </a:r>
            <a:r>
              <a:rPr lang="en-US" altLang="zh-CN" sz="3200" baseline="-25000" dirty="0"/>
              <a:t>4</a:t>
            </a:r>
            <a:r>
              <a:rPr lang="en-US" altLang="zh-CN" sz="3200" baseline="30000" dirty="0"/>
              <a:t>3-</a:t>
            </a:r>
            <a:r>
              <a:rPr lang="en-US" altLang="zh-CN" sz="3200" dirty="0"/>
              <a:t>, SO</a:t>
            </a:r>
            <a:r>
              <a:rPr lang="en-US" altLang="zh-CN" sz="3200" baseline="-25000" dirty="0"/>
              <a:t>3</a:t>
            </a:r>
            <a:endParaRPr lang="zh-CN" altLang="en-US" sz="3200" baseline="30000" dirty="0"/>
          </a:p>
        </p:txBody>
      </p:sp>
      <p:graphicFrame>
        <p:nvGraphicFramePr>
          <p:cNvPr id="5" name="对象 4"/>
          <p:cNvGraphicFramePr>
            <a:graphicFrameLocks noChangeAspect="1"/>
          </p:cNvGraphicFramePr>
          <p:nvPr/>
        </p:nvGraphicFramePr>
        <p:xfrm>
          <a:off x="107504" y="2780928"/>
          <a:ext cx="1834877" cy="1753883"/>
        </p:xfrm>
        <a:graphic>
          <a:graphicData uri="http://schemas.openxmlformats.org/presentationml/2006/ole">
            <mc:AlternateContent xmlns:mc="http://schemas.openxmlformats.org/markup-compatibility/2006">
              <mc:Choice xmlns:v="urn:schemas-microsoft-com:vml" Requires="v">
                <p:oleObj name="CS ChemDraw Drawing" r:id="rId2" imgW="1257300" imgH="1206500" progId="ChemDraw.Document.6.0">
                  <p:embed/>
                </p:oleObj>
              </mc:Choice>
              <mc:Fallback>
                <p:oleObj name="CS ChemDraw Drawing" r:id="rId2" imgW="1257300" imgH="1206500" progId="ChemDraw.Document.6.0">
                  <p:embed/>
                  <p:pic>
                    <p:nvPicPr>
                      <p:cNvPr id="0" name="图片 3595"/>
                      <p:cNvPicPr/>
                      <p:nvPr/>
                    </p:nvPicPr>
                    <p:blipFill>
                      <a:blip r:embed="rId3"/>
                      <a:stretch>
                        <a:fillRect/>
                      </a:stretch>
                    </p:blipFill>
                    <p:spPr>
                      <a:xfrm>
                        <a:off x="107504" y="2780928"/>
                        <a:ext cx="1834877" cy="175388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847407" y="3356991"/>
          <a:ext cx="2199023" cy="696921"/>
        </p:xfrm>
        <a:graphic>
          <a:graphicData uri="http://schemas.openxmlformats.org/presentationml/2006/ole">
            <mc:AlternateContent xmlns:mc="http://schemas.openxmlformats.org/markup-compatibility/2006">
              <mc:Choice xmlns:v="urn:schemas-microsoft-com:vml" Requires="v">
                <p:oleObj name="CS ChemDraw Drawing" r:id="rId4" imgW="1384300" imgH="444500" progId="ChemDraw.Document.6.0">
                  <p:embed/>
                </p:oleObj>
              </mc:Choice>
              <mc:Fallback>
                <p:oleObj name="CS ChemDraw Drawing" r:id="rId4" imgW="1384300" imgH="444500" progId="ChemDraw.Document.6.0">
                  <p:embed/>
                  <p:pic>
                    <p:nvPicPr>
                      <p:cNvPr id="0" name="图片 3596"/>
                      <p:cNvPicPr/>
                      <p:nvPr/>
                    </p:nvPicPr>
                    <p:blipFill>
                      <a:blip r:embed="rId5"/>
                      <a:stretch>
                        <a:fillRect/>
                      </a:stretch>
                    </p:blipFill>
                    <p:spPr>
                      <a:xfrm>
                        <a:off x="6847407" y="3356991"/>
                        <a:ext cx="2199023" cy="696921"/>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22440" y="4803437"/>
          <a:ext cx="2128319" cy="1577891"/>
        </p:xfrm>
        <a:graphic>
          <a:graphicData uri="http://schemas.openxmlformats.org/presentationml/2006/ole">
            <mc:AlternateContent xmlns:mc="http://schemas.openxmlformats.org/markup-compatibility/2006">
              <mc:Choice xmlns:v="urn:schemas-microsoft-com:vml" Requires="v">
                <p:oleObj name="CS ChemDraw Drawing" r:id="rId6" imgW="1854200" imgH="1371600" progId="ChemDraw.Document.6.0">
                  <p:embed/>
                </p:oleObj>
              </mc:Choice>
              <mc:Fallback>
                <p:oleObj name="CS ChemDraw Drawing" r:id="rId6" imgW="1854200" imgH="1371600" progId="ChemDraw.Document.6.0">
                  <p:embed/>
                  <p:pic>
                    <p:nvPicPr>
                      <p:cNvPr id="0" name="图片 3597"/>
                      <p:cNvPicPr/>
                      <p:nvPr/>
                    </p:nvPicPr>
                    <p:blipFill>
                      <a:blip r:embed="rId7"/>
                      <a:stretch>
                        <a:fillRect/>
                      </a:stretch>
                    </p:blipFill>
                    <p:spPr>
                      <a:xfrm>
                        <a:off x="122440" y="4803437"/>
                        <a:ext cx="2128319" cy="157789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968500" y="2797175"/>
          <a:ext cx="2238375" cy="1720850"/>
        </p:xfrm>
        <a:graphic>
          <a:graphicData uri="http://schemas.openxmlformats.org/presentationml/2006/ole">
            <mc:AlternateContent xmlns:mc="http://schemas.openxmlformats.org/markup-compatibility/2006">
              <mc:Choice xmlns:v="urn:schemas-microsoft-com:vml" Requires="v">
                <p:oleObj name="CS ChemDraw Drawing" r:id="rId8" imgW="1587500" imgH="1219200" progId="ChemDraw.Document.6.0">
                  <p:embed/>
                </p:oleObj>
              </mc:Choice>
              <mc:Fallback>
                <p:oleObj name="CS ChemDraw Drawing" r:id="rId8" imgW="1587500" imgH="1219200" progId="ChemDraw.Document.6.0">
                  <p:embed/>
                  <p:pic>
                    <p:nvPicPr>
                      <p:cNvPr id="0" name="图片 3598"/>
                      <p:cNvPicPr/>
                      <p:nvPr/>
                    </p:nvPicPr>
                    <p:blipFill>
                      <a:blip r:embed="rId9"/>
                      <a:stretch>
                        <a:fillRect/>
                      </a:stretch>
                    </p:blipFill>
                    <p:spPr>
                      <a:xfrm>
                        <a:off x="1968500" y="2797175"/>
                        <a:ext cx="2238375" cy="172085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4382109" y="2636913"/>
          <a:ext cx="2554423" cy="1897898"/>
        </p:xfrm>
        <a:graphic>
          <a:graphicData uri="http://schemas.openxmlformats.org/presentationml/2006/ole">
            <mc:AlternateContent xmlns:mc="http://schemas.openxmlformats.org/markup-compatibility/2006">
              <mc:Choice xmlns:v="urn:schemas-microsoft-com:vml" Requires="v">
                <p:oleObj name="CS ChemDraw Drawing" r:id="rId10" imgW="1892300" imgH="1409700" progId="ChemDraw.Document.6.0">
                  <p:embed/>
                </p:oleObj>
              </mc:Choice>
              <mc:Fallback>
                <p:oleObj name="CS ChemDraw Drawing" r:id="rId10" imgW="1892300" imgH="1409700" progId="ChemDraw.Document.6.0">
                  <p:embed/>
                  <p:pic>
                    <p:nvPicPr>
                      <p:cNvPr id="0" name="图片 3599"/>
                      <p:cNvPicPr/>
                      <p:nvPr/>
                    </p:nvPicPr>
                    <p:blipFill>
                      <a:blip r:embed="rId11"/>
                      <a:stretch>
                        <a:fillRect/>
                      </a:stretch>
                    </p:blipFill>
                    <p:spPr>
                      <a:xfrm>
                        <a:off x="4382109" y="2636913"/>
                        <a:ext cx="2554423" cy="1897898"/>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411760" y="5225814"/>
          <a:ext cx="1801037" cy="1011498"/>
        </p:xfrm>
        <a:graphic>
          <a:graphicData uri="http://schemas.openxmlformats.org/presentationml/2006/ole">
            <mc:AlternateContent xmlns:mc="http://schemas.openxmlformats.org/markup-compatibility/2006">
              <mc:Choice xmlns:v="urn:schemas-microsoft-com:vml" Requires="v">
                <p:oleObj name="CS ChemDraw Drawing" r:id="rId12" imgW="1219200" imgH="685800" progId="ChemDraw.Document.6.0">
                  <p:embed/>
                </p:oleObj>
              </mc:Choice>
              <mc:Fallback>
                <p:oleObj name="CS ChemDraw Drawing" r:id="rId12" imgW="1219200" imgH="685800" progId="ChemDraw.Document.6.0">
                  <p:embed/>
                  <p:pic>
                    <p:nvPicPr>
                      <p:cNvPr id="0" name="图片 3600"/>
                      <p:cNvPicPr/>
                      <p:nvPr/>
                    </p:nvPicPr>
                    <p:blipFill>
                      <a:blip r:embed="rId13"/>
                      <a:stretch>
                        <a:fillRect/>
                      </a:stretch>
                    </p:blipFill>
                    <p:spPr>
                      <a:xfrm>
                        <a:off x="2411760" y="5225814"/>
                        <a:ext cx="1801037" cy="1011498"/>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4382109" y="4803437"/>
          <a:ext cx="2207846" cy="1673563"/>
        </p:xfrm>
        <a:graphic>
          <a:graphicData uri="http://schemas.openxmlformats.org/presentationml/2006/ole">
            <mc:AlternateContent xmlns:mc="http://schemas.openxmlformats.org/markup-compatibility/2006">
              <mc:Choice xmlns:v="urn:schemas-microsoft-com:vml" Requires="v">
                <p:oleObj name="CS ChemDraw Drawing" r:id="rId14" imgW="1790700" imgH="1371600" progId="ChemDraw.Document.6.0">
                  <p:embed/>
                </p:oleObj>
              </mc:Choice>
              <mc:Fallback>
                <p:oleObj name="CS ChemDraw Drawing" r:id="rId14" imgW="1790700" imgH="1371600" progId="ChemDraw.Document.6.0">
                  <p:embed/>
                  <p:pic>
                    <p:nvPicPr>
                      <p:cNvPr id="0" name="图片 3601"/>
                      <p:cNvPicPr/>
                      <p:nvPr/>
                    </p:nvPicPr>
                    <p:blipFill>
                      <a:blip r:embed="rId15"/>
                      <a:stretch>
                        <a:fillRect/>
                      </a:stretch>
                    </p:blipFill>
                    <p:spPr>
                      <a:xfrm>
                        <a:off x="4382109" y="4803437"/>
                        <a:ext cx="2207846" cy="1673563"/>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6936532" y="4676564"/>
          <a:ext cx="1667916" cy="1733143"/>
        </p:xfrm>
        <a:graphic>
          <a:graphicData uri="http://schemas.openxmlformats.org/presentationml/2006/ole">
            <mc:AlternateContent xmlns:mc="http://schemas.openxmlformats.org/markup-compatibility/2006">
              <mc:Choice xmlns:v="urn:schemas-microsoft-com:vml" Requires="v">
                <p:oleObj name="CS ChemDraw Drawing" r:id="rId16" imgW="1155700" imgH="1193800" progId="ChemDraw.Document.6.0">
                  <p:embed/>
                </p:oleObj>
              </mc:Choice>
              <mc:Fallback>
                <p:oleObj name="CS ChemDraw Drawing" r:id="rId16" imgW="1155700" imgH="1193800" progId="ChemDraw.Document.6.0">
                  <p:embed/>
                  <p:pic>
                    <p:nvPicPr>
                      <p:cNvPr id="0" name="图片 3602"/>
                      <p:cNvPicPr/>
                      <p:nvPr/>
                    </p:nvPicPr>
                    <p:blipFill>
                      <a:blip r:embed="rId17"/>
                      <a:stretch>
                        <a:fillRect/>
                      </a:stretch>
                    </p:blipFill>
                    <p:spPr>
                      <a:xfrm>
                        <a:off x="6936532" y="4676564"/>
                        <a:ext cx="1667916" cy="1733143"/>
                      </a:xfrm>
                      <a:prstGeom prst="rect">
                        <a:avLst/>
                      </a:prstGeom>
                    </p:spPr>
                  </p:pic>
                </p:oleObj>
              </mc:Fallback>
            </mc:AlternateContent>
          </a:graphicData>
        </a:graphic>
      </p:graphicFrame>
      <p:pic>
        <p:nvPicPr>
          <p:cNvPr id="4" name="图片 3"/>
          <p:cNvPicPr>
            <a:picLocks noChangeAspect="1"/>
          </p:cNvPicPr>
          <p:nvPr/>
        </p:nvPicPr>
        <p:blipFill>
          <a:blip r:embed="rId18"/>
          <a:stretch>
            <a:fillRect/>
          </a:stretch>
        </p:blipFill>
        <p:spPr>
          <a:xfrm>
            <a:off x="2987824" y="3573016"/>
            <a:ext cx="251553" cy="221959"/>
          </a:xfrm>
          <a:prstGeom prst="rect">
            <a:avLst/>
          </a:prstGeom>
        </p:spPr>
      </p:pic>
      <p:pic>
        <p:nvPicPr>
          <p:cNvPr id="6" name="图片 5"/>
          <p:cNvPicPr>
            <a:picLocks noChangeAspect="1"/>
          </p:cNvPicPr>
          <p:nvPr/>
        </p:nvPicPr>
        <p:blipFill>
          <a:blip r:embed="rId19"/>
          <a:stretch>
            <a:fillRect/>
          </a:stretch>
        </p:blipFill>
        <p:spPr>
          <a:xfrm>
            <a:off x="2675005" y="3134945"/>
            <a:ext cx="214883" cy="2220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sz="2800" dirty="0"/>
              <a:t>MnO</a:t>
            </a:r>
            <a:r>
              <a:rPr lang="en-US" altLang="zh-CN" sz="2800" baseline="-25000" dirty="0"/>
              <a:t>4</a:t>
            </a:r>
            <a:r>
              <a:rPr lang="en-US" altLang="zh-CN" sz="2800" baseline="30000" dirty="0"/>
              <a:t>-</a:t>
            </a:r>
            <a:r>
              <a:rPr lang="en-US" altLang="zh-CN" sz="2800" dirty="0"/>
              <a:t>, CuCl</a:t>
            </a:r>
            <a:r>
              <a:rPr lang="en-US" altLang="zh-CN" sz="2800" baseline="-25000" dirty="0"/>
              <a:t>4</a:t>
            </a:r>
            <a:r>
              <a:rPr lang="en-US" altLang="zh-CN" sz="2800" baseline="30000" dirty="0"/>
              <a:t>2-</a:t>
            </a:r>
            <a:endParaRPr lang="zh-CN" altLang="en-US" sz="2800" baseline="30000" dirty="0"/>
          </a:p>
          <a:p>
            <a:endParaRPr lang="zh-CN" altLang="en-US" dirty="0"/>
          </a:p>
        </p:txBody>
      </p:sp>
      <p:graphicFrame>
        <p:nvGraphicFramePr>
          <p:cNvPr id="4" name="对象 3"/>
          <p:cNvGraphicFramePr>
            <a:graphicFrameLocks noChangeAspect="1"/>
          </p:cNvGraphicFramePr>
          <p:nvPr/>
        </p:nvGraphicFramePr>
        <p:xfrm>
          <a:off x="598358" y="2564904"/>
          <a:ext cx="3427397" cy="2808312"/>
        </p:xfrm>
        <a:graphic>
          <a:graphicData uri="http://schemas.openxmlformats.org/presentationml/2006/ole">
            <mc:AlternateContent xmlns:mc="http://schemas.openxmlformats.org/markup-compatibility/2006">
              <mc:Choice xmlns:v="urn:schemas-microsoft-com:vml" Requires="v">
                <p:oleObj name="CS ChemDraw Drawing" r:id="rId2" imgW="1625600" imgH="1333500" progId="ChemDraw.Document.6.0">
                  <p:embed/>
                </p:oleObj>
              </mc:Choice>
              <mc:Fallback>
                <p:oleObj name="CS ChemDraw Drawing" r:id="rId2" imgW="1625600" imgH="1333500" progId="ChemDraw.Document.6.0">
                  <p:embed/>
                  <p:pic>
                    <p:nvPicPr>
                      <p:cNvPr id="0" name="图片 4161"/>
                      <p:cNvPicPr/>
                      <p:nvPr/>
                    </p:nvPicPr>
                    <p:blipFill>
                      <a:blip r:embed="rId3"/>
                      <a:stretch>
                        <a:fillRect/>
                      </a:stretch>
                    </p:blipFill>
                    <p:spPr>
                      <a:xfrm>
                        <a:off x="598358" y="2564904"/>
                        <a:ext cx="3427397" cy="2808312"/>
                      </a:xfrm>
                      <a:prstGeom prst="rect">
                        <a:avLst/>
                      </a:prstGeom>
                    </p:spPr>
                  </p:pic>
                </p:oleObj>
              </mc:Fallback>
            </mc:AlternateContent>
          </a:graphicData>
        </a:graphic>
      </p:graphicFrame>
      <p:pic>
        <p:nvPicPr>
          <p:cNvPr id="5" name="图片 4"/>
          <p:cNvPicPr>
            <a:picLocks noChangeAspect="1"/>
          </p:cNvPicPr>
          <p:nvPr/>
        </p:nvPicPr>
        <p:blipFill>
          <a:blip r:embed="rId4"/>
          <a:stretch>
            <a:fillRect/>
          </a:stretch>
        </p:blipFill>
        <p:spPr>
          <a:xfrm>
            <a:off x="4427984" y="2614342"/>
            <a:ext cx="3897847" cy="27514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Limitation of formal charge</a:t>
            </a:r>
            <a:endParaRPr lang="zh-CN" altLang="en-US" dirty="0"/>
          </a:p>
        </p:txBody>
      </p:sp>
      <p:sp>
        <p:nvSpPr>
          <p:cNvPr id="3" name="内容占位符 2"/>
          <p:cNvSpPr>
            <a:spLocks noGrp="1"/>
          </p:cNvSpPr>
          <p:nvPr>
            <p:ph sz="quarter" idx="1"/>
          </p:nvPr>
        </p:nvSpPr>
        <p:spPr>
          <a:xfrm>
            <a:off x="612648" y="1600200"/>
            <a:ext cx="8153400" cy="4853136"/>
          </a:xfrm>
        </p:spPr>
        <p:txBody>
          <a:bodyPr>
            <a:normAutofit fontScale="92500"/>
          </a:bodyPr>
          <a:lstStyle/>
          <a:p>
            <a:r>
              <a:rPr lang="en-US" altLang="zh-CN" sz="3200" dirty="0"/>
              <a:t>It is difficult to know the number of valence electrons a transition metal has. </a:t>
            </a:r>
          </a:p>
          <a:p>
            <a:r>
              <a:rPr lang="en-US" altLang="zh-CN" sz="3200" dirty="0"/>
              <a:t>Treating bonds from ligands as pure covalent molecules results in transition metals in complex ions with large negative formal charges. </a:t>
            </a:r>
          </a:p>
          <a:p>
            <a:r>
              <a:rPr lang="en-US" altLang="zh-CN" sz="3200" dirty="0"/>
              <a:t>The formal charge model may not be useful for complex ions, as the values obtained do not make much sense.</a:t>
            </a:r>
          </a:p>
          <a:p>
            <a:r>
              <a:rPr lang="en-US" altLang="zh-CN" sz="3200" dirty="0">
                <a:sym typeface="+mn-ea"/>
              </a:rPr>
              <a:t>It is also hard to use formal charges to explain the stability of the molecules like NO</a:t>
            </a:r>
            <a:r>
              <a:rPr lang="en-US" altLang="zh-CN" sz="3200" baseline="-25000" dirty="0">
                <a:sym typeface="+mn-ea"/>
              </a:rPr>
              <a:t>2</a:t>
            </a:r>
            <a:r>
              <a:rPr lang="en-US" altLang="zh-CN" sz="3200" dirty="0">
                <a:sym typeface="+mn-ea"/>
              </a:rPr>
              <a:t>, Benzene, etc.</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Atomic orbitals overlap to form two types of covalent bond: </a:t>
            </a:r>
            <a:r>
              <a:rPr lang="el-GR" altLang="zh-CN" dirty="0"/>
              <a:t>σ</a:t>
            </a:r>
            <a:r>
              <a:rPr lang="en-US" altLang="zh-CN" dirty="0"/>
              <a:t> and </a:t>
            </a:r>
            <a:r>
              <a:rPr lang="el-GR" altLang="zh-CN" dirty="0"/>
              <a:t>π</a:t>
            </a:r>
            <a:endParaRPr lang="zh-CN" altLang="en-US" dirty="0"/>
          </a:p>
        </p:txBody>
      </p:sp>
      <p:sp>
        <p:nvSpPr>
          <p:cNvPr id="3" name="内容占位符 2"/>
          <p:cNvSpPr>
            <a:spLocks noGrp="1"/>
          </p:cNvSpPr>
          <p:nvPr>
            <p:ph sz="quarter" idx="1"/>
          </p:nvPr>
        </p:nvSpPr>
        <p:spPr/>
        <p:txBody>
          <a:bodyPr/>
          <a:lstStyle/>
          <a:p>
            <a:r>
              <a:rPr lang="en-US" altLang="zh-CN" dirty="0"/>
              <a:t>A bond as forming when two atomic orbitals, each containing one electron, overlap to form a new molecular orbital that is at a lower energy. </a:t>
            </a:r>
          </a:p>
          <a:p>
            <a:r>
              <a:rPr lang="en-US" altLang="zh-CN" dirty="0"/>
              <a:t>The shape of this molecular orbital can be predicted from the shapes of the two atomic orbitals, as described below.</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Crystal lattice</a:t>
            </a:r>
            <a:endParaRPr lang="zh-CN" altLang="en-US" dirty="0"/>
          </a:p>
        </p:txBody>
      </p:sp>
      <p:pic>
        <p:nvPicPr>
          <p:cNvPr id="18434" name="Picture 2"/>
          <p:cNvPicPr>
            <a:picLocks noChangeAspect="1" noChangeArrowheads="1"/>
          </p:cNvPicPr>
          <p:nvPr/>
        </p:nvPicPr>
        <p:blipFill rotWithShape="1">
          <a:blip r:embed="rId3"/>
          <a:srcRect b="10328"/>
          <a:stretch>
            <a:fillRect/>
          </a:stretch>
        </p:blipFill>
        <p:spPr bwMode="auto">
          <a:xfrm>
            <a:off x="571472" y="1643051"/>
            <a:ext cx="3667125" cy="3442134"/>
          </a:xfrm>
          <a:prstGeom prst="rect">
            <a:avLst/>
          </a:prstGeom>
          <a:noFill/>
          <a:ln w="9525">
            <a:noFill/>
            <a:miter lim="800000"/>
            <a:headEnd/>
            <a:tailEnd/>
          </a:ln>
          <a:effectLst/>
        </p:spPr>
      </p:pic>
      <p:pic>
        <p:nvPicPr>
          <p:cNvPr id="5" name="Picture 3" descr="http://www.chemguide.co.uk/atoms/structures/naclspfil.GIF"/>
          <p:cNvPicPr>
            <a:picLocks noGrp="1"/>
          </p:cNvPicPr>
          <p:nvPr>
            <p:ph sz="quarter" idx="1"/>
          </p:nvPr>
        </p:nvPicPr>
        <p:blipFill>
          <a:blip r:embed="rId4" cstate="print"/>
          <a:srcRect/>
          <a:stretch>
            <a:fillRect/>
          </a:stretch>
        </p:blipFill>
        <p:spPr bwMode="auto">
          <a:xfrm>
            <a:off x="4786314" y="1785926"/>
            <a:ext cx="3611582" cy="1543055"/>
          </a:xfrm>
          <a:prstGeom prst="rect">
            <a:avLst/>
          </a:prstGeom>
          <a:noFill/>
          <a:ln w="9525">
            <a:noFill/>
            <a:miter lim="800000"/>
            <a:headEnd/>
            <a:tailEnd/>
          </a:ln>
        </p:spPr>
      </p:pic>
      <p:pic>
        <p:nvPicPr>
          <p:cNvPr id="6" name="Picture 4" descr="http://www.chemguide.co.uk/atoms/structures/naclexpl.GIF"/>
          <p:cNvPicPr/>
          <p:nvPr/>
        </p:nvPicPr>
        <p:blipFill>
          <a:blip r:embed="rId5" cstate="print"/>
          <a:srcRect/>
          <a:stretch>
            <a:fillRect/>
          </a:stretch>
        </p:blipFill>
        <p:spPr bwMode="auto">
          <a:xfrm>
            <a:off x="4572000" y="3571876"/>
            <a:ext cx="3952894" cy="2519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sigma (</a:t>
            </a:r>
            <a:r>
              <a:rPr lang="el-GR" altLang="zh-CN" dirty="0"/>
              <a:t>σ</a:t>
            </a:r>
            <a:r>
              <a:rPr lang="en-US" altLang="zh-CN" dirty="0"/>
              <a:t>) bond</a:t>
            </a:r>
            <a:endParaRPr lang="zh-CN" altLang="en-US" dirty="0"/>
          </a:p>
        </p:txBody>
      </p:sp>
      <p:sp>
        <p:nvSpPr>
          <p:cNvPr id="3" name="内容占位符 2"/>
          <p:cNvSpPr>
            <a:spLocks noGrp="1"/>
          </p:cNvSpPr>
          <p:nvPr>
            <p:ph sz="quarter" idx="1"/>
          </p:nvPr>
        </p:nvSpPr>
        <p:spPr/>
        <p:txBody>
          <a:bodyPr/>
          <a:lstStyle/>
          <a:p>
            <a:r>
              <a:rPr lang="en-US" altLang="zh-CN" b="1" dirty="0">
                <a:solidFill>
                  <a:srgbClr val="FF0000"/>
                </a:solidFill>
              </a:rPr>
              <a:t>When two atomic orbitals overlap along the bond axis</a:t>
            </a:r>
            <a:r>
              <a:rPr lang="en-US" altLang="zh-CN" dirty="0">
                <a:solidFill>
                  <a:srgbClr val="FF0000"/>
                </a:solidFill>
              </a:rPr>
              <a:t> </a:t>
            </a:r>
            <a:r>
              <a:rPr lang="en-US" altLang="zh-CN" dirty="0"/>
              <a:t>– an imaginary line between the two nuclei – </a:t>
            </a:r>
            <a:r>
              <a:rPr lang="en-US" altLang="zh-CN" b="1" dirty="0">
                <a:solidFill>
                  <a:srgbClr val="FF0000"/>
                </a:solidFill>
              </a:rPr>
              <a:t>the bond is described as a </a:t>
            </a:r>
            <a:r>
              <a:rPr lang="el-GR" altLang="zh-CN" b="1" dirty="0">
                <a:solidFill>
                  <a:srgbClr val="FF0000"/>
                </a:solidFill>
              </a:rPr>
              <a:t>σ</a:t>
            </a:r>
            <a:r>
              <a:rPr lang="en-US" altLang="zh-CN" b="1" dirty="0">
                <a:solidFill>
                  <a:srgbClr val="FF0000"/>
                </a:solidFill>
              </a:rPr>
              <a:t> bond</a:t>
            </a:r>
            <a:r>
              <a:rPr lang="en-US" altLang="zh-CN" dirty="0"/>
              <a:t>.</a:t>
            </a:r>
          </a:p>
          <a:p>
            <a:r>
              <a:rPr lang="en-US" altLang="zh-CN" dirty="0"/>
              <a:t>This type of bond forms by the overlap of s orbitals, p orbitals, and hybrid in different combinations. It is always the bond that forms in a single covalent bond.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lum bright="-20000" contrast="40000"/>
          </a:blip>
          <a:stretch>
            <a:fillRect/>
          </a:stretch>
        </p:blipFill>
        <p:spPr>
          <a:xfrm>
            <a:off x="72008" y="1628800"/>
            <a:ext cx="9036496" cy="3621106"/>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pi (</a:t>
            </a:r>
            <a:r>
              <a:rPr lang="el-GR" altLang="zh-CN" dirty="0"/>
              <a:t>π</a:t>
            </a:r>
            <a:r>
              <a:rPr lang="en-US" altLang="zh-CN" dirty="0"/>
              <a:t>) bond</a:t>
            </a:r>
            <a:endParaRPr lang="zh-CN" altLang="en-US" dirty="0"/>
          </a:p>
        </p:txBody>
      </p:sp>
      <p:sp>
        <p:nvSpPr>
          <p:cNvPr id="3" name="内容占位符 2"/>
          <p:cNvSpPr>
            <a:spLocks noGrp="1"/>
          </p:cNvSpPr>
          <p:nvPr>
            <p:ph sz="quarter" idx="1"/>
          </p:nvPr>
        </p:nvSpPr>
        <p:spPr/>
        <p:txBody>
          <a:bodyPr>
            <a:normAutofit/>
          </a:bodyPr>
          <a:lstStyle/>
          <a:p>
            <a:r>
              <a:rPr lang="en-US" altLang="zh-CN" b="1" dirty="0">
                <a:solidFill>
                  <a:srgbClr val="FF0000"/>
                </a:solidFill>
              </a:rPr>
              <a:t>When </a:t>
            </a:r>
            <a:r>
              <a:rPr lang="en-US" altLang="zh-CN" b="1">
                <a:solidFill>
                  <a:srgbClr val="FF0000"/>
                </a:solidFill>
              </a:rPr>
              <a:t>two paralleled p </a:t>
            </a:r>
            <a:r>
              <a:rPr lang="en-US" altLang="zh-CN" b="1" dirty="0">
                <a:solidFill>
                  <a:srgbClr val="FF0000"/>
                </a:solidFill>
              </a:rPr>
              <a:t>orbitals overlap sideways</a:t>
            </a:r>
            <a:r>
              <a:rPr lang="en-US" altLang="zh-CN" dirty="0"/>
              <a:t>, the electron density of the molecular orbital is concentrated in two regions, </a:t>
            </a:r>
            <a:r>
              <a:rPr lang="en-US" altLang="zh-CN" b="1" dirty="0">
                <a:solidFill>
                  <a:srgbClr val="FF0000"/>
                </a:solidFill>
              </a:rPr>
              <a:t>above and below </a:t>
            </a:r>
            <a:r>
              <a:rPr lang="en-US" altLang="zh-CN" dirty="0"/>
              <a:t>the plane of the bond axis. </a:t>
            </a:r>
            <a:r>
              <a:rPr lang="en-US" altLang="zh-CN" b="1" dirty="0">
                <a:solidFill>
                  <a:srgbClr val="FF0000"/>
                </a:solidFill>
              </a:rPr>
              <a:t>This is known as a </a:t>
            </a:r>
            <a:r>
              <a:rPr lang="el-GR" altLang="zh-CN" b="1" dirty="0">
                <a:solidFill>
                  <a:srgbClr val="FF0000"/>
                </a:solidFill>
              </a:rPr>
              <a:t>π</a:t>
            </a:r>
            <a:r>
              <a:rPr lang="en-US" altLang="zh-CN" b="1" dirty="0">
                <a:solidFill>
                  <a:srgbClr val="FF0000"/>
                </a:solidFill>
              </a:rPr>
              <a:t> bond</a:t>
            </a:r>
            <a:r>
              <a:rPr lang="en-US" altLang="zh-CN" dirty="0"/>
              <a:t>. </a:t>
            </a:r>
          </a:p>
          <a:p>
            <a:r>
              <a:rPr lang="en-US" altLang="zh-CN" dirty="0"/>
              <a:t>This type of bond only forms by the overlap of p orbitals alongside the formation of a </a:t>
            </a:r>
            <a:r>
              <a:rPr lang="el-GR" altLang="zh-CN" dirty="0"/>
              <a:t>σ</a:t>
            </a:r>
            <a:r>
              <a:rPr lang="en-US" altLang="zh-CN" dirty="0"/>
              <a:t> bond. In other words, </a:t>
            </a:r>
            <a:r>
              <a:rPr lang="el-GR" altLang="zh-CN" dirty="0"/>
              <a:t>π</a:t>
            </a:r>
            <a:r>
              <a:rPr lang="en-US" altLang="zh-CN" dirty="0"/>
              <a:t> bonds only form within a double bond or a triple bond.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lum bright="-20000" contrast="40000"/>
          </a:blip>
          <a:stretch>
            <a:fillRect/>
          </a:stretch>
        </p:blipFill>
        <p:spPr>
          <a:xfrm>
            <a:off x="359855" y="1772816"/>
            <a:ext cx="8424289" cy="3312367"/>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for </a:t>
            </a:r>
            <a:r>
              <a:rPr lang="el-GR" altLang="zh-CN" dirty="0"/>
              <a:t>σ</a:t>
            </a:r>
            <a:r>
              <a:rPr lang="en-US" altLang="zh-CN" dirty="0"/>
              <a:t> and </a:t>
            </a:r>
            <a:r>
              <a:rPr lang="el-GR" altLang="zh-CN" dirty="0"/>
              <a:t>π</a:t>
            </a:r>
            <a:r>
              <a:rPr lang="en-US" altLang="zh-CN" dirty="0"/>
              <a:t> bonds</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0" y="1556792"/>
            <a:ext cx="9154010" cy="4536504"/>
          </a:xfrm>
          <a:prstGeom prst="rect">
            <a:avLst/>
          </a:prstGeom>
        </p:spPr>
      </p:pic>
      <p:sp>
        <p:nvSpPr>
          <p:cNvPr id="3" name="文本框 2"/>
          <p:cNvSpPr txBox="1"/>
          <p:nvPr/>
        </p:nvSpPr>
        <p:spPr>
          <a:xfrm>
            <a:off x="5436096" y="4293096"/>
            <a:ext cx="792088" cy="369332"/>
          </a:xfrm>
          <a:prstGeom prst="rect">
            <a:avLst/>
          </a:prstGeom>
          <a:solidFill>
            <a:schemeClr val="bg1"/>
          </a:solidFill>
          <a:ln>
            <a:solidFill>
              <a:schemeClr val="bg1"/>
            </a:solidFill>
          </a:ln>
        </p:spPr>
        <p:txBody>
          <a:bodyPr wrap="square" rtlCol="0">
            <a:spAutoFit/>
          </a:bodyPr>
          <a:lstStyle/>
          <a:p>
            <a:r>
              <a:rPr lang="en-AU" altLang="zh-CN" b="1" dirty="0">
                <a:latin typeface="+mn-ea"/>
              </a:rPr>
              <a:t>C</a:t>
            </a:r>
            <a:r>
              <a:rPr lang="en-AU" altLang="zh-CN" b="1" baseline="-25000" dirty="0">
                <a:latin typeface="+mn-ea"/>
              </a:rPr>
              <a:t>2</a:t>
            </a:r>
            <a:r>
              <a:rPr lang="en-AU" altLang="zh-CN" b="1" dirty="0">
                <a:latin typeface="+mn-ea"/>
              </a:rPr>
              <a:t>H</a:t>
            </a:r>
            <a:r>
              <a:rPr lang="en-AU" altLang="zh-CN" b="1" baseline="-25000" dirty="0">
                <a:latin typeface="+mn-ea"/>
              </a:rPr>
              <a:t>6</a:t>
            </a:r>
            <a:endParaRPr lang="zh-CN" altLang="en-US" b="1" baseline="-25000" dirty="0">
              <a:latin typeface="+mn-e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Some conflicts</a:t>
            </a:r>
            <a:endParaRPr lang="zh-CN" altLang="en-US" dirty="0"/>
          </a:p>
        </p:txBody>
      </p:sp>
      <p:sp>
        <p:nvSpPr>
          <p:cNvPr id="3" name="内容占位符 2"/>
          <p:cNvSpPr>
            <a:spLocks noGrp="1"/>
          </p:cNvSpPr>
          <p:nvPr>
            <p:ph sz="quarter" idx="1"/>
          </p:nvPr>
        </p:nvSpPr>
        <p:spPr>
          <a:xfrm>
            <a:off x="612648" y="1600200"/>
            <a:ext cx="8153400" cy="4853136"/>
          </a:xfrm>
        </p:spPr>
        <p:txBody>
          <a:bodyPr>
            <a:normAutofit lnSpcReduction="10000"/>
          </a:bodyPr>
          <a:lstStyle/>
          <a:p>
            <a:r>
              <a:rPr lang="en-US" altLang="zh-CN" dirty="0"/>
              <a:t>The directions of the </a:t>
            </a:r>
            <a:r>
              <a:rPr lang="el-GR" altLang="zh-CN" dirty="0"/>
              <a:t>σ</a:t>
            </a:r>
            <a:r>
              <a:rPr lang="en-US" altLang="zh-CN" dirty="0"/>
              <a:t> bonds has great conflicts with the molecular shape predicted by VSEPR theory. </a:t>
            </a:r>
          </a:p>
          <a:p>
            <a:pPr lvl="1"/>
            <a:r>
              <a:rPr lang="en-US" altLang="zh-CN" dirty="0"/>
              <a:t>E.g.: directions of p orbitals are vertical with each other, then how the trigonal planar, tetrahedral, and other shapes are formed?</a:t>
            </a:r>
          </a:p>
          <a:p>
            <a:r>
              <a:rPr lang="en-US" altLang="zh-CN" dirty="0"/>
              <a:t>The bond enthalpy &amp; length has great conflicts with facts. </a:t>
            </a:r>
          </a:p>
          <a:p>
            <a:pPr lvl="1"/>
            <a:r>
              <a:rPr lang="en-US" altLang="zh-CN" dirty="0"/>
              <a:t>E.g.: Since electrons in s orbital and p orbitals are different, why the bond enthalpy and bond length of the C-H bonds are exactly the same in CH</a:t>
            </a:r>
            <a:r>
              <a:rPr lang="en-US" altLang="zh-CN" baseline="-25000" dirty="0"/>
              <a:t>4</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Excitation of bonding electron(s)</a:t>
            </a:r>
            <a:endParaRPr lang="zh-CN" altLang="en-US" dirty="0"/>
          </a:p>
        </p:txBody>
      </p:sp>
      <p:sp>
        <p:nvSpPr>
          <p:cNvPr id="3" name="内容占位符 2"/>
          <p:cNvSpPr>
            <a:spLocks noGrp="1"/>
          </p:cNvSpPr>
          <p:nvPr>
            <p:ph sz="quarter" idx="1"/>
          </p:nvPr>
        </p:nvSpPr>
        <p:spPr>
          <a:xfrm>
            <a:off x="612648" y="1600200"/>
            <a:ext cx="8153400" cy="5069160"/>
          </a:xfrm>
        </p:spPr>
        <p:txBody>
          <a:bodyPr>
            <a:normAutofit fontScale="92500" lnSpcReduction="10000"/>
          </a:bodyPr>
          <a:lstStyle/>
          <a:p>
            <a:r>
              <a:rPr lang="en-US" altLang="zh-CN" dirty="0"/>
              <a:t>In all of these, carbon forms four covalent bonds.</a:t>
            </a:r>
          </a:p>
          <a:p>
            <a:r>
              <a:rPr lang="en-US" altLang="zh-CN" dirty="0"/>
              <a:t>But considering the electron configuration in the carbon atom, it has only two singly occupied orbitals available for bonding.</a:t>
            </a:r>
          </a:p>
          <a:p>
            <a:r>
              <a:rPr lang="en-US" altLang="zh-CN" dirty="0"/>
              <a:t>Electron configuration of C: 1s</a:t>
            </a:r>
            <a:r>
              <a:rPr lang="en-US" altLang="zh-CN" baseline="30000" dirty="0"/>
              <a:t>2 </a:t>
            </a:r>
            <a:r>
              <a:rPr lang="en-US" altLang="zh-CN" dirty="0"/>
              <a:t>2s</a:t>
            </a:r>
            <a:r>
              <a:rPr lang="en-US" altLang="zh-CN" baseline="30000" dirty="0"/>
              <a:t>2 </a:t>
            </a:r>
            <a:r>
              <a:rPr lang="en-US" altLang="zh-CN" dirty="0"/>
              <a:t>2p</a:t>
            </a:r>
            <a:r>
              <a:rPr lang="en-US" altLang="zh-CN" baseline="-25000" dirty="0"/>
              <a:t>x</a:t>
            </a:r>
            <a:r>
              <a:rPr lang="en-US" altLang="zh-CN" baseline="30000" dirty="0"/>
              <a:t>1 </a:t>
            </a:r>
            <a:r>
              <a:rPr lang="en-US" altLang="zh-CN" dirty="0"/>
              <a:t>2p</a:t>
            </a:r>
            <a:r>
              <a:rPr lang="en-US" altLang="zh-CN" baseline="-25000" dirty="0"/>
              <a:t>y</a:t>
            </a:r>
            <a:r>
              <a:rPr lang="en-US" altLang="zh-CN" baseline="30000" dirty="0"/>
              <a:t>1</a:t>
            </a:r>
            <a:endParaRPr lang="en-US" altLang="zh-CN" dirty="0"/>
          </a:p>
          <a:p>
            <a:r>
              <a:rPr lang="en-US" altLang="zh-CN" dirty="0"/>
              <a:t>The fact that carbon forms four covalent bonds indicates that this lowest energy or </a:t>
            </a:r>
            <a:r>
              <a:rPr lang="en-US" altLang="zh-CN" b="1" dirty="0">
                <a:solidFill>
                  <a:srgbClr val="FF0000"/>
                </a:solidFill>
              </a:rPr>
              <a:t>ground-state</a:t>
            </a:r>
            <a:r>
              <a:rPr lang="en-US" altLang="zh-CN" b="1" dirty="0"/>
              <a:t> </a:t>
            </a:r>
            <a:r>
              <a:rPr lang="en-US" altLang="zh-CN" dirty="0"/>
              <a:t>electron configuration changes during bonding. </a:t>
            </a:r>
          </a:p>
          <a:p>
            <a:r>
              <a:rPr lang="en-US" altLang="zh-CN" b="1" dirty="0">
                <a:solidFill>
                  <a:srgbClr val="FF0000"/>
                </a:solidFill>
              </a:rPr>
              <a:t>Excitation</a:t>
            </a:r>
            <a:r>
              <a:rPr lang="en-US" altLang="zh-CN" b="1" dirty="0"/>
              <a:t> </a:t>
            </a:r>
            <a:r>
              <a:rPr lang="en-US" altLang="zh-CN" dirty="0"/>
              <a:t>occurs in which an electron is promoted within the atom from the 2s orbital to the vacant 2p orbital. The atom now has four singly occupied orbitals available for bonding.</a:t>
            </a:r>
            <a:endParaRPr lang="en-US" altLang="zh-CN" baseline="300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1520" y="1916832"/>
            <a:ext cx="8261386" cy="4100431"/>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Hybridization</a:t>
            </a:r>
            <a:endParaRPr lang="zh-CN" altLang="en-US" dirty="0"/>
          </a:p>
        </p:txBody>
      </p:sp>
      <p:sp>
        <p:nvSpPr>
          <p:cNvPr id="3" name="内容占位符 2"/>
          <p:cNvSpPr>
            <a:spLocks noGrp="1"/>
          </p:cNvSpPr>
          <p:nvPr>
            <p:ph sz="quarter" idx="1"/>
          </p:nvPr>
        </p:nvSpPr>
        <p:spPr>
          <a:xfrm>
            <a:off x="612648" y="1600200"/>
            <a:ext cx="8153400" cy="5069160"/>
          </a:xfrm>
        </p:spPr>
        <p:txBody>
          <a:bodyPr>
            <a:normAutofit/>
          </a:bodyPr>
          <a:lstStyle/>
          <a:p>
            <a:r>
              <a:rPr lang="en-US" altLang="zh-CN" dirty="0"/>
              <a:t>the atomic orbitals are not all the same: one s orbital, and three p orbitals with different energy. So if these were used in forming the covalent bonds, we would expect unequal bonds. </a:t>
            </a:r>
          </a:p>
          <a:p>
            <a:r>
              <a:rPr lang="en-US" altLang="zh-CN" dirty="0"/>
              <a:t>The fact that CH</a:t>
            </a:r>
            <a:r>
              <a:rPr lang="en-US" altLang="zh-CN" baseline="-25000" dirty="0"/>
              <a:t>4</a:t>
            </a:r>
            <a:r>
              <a:rPr lang="en-US" altLang="zh-CN" dirty="0"/>
              <a:t> has four identical carbon–hydrogen bonds suggests that these orbitals have been changed and somehow made equal during the bonding process.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dirty="0"/>
              <a:t>Unequal atomic orbitals within an atom mix to form new hybrid atomic orbitals which are the same as each other in terms of energies and shapes, but different from the original orbitals. This mixing of orbitals is known as </a:t>
            </a:r>
            <a:r>
              <a:rPr lang="en-US" altLang="zh-CN" b="1" dirty="0">
                <a:solidFill>
                  <a:srgbClr val="FF0000"/>
                </a:solidFill>
              </a:rPr>
              <a:t>hybridization</a:t>
            </a:r>
            <a:r>
              <a:rPr lang="en-US" altLang="zh-CN" dirty="0"/>
              <a:t>. </a:t>
            </a:r>
          </a:p>
          <a:p>
            <a:r>
              <a:rPr lang="en-US" altLang="zh-CN" dirty="0"/>
              <a:t>Hybrid orbitals have different energies, shapes, and orientation in space from their parent orbitals and are able to form stronger bonds by allowing for greater overlap.</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Physical Properties </a:t>
            </a:r>
            <a:r>
              <a:rPr lang="en-US" altLang="zh-CN" dirty="0"/>
              <a:t>of ionic compounds</a:t>
            </a:r>
            <a:endParaRPr lang="zh-CN" altLang="en-US" dirty="0"/>
          </a:p>
        </p:txBody>
      </p:sp>
      <p:pic>
        <p:nvPicPr>
          <p:cNvPr id="17410" name="Picture 2"/>
          <p:cNvPicPr>
            <a:picLocks noChangeAspect="1" noChangeArrowheads="1"/>
          </p:cNvPicPr>
          <p:nvPr/>
        </p:nvPicPr>
        <p:blipFill>
          <a:blip r:embed="rId2"/>
          <a:srcRect/>
          <a:stretch>
            <a:fillRect/>
          </a:stretch>
        </p:blipFill>
        <p:spPr bwMode="auto">
          <a:xfrm>
            <a:off x="676265" y="2643182"/>
            <a:ext cx="7753387" cy="2114560"/>
          </a:xfrm>
          <a:prstGeom prst="rect">
            <a:avLst/>
          </a:prstGeom>
          <a:noFill/>
          <a:ln w="9525">
            <a:noFill/>
            <a:miter lim="800000"/>
            <a:headEnd/>
            <a:tailEnd/>
          </a:ln>
          <a:effectLst/>
        </p:spPr>
      </p:pic>
      <p:pic>
        <p:nvPicPr>
          <p:cNvPr id="5" name="Picture 12" descr="http://www.chemguide.co.uk/atoms/structures/brittle.GIF"/>
          <p:cNvPicPr>
            <a:picLocks noGrp="1"/>
          </p:cNvPicPr>
          <p:nvPr>
            <p:ph sz="quarter" idx="1"/>
          </p:nvPr>
        </p:nvPicPr>
        <p:blipFill>
          <a:blip r:embed="rId3" cstate="print"/>
          <a:srcRect/>
          <a:stretch>
            <a:fillRect/>
          </a:stretch>
        </p:blipFill>
        <p:spPr bwMode="auto">
          <a:xfrm>
            <a:off x="2428860" y="5286388"/>
            <a:ext cx="3486150" cy="876300"/>
          </a:xfrm>
          <a:prstGeom prst="rect">
            <a:avLst/>
          </a:prstGeom>
          <a:noFill/>
          <a:ln w="9525">
            <a:noFill/>
            <a:miter lim="800000"/>
            <a:headEnd/>
            <a:tailEnd/>
          </a:ln>
        </p:spPr>
      </p:pic>
      <p:sp>
        <p:nvSpPr>
          <p:cNvPr id="6" name="TextBox 5"/>
          <p:cNvSpPr txBox="1"/>
          <p:nvPr/>
        </p:nvSpPr>
        <p:spPr>
          <a:xfrm>
            <a:off x="1195621" y="5500702"/>
            <a:ext cx="1090363" cy="369332"/>
          </a:xfrm>
          <a:prstGeom prst="rect">
            <a:avLst/>
          </a:prstGeom>
          <a:noFill/>
        </p:spPr>
        <p:txBody>
          <a:bodyPr wrap="none" rtlCol="0">
            <a:spAutoFit/>
          </a:bodyPr>
          <a:lstStyle/>
          <a:p>
            <a:r>
              <a:rPr lang="en-US" altLang="zh-CN" dirty="0"/>
              <a:t>Brittleness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457200" y="381000"/>
          <a:ext cx="2082800" cy="2286000"/>
        </p:xfrm>
        <a:graphic>
          <a:graphicData uri="http://schemas.openxmlformats.org/presentationml/2006/ole">
            <mc:AlternateContent xmlns:mc="http://schemas.openxmlformats.org/markup-compatibility/2006">
              <mc:Choice xmlns:v="urn:schemas-microsoft-com:vml" Requires="v">
                <p:oleObj name="Document" r:id="rId3" imgW="1266825" imgH="1390650" progId="">
                  <p:embed/>
                </p:oleObj>
              </mc:Choice>
              <mc:Fallback>
                <p:oleObj name="Document" r:id="rId3" imgW="1266825" imgH="1390650" progId="">
                  <p:embed/>
                  <p:pic>
                    <p:nvPicPr>
                      <p:cNvPr id="0" name="图片 1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1000"/>
                        <a:ext cx="2082800" cy="2286000"/>
                      </a:xfrm>
                      <a:prstGeom prst="rect">
                        <a:avLst/>
                      </a:prstGeom>
                      <a:noFill/>
                      <a:ln>
                        <a:noFill/>
                      </a:ln>
                      <a:effectLst/>
                      <a:extLst>
                        <a:ext uri="{909E8E84-426E-40DD-AFC4-6F175D3DCCD1}">
                          <a14:hiddenFill xmlns:a14="http://schemas.microsoft.com/office/drawing/2010/main">
                            <a:gradFill rotWithShape="0">
                              <a:gsLst>
                                <a:gs pos="0">
                                  <a:schemeClr val="accent1">
                                    <a:gamma/>
                                    <a:tint val="48627"/>
                                    <a:invGamma/>
                                  </a:schemeClr>
                                </a:gs>
                                <a:gs pos="100000">
                                  <a:schemeClr val="accent1"/>
                                </a:gs>
                              </a:gsLst>
                              <a:path path="shape">
                                <a:fillToRect l="50000" t="50000" r="50000" b="50000"/>
                              </a:path>
                            </a:gradFill>
                          </a14:hiddenFill>
                        </a:ext>
                        <a:ext uri="{91240B29-F687-4F45-9708-019B960494DF}">
                          <a14:hiddenLine xmlns:a14="http://schemas.microsoft.com/office/drawing/2010/main" w="38100">
                            <a:solidFill>
                              <a:srgbClr val="FF0000"/>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1" name="Text Box 3"/>
          <p:cNvSpPr txBox="1">
            <a:spLocks noChangeArrowheads="1"/>
          </p:cNvSpPr>
          <p:nvPr/>
        </p:nvSpPr>
        <p:spPr bwMode="auto">
          <a:xfrm>
            <a:off x="3810000" y="914400"/>
            <a:ext cx="5029200" cy="914400"/>
          </a:xfrm>
          <a:prstGeom prst="rect">
            <a:avLst/>
          </a:prstGeom>
          <a:noFill/>
          <a:ln w="25400">
            <a:noFill/>
            <a:miter lim="800000"/>
            <a:tailEnd type="none" w="lg" len="med"/>
          </a:ln>
          <a:effectLst/>
        </p:spPr>
        <p:txBody>
          <a:bodyPr>
            <a:spAutoFit/>
          </a:bodyPr>
          <a:lstStyle/>
          <a:p>
            <a:pPr>
              <a:spcBef>
                <a:spcPct val="50000"/>
              </a:spcBef>
              <a:defRPr/>
            </a:pPr>
            <a:r>
              <a:rPr lang="en-US" sz="5400" dirty="0">
                <a:solidFill>
                  <a:schemeClr val="accent2"/>
                </a:solidFill>
                <a:effectLst>
                  <a:outerShdw blurRad="38100" dist="38100" dir="2700000" algn="tl">
                    <a:srgbClr val="C0C0C0"/>
                  </a:outerShdw>
                </a:effectLst>
              </a:rPr>
              <a:t>methane, CH</a:t>
            </a:r>
            <a:r>
              <a:rPr lang="en-US" sz="5400" baseline="-25000" dirty="0">
                <a:solidFill>
                  <a:schemeClr val="accent2"/>
                </a:solidFill>
                <a:effectLst>
                  <a:outerShdw blurRad="38100" dist="38100" dir="2700000" algn="tl">
                    <a:srgbClr val="C0C0C0"/>
                  </a:outerShdw>
                </a:effectLst>
              </a:rPr>
              <a:t>4</a:t>
            </a:r>
          </a:p>
        </p:txBody>
      </p:sp>
      <p:pic>
        <p:nvPicPr>
          <p:cNvPr id="7172" name="Picture 4" descr="methanePlanar"/>
          <p:cNvPicPr>
            <a:picLocks noChangeAspect="1" noChangeArrowheads="1"/>
          </p:cNvPicPr>
          <p:nvPr/>
        </p:nvPicPr>
        <p:blipFill>
          <a:blip r:embed="rId5" cstate="print">
            <a:clrChange>
              <a:clrFrom>
                <a:srgbClr val="C0C0C0"/>
              </a:clrFrom>
              <a:clrTo>
                <a:srgbClr val="C0C0C0">
                  <a:alpha val="0"/>
                </a:srgbClr>
              </a:clrTo>
            </a:clrChange>
          </a:blip>
          <a:srcRect l="15776" t="35497" r="13229" b="36894"/>
          <a:stretch>
            <a:fillRect/>
          </a:stretch>
        </p:blipFill>
        <p:spPr bwMode="auto">
          <a:xfrm>
            <a:off x="4724400" y="3962400"/>
            <a:ext cx="4114800" cy="1600200"/>
          </a:xfrm>
          <a:prstGeom prst="rect">
            <a:avLst/>
          </a:prstGeom>
          <a:noFill/>
          <a:ln w="9525">
            <a:noFill/>
            <a:miter lim="800000"/>
            <a:headEnd/>
            <a:tailEnd/>
          </a:ln>
        </p:spPr>
      </p:pic>
      <p:pic>
        <p:nvPicPr>
          <p:cNvPr id="7173" name="Picture 5" descr="methane"/>
          <p:cNvPicPr>
            <a:picLocks noChangeAspect="1" noChangeArrowheads="1"/>
          </p:cNvPicPr>
          <p:nvPr/>
        </p:nvPicPr>
        <p:blipFill>
          <a:blip r:embed="rId6" cstate="print">
            <a:clrChange>
              <a:clrFrom>
                <a:srgbClr val="C0C0C0"/>
              </a:clrFrom>
              <a:clrTo>
                <a:srgbClr val="C0C0C0">
                  <a:alpha val="0"/>
                </a:srgbClr>
              </a:clrTo>
            </a:clrChange>
          </a:blip>
          <a:srcRect l="10600" t="10600" r="22350" b="18405"/>
          <a:stretch>
            <a:fillRect/>
          </a:stretch>
        </p:blipFill>
        <p:spPr bwMode="auto">
          <a:xfrm>
            <a:off x="428596" y="2857496"/>
            <a:ext cx="2446338" cy="2590800"/>
          </a:xfrm>
          <a:prstGeom prst="rect">
            <a:avLst/>
          </a:prstGeom>
          <a:noFill/>
          <a:ln w="9525">
            <a:noFill/>
            <a:miter lim="800000"/>
            <a:headEnd/>
            <a:tailEnd/>
          </a:ln>
        </p:spPr>
      </p:pic>
      <p:sp>
        <p:nvSpPr>
          <p:cNvPr id="7174" name="Text Box 6"/>
          <p:cNvSpPr txBox="1">
            <a:spLocks noChangeArrowheads="1"/>
          </p:cNvSpPr>
          <p:nvPr/>
        </p:nvSpPr>
        <p:spPr bwMode="auto">
          <a:xfrm>
            <a:off x="357158" y="5643578"/>
            <a:ext cx="4429124" cy="946150"/>
          </a:xfrm>
          <a:prstGeom prst="rect">
            <a:avLst/>
          </a:prstGeom>
          <a:solidFill>
            <a:schemeClr val="tx2">
              <a:lumMod val="60000"/>
              <a:lumOff val="40000"/>
            </a:schemeClr>
          </a:solidFill>
          <a:ln w="25400">
            <a:noFill/>
            <a:miter lim="800000"/>
            <a:tailEnd type="none" w="lg" len="med"/>
          </a:ln>
          <a:effectLst/>
        </p:spPr>
        <p:txBody>
          <a:bodyPr wrap="square">
            <a:spAutoFit/>
          </a:bodyPr>
          <a:lstStyle/>
          <a:p>
            <a:pPr>
              <a:defRPr/>
            </a:pPr>
            <a:r>
              <a:rPr lang="en-US" sz="2800" dirty="0">
                <a:solidFill>
                  <a:schemeClr val="bg1"/>
                </a:solidFill>
                <a:effectLst>
                  <a:outerShdw blurRad="38100" dist="38100" dir="2700000" algn="tl">
                    <a:srgbClr val="808080"/>
                  </a:outerShdw>
                </a:effectLst>
              </a:rPr>
              <a:t>less repulsion between the bonding pairs of electrons </a:t>
            </a:r>
          </a:p>
        </p:txBody>
      </p:sp>
      <p:grpSp>
        <p:nvGrpSpPr>
          <p:cNvPr id="2" name="Group 7"/>
          <p:cNvGrpSpPr/>
          <p:nvPr/>
        </p:nvGrpSpPr>
        <p:grpSpPr bwMode="auto">
          <a:xfrm>
            <a:off x="2071671" y="3357564"/>
            <a:ext cx="1284288" cy="1023938"/>
            <a:chOff x="1299" y="2307"/>
            <a:chExt cx="809" cy="645"/>
          </a:xfrm>
        </p:grpSpPr>
        <p:sp>
          <p:nvSpPr>
            <p:cNvPr id="7176" name="Text Box 8"/>
            <p:cNvSpPr txBox="1">
              <a:spLocks noChangeArrowheads="1"/>
            </p:cNvSpPr>
            <p:nvPr/>
          </p:nvSpPr>
          <p:spPr bwMode="auto">
            <a:xfrm>
              <a:off x="1434" y="2442"/>
              <a:ext cx="674" cy="288"/>
            </a:xfrm>
            <a:prstGeom prst="rect">
              <a:avLst/>
            </a:prstGeom>
            <a:noFill/>
            <a:ln w="38100">
              <a:noFill/>
              <a:miter lim="800000"/>
              <a:tailEnd type="none" w="med" len="sm"/>
            </a:ln>
            <a:effectLst/>
          </p:spPr>
          <p:txBody>
            <a:bodyPr wrap="none">
              <a:spAutoFit/>
            </a:bodyPr>
            <a:lstStyle/>
            <a:p>
              <a:pPr>
                <a:defRPr/>
              </a:pPr>
              <a:r>
                <a:rPr lang="en-US" sz="2400" dirty="0">
                  <a:solidFill>
                    <a:schemeClr val="accent1"/>
                  </a:solidFill>
                  <a:effectLst>
                    <a:outerShdw blurRad="38100" dist="38100" dir="2700000" algn="tl">
                      <a:srgbClr val="C0C0C0"/>
                    </a:outerShdw>
                  </a:effectLst>
                </a:rPr>
                <a:t>109.5°</a:t>
              </a:r>
            </a:p>
          </p:txBody>
        </p:sp>
        <p:sp>
          <p:nvSpPr>
            <p:cNvPr id="1045" name="Line 9"/>
            <p:cNvSpPr>
              <a:spLocks noChangeShapeType="1"/>
            </p:cNvSpPr>
            <p:nvPr/>
          </p:nvSpPr>
          <p:spPr bwMode="auto">
            <a:xfrm flipH="1" flipV="1">
              <a:off x="1299" y="2307"/>
              <a:ext cx="336" cy="192"/>
            </a:xfrm>
            <a:prstGeom prst="line">
              <a:avLst/>
            </a:prstGeom>
            <a:noFill/>
            <a:ln w="25400">
              <a:solidFill>
                <a:schemeClr val="accent1"/>
              </a:solidFill>
              <a:round/>
              <a:tailEnd type="stealth" w="lg" len="med"/>
            </a:ln>
          </p:spPr>
          <p:txBody>
            <a:bodyPr/>
            <a:lstStyle/>
            <a:p>
              <a:endParaRPr lang="en-GB"/>
            </a:p>
          </p:txBody>
        </p:sp>
        <p:sp>
          <p:nvSpPr>
            <p:cNvPr id="1046" name="Line 10"/>
            <p:cNvSpPr>
              <a:spLocks noChangeShapeType="1"/>
            </p:cNvSpPr>
            <p:nvPr/>
          </p:nvSpPr>
          <p:spPr bwMode="auto">
            <a:xfrm flipH="1">
              <a:off x="1569" y="2712"/>
              <a:ext cx="48" cy="240"/>
            </a:xfrm>
            <a:prstGeom prst="line">
              <a:avLst/>
            </a:prstGeom>
            <a:noFill/>
            <a:ln w="25400">
              <a:solidFill>
                <a:schemeClr val="accent1"/>
              </a:solidFill>
              <a:round/>
              <a:tailEnd type="stealth" w="lg" len="med"/>
            </a:ln>
          </p:spPr>
          <p:txBody>
            <a:bodyPr/>
            <a:lstStyle/>
            <a:p>
              <a:endParaRPr lang="en-GB"/>
            </a:p>
          </p:txBody>
        </p:sp>
      </p:grpSp>
      <p:grpSp>
        <p:nvGrpSpPr>
          <p:cNvPr id="3" name="Group 11"/>
          <p:cNvGrpSpPr/>
          <p:nvPr/>
        </p:nvGrpSpPr>
        <p:grpSpPr bwMode="auto">
          <a:xfrm>
            <a:off x="7620000" y="4089400"/>
            <a:ext cx="1103313" cy="635000"/>
            <a:chOff x="4800" y="2576"/>
            <a:chExt cx="695" cy="400"/>
          </a:xfrm>
        </p:grpSpPr>
        <p:sp>
          <p:nvSpPr>
            <p:cNvPr id="7180" name="Text Box 12"/>
            <p:cNvSpPr txBox="1">
              <a:spLocks noChangeArrowheads="1"/>
            </p:cNvSpPr>
            <p:nvPr/>
          </p:nvSpPr>
          <p:spPr bwMode="auto">
            <a:xfrm>
              <a:off x="5088" y="2576"/>
              <a:ext cx="407" cy="288"/>
            </a:xfrm>
            <a:prstGeom prst="rect">
              <a:avLst/>
            </a:prstGeom>
            <a:noFill/>
            <a:ln w="38100">
              <a:noFill/>
              <a:miter lim="800000"/>
              <a:tailEnd type="none" w="med" len="sm"/>
            </a:ln>
            <a:effectLst/>
          </p:spPr>
          <p:txBody>
            <a:bodyPr wrap="none">
              <a:spAutoFit/>
            </a:bodyPr>
            <a:lstStyle/>
            <a:p>
              <a:pPr>
                <a:defRPr/>
              </a:pPr>
              <a:r>
                <a:rPr lang="en-US" sz="2400" dirty="0">
                  <a:solidFill>
                    <a:schemeClr val="accent1"/>
                  </a:solidFill>
                  <a:effectLst>
                    <a:outerShdw blurRad="38100" dist="38100" dir="2700000" algn="tl">
                      <a:srgbClr val="C0C0C0"/>
                    </a:outerShdw>
                  </a:effectLst>
                </a:rPr>
                <a:t>90°</a:t>
              </a:r>
            </a:p>
          </p:txBody>
        </p:sp>
        <p:sp>
          <p:nvSpPr>
            <p:cNvPr id="1042" name="Line 13"/>
            <p:cNvSpPr>
              <a:spLocks noChangeShapeType="1"/>
            </p:cNvSpPr>
            <p:nvPr/>
          </p:nvSpPr>
          <p:spPr bwMode="auto">
            <a:xfrm flipH="1">
              <a:off x="4800" y="2736"/>
              <a:ext cx="336" cy="48"/>
            </a:xfrm>
            <a:prstGeom prst="line">
              <a:avLst/>
            </a:prstGeom>
            <a:noFill/>
            <a:ln w="25400">
              <a:solidFill>
                <a:schemeClr val="accent1"/>
              </a:solidFill>
              <a:round/>
              <a:tailEnd type="stealth" w="lg" len="med"/>
            </a:ln>
          </p:spPr>
          <p:txBody>
            <a:bodyPr/>
            <a:lstStyle/>
            <a:p>
              <a:endParaRPr lang="en-GB"/>
            </a:p>
          </p:txBody>
        </p:sp>
        <p:sp>
          <p:nvSpPr>
            <p:cNvPr id="1043" name="Line 14"/>
            <p:cNvSpPr>
              <a:spLocks noChangeShapeType="1"/>
            </p:cNvSpPr>
            <p:nvPr/>
          </p:nvSpPr>
          <p:spPr bwMode="auto">
            <a:xfrm>
              <a:off x="5232" y="2803"/>
              <a:ext cx="48" cy="173"/>
            </a:xfrm>
            <a:prstGeom prst="line">
              <a:avLst/>
            </a:prstGeom>
            <a:noFill/>
            <a:ln w="25400">
              <a:solidFill>
                <a:schemeClr val="accent1"/>
              </a:solidFill>
              <a:round/>
              <a:tailEnd type="stealth" w="lg" len="med"/>
            </a:ln>
          </p:spPr>
          <p:txBody>
            <a:bodyPr/>
            <a:lstStyle/>
            <a:p>
              <a:endParaRPr lang="en-GB"/>
            </a:p>
          </p:txBody>
        </p:sp>
      </p:grpSp>
      <p:graphicFrame>
        <p:nvGraphicFramePr>
          <p:cNvPr id="1027" name="Object 15"/>
          <p:cNvGraphicFramePr>
            <a:graphicFrameLocks noChangeAspect="1"/>
          </p:cNvGraphicFramePr>
          <p:nvPr/>
        </p:nvGraphicFramePr>
        <p:xfrm>
          <a:off x="457200" y="381000"/>
          <a:ext cx="2082800" cy="2286000"/>
        </p:xfrm>
        <a:graphic>
          <a:graphicData uri="http://schemas.openxmlformats.org/presentationml/2006/ole">
            <mc:AlternateContent xmlns:mc="http://schemas.openxmlformats.org/markup-compatibility/2006">
              <mc:Choice xmlns:v="urn:schemas-microsoft-com:vml" Requires="v">
                <p:oleObj name="Document" r:id="rId3" imgW="1266825" imgH="1390650" progId="">
                  <p:embed/>
                </p:oleObj>
              </mc:Choice>
              <mc:Fallback>
                <p:oleObj name="Document" r:id="rId3" imgW="1266825" imgH="1390650" progId="">
                  <p:embed/>
                  <p:pic>
                    <p:nvPicPr>
                      <p:cNvPr id="0" name="图片 12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1000"/>
                        <a:ext cx="2082800" cy="2286000"/>
                      </a:xfrm>
                      <a:prstGeom prst="rect">
                        <a:avLst/>
                      </a:prstGeom>
                      <a:noFill/>
                      <a:ln>
                        <a:noFill/>
                      </a:ln>
                      <a:effectLst/>
                      <a:extLst>
                        <a:ext uri="{909E8E84-426E-40DD-AFC4-6F175D3DCCD1}">
                          <a14:hiddenFill xmlns:a14="http://schemas.microsoft.com/office/drawing/2010/main">
                            <a:gradFill rotWithShape="0">
                              <a:gsLst>
                                <a:gs pos="0">
                                  <a:schemeClr val="accent1">
                                    <a:gamma/>
                                    <a:tint val="48627"/>
                                    <a:invGamma/>
                                  </a:schemeClr>
                                </a:gs>
                                <a:gs pos="100000">
                                  <a:schemeClr val="accent1"/>
                                </a:gs>
                              </a:gsLst>
                              <a:path path="shape">
                                <a:fillToRect l="50000" t="50000" r="50000" b="50000"/>
                              </a:path>
                            </a:gradFill>
                          </a14:hiddenFill>
                        </a:ext>
                        <a:ext uri="{91240B29-F687-4F45-9708-019B960494DF}">
                          <a14:hiddenLine xmlns:a14="http://schemas.microsoft.com/office/drawing/2010/main" w="38100">
                            <a:solidFill>
                              <a:srgbClr val="FF0000"/>
                            </a:solidFill>
                            <a:miter lim="800000"/>
                            <a:headEnd/>
                            <a:tailEnd type="none" w="med"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84" name="Line 16"/>
          <p:cNvSpPr>
            <a:spLocks noChangeShapeType="1"/>
          </p:cNvSpPr>
          <p:nvPr/>
        </p:nvSpPr>
        <p:spPr bwMode="auto">
          <a:xfrm>
            <a:off x="1662113" y="1519238"/>
            <a:ext cx="503237" cy="0"/>
          </a:xfrm>
          <a:prstGeom prst="line">
            <a:avLst/>
          </a:prstGeom>
          <a:noFill/>
          <a:ln w="57150">
            <a:solidFill>
              <a:schemeClr val="accent1"/>
            </a:solidFill>
            <a:round/>
            <a:headEnd type="none" w="sm" len="sm"/>
          </a:ln>
        </p:spPr>
        <p:txBody>
          <a:bodyPr/>
          <a:lstStyle/>
          <a:p>
            <a:endParaRPr lang="en-GB"/>
          </a:p>
        </p:txBody>
      </p:sp>
      <p:sp>
        <p:nvSpPr>
          <p:cNvPr id="7185" name="Line 17"/>
          <p:cNvSpPr>
            <a:spLocks noChangeShapeType="1"/>
          </p:cNvSpPr>
          <p:nvPr/>
        </p:nvSpPr>
        <p:spPr bwMode="auto">
          <a:xfrm>
            <a:off x="806450" y="1524000"/>
            <a:ext cx="503238" cy="0"/>
          </a:xfrm>
          <a:prstGeom prst="line">
            <a:avLst/>
          </a:prstGeom>
          <a:noFill/>
          <a:ln w="57150">
            <a:solidFill>
              <a:schemeClr val="accent1"/>
            </a:solidFill>
            <a:round/>
            <a:headEnd type="none" w="sm" len="sm"/>
          </a:ln>
        </p:spPr>
        <p:txBody>
          <a:bodyPr/>
          <a:lstStyle/>
          <a:p>
            <a:endParaRPr lang="en-GB"/>
          </a:p>
        </p:txBody>
      </p:sp>
      <p:sp>
        <p:nvSpPr>
          <p:cNvPr id="7186" name="Line 18"/>
          <p:cNvSpPr>
            <a:spLocks noChangeShapeType="1"/>
          </p:cNvSpPr>
          <p:nvPr/>
        </p:nvSpPr>
        <p:spPr bwMode="auto">
          <a:xfrm rot="-5400000">
            <a:off x="1243806" y="1051719"/>
            <a:ext cx="503238" cy="0"/>
          </a:xfrm>
          <a:prstGeom prst="line">
            <a:avLst/>
          </a:prstGeom>
          <a:noFill/>
          <a:ln w="57150">
            <a:solidFill>
              <a:schemeClr val="accent1"/>
            </a:solidFill>
            <a:round/>
            <a:headEnd type="none" w="sm" len="sm"/>
          </a:ln>
        </p:spPr>
        <p:txBody>
          <a:bodyPr/>
          <a:lstStyle/>
          <a:p>
            <a:endParaRPr lang="en-GB"/>
          </a:p>
        </p:txBody>
      </p:sp>
      <p:sp>
        <p:nvSpPr>
          <p:cNvPr id="7187" name="Line 19"/>
          <p:cNvSpPr>
            <a:spLocks noChangeShapeType="1"/>
          </p:cNvSpPr>
          <p:nvPr/>
        </p:nvSpPr>
        <p:spPr bwMode="auto">
          <a:xfrm rot="-5400000">
            <a:off x="1243806" y="2004219"/>
            <a:ext cx="503238" cy="0"/>
          </a:xfrm>
          <a:prstGeom prst="line">
            <a:avLst/>
          </a:prstGeom>
          <a:noFill/>
          <a:ln w="57150">
            <a:solidFill>
              <a:schemeClr val="accent1"/>
            </a:solidFill>
            <a:round/>
            <a:headEnd type="none" w="sm" len="sm"/>
          </a:ln>
        </p:spPr>
        <p:txBody>
          <a:bodyPr/>
          <a:lstStyle/>
          <a:p>
            <a:endParaRPr lang="en-GB"/>
          </a:p>
        </p:txBody>
      </p:sp>
      <p:grpSp>
        <p:nvGrpSpPr>
          <p:cNvPr id="4" name="Group 20"/>
          <p:cNvGrpSpPr/>
          <p:nvPr/>
        </p:nvGrpSpPr>
        <p:grpSpPr bwMode="auto">
          <a:xfrm>
            <a:off x="5715000" y="3505200"/>
            <a:ext cx="2209800" cy="2667000"/>
            <a:chOff x="4128" y="2160"/>
            <a:chExt cx="1392" cy="1680"/>
          </a:xfrm>
        </p:grpSpPr>
        <p:sp>
          <p:nvSpPr>
            <p:cNvPr id="1039" name="Line 21"/>
            <p:cNvSpPr>
              <a:spLocks noChangeShapeType="1"/>
            </p:cNvSpPr>
            <p:nvPr/>
          </p:nvSpPr>
          <p:spPr bwMode="auto">
            <a:xfrm>
              <a:off x="4176" y="2160"/>
              <a:ext cx="1344" cy="1680"/>
            </a:xfrm>
            <a:prstGeom prst="line">
              <a:avLst/>
            </a:prstGeom>
            <a:noFill/>
            <a:ln w="63500">
              <a:solidFill>
                <a:schemeClr val="accent1"/>
              </a:solidFill>
              <a:round/>
              <a:headEnd type="none" w="sm" len="sm"/>
            </a:ln>
          </p:spPr>
          <p:txBody>
            <a:bodyPr/>
            <a:lstStyle/>
            <a:p>
              <a:endParaRPr lang="en-GB"/>
            </a:p>
          </p:txBody>
        </p:sp>
        <p:sp>
          <p:nvSpPr>
            <p:cNvPr id="1040" name="Line 22"/>
            <p:cNvSpPr>
              <a:spLocks noChangeShapeType="1"/>
            </p:cNvSpPr>
            <p:nvPr/>
          </p:nvSpPr>
          <p:spPr bwMode="auto">
            <a:xfrm flipH="1">
              <a:off x="4128" y="2160"/>
              <a:ext cx="1248" cy="1584"/>
            </a:xfrm>
            <a:prstGeom prst="line">
              <a:avLst/>
            </a:prstGeom>
            <a:noFill/>
            <a:ln w="63500">
              <a:solidFill>
                <a:schemeClr val="accent1"/>
              </a:solidFill>
              <a:round/>
              <a:headEnd type="none" w="sm" len="sm"/>
            </a:ln>
          </p:spPr>
          <p:txBody>
            <a:bodyPr/>
            <a:lstStyle/>
            <a:p>
              <a:endParaRPr lang="en-GB"/>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8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7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build="p" autoUpdateAnimBg="0"/>
      <p:bldP spid="7184" grpId="0" bldLvl="0" animBg="1"/>
      <p:bldP spid="7185" grpId="0" bldLvl="0" animBg="1"/>
      <p:bldP spid="7186" grpId="0" bldLvl="0" animBg="1"/>
      <p:bldP spid="7187"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57200" y="5867400"/>
            <a:ext cx="4800600" cy="838200"/>
          </a:xfrm>
          <a:prstGeom prst="rect">
            <a:avLst/>
          </a:prstGeom>
          <a:solidFill>
            <a:schemeClr val="accent1"/>
          </a:solidFill>
          <a:ln w="38100">
            <a:noFill/>
            <a:miter lim="800000"/>
            <a:headEnd type="none" w="sm" len="sm"/>
            <a:tailEnd type="none" w="sm" len="sm"/>
          </a:ln>
        </p:spPr>
        <p:txBody>
          <a:bodyPr wrap="none" anchor="ctr"/>
          <a:lstStyle/>
          <a:p>
            <a:endParaRPr lang="en-US"/>
          </a:p>
        </p:txBody>
      </p:sp>
      <p:grpSp>
        <p:nvGrpSpPr>
          <p:cNvPr id="2" name="Group 5"/>
          <p:cNvGrpSpPr/>
          <p:nvPr/>
        </p:nvGrpSpPr>
        <p:grpSpPr bwMode="auto">
          <a:xfrm>
            <a:off x="0" y="2743200"/>
            <a:ext cx="2438400" cy="2667000"/>
            <a:chOff x="1968" y="1728"/>
            <a:chExt cx="1536" cy="1680"/>
          </a:xfrm>
        </p:grpSpPr>
        <p:sp>
          <p:nvSpPr>
            <p:cNvPr id="47149" name="Line 6"/>
            <p:cNvSpPr>
              <a:spLocks noChangeShapeType="1"/>
            </p:cNvSpPr>
            <p:nvPr/>
          </p:nvSpPr>
          <p:spPr bwMode="auto">
            <a:xfrm flipV="1">
              <a:off x="2760" y="2064"/>
              <a:ext cx="720" cy="528"/>
            </a:xfrm>
            <a:prstGeom prst="line">
              <a:avLst/>
            </a:prstGeom>
            <a:noFill/>
            <a:ln w="38100">
              <a:solidFill>
                <a:schemeClr val="bg1"/>
              </a:solidFill>
              <a:prstDash val="sysDot"/>
              <a:round/>
              <a:headEnd type="none" w="sm" len="sm"/>
              <a:tailEnd type="none" w="sm" len="sm"/>
            </a:ln>
          </p:spPr>
          <p:txBody>
            <a:bodyPr wrap="none" anchor="ctr"/>
            <a:lstStyle/>
            <a:p>
              <a:endParaRPr lang="en-GB"/>
            </a:p>
          </p:txBody>
        </p:sp>
        <p:grpSp>
          <p:nvGrpSpPr>
            <p:cNvPr id="3" name="Group 7"/>
            <p:cNvGrpSpPr/>
            <p:nvPr/>
          </p:nvGrpSpPr>
          <p:grpSpPr bwMode="auto">
            <a:xfrm>
              <a:off x="1968" y="1728"/>
              <a:ext cx="1536" cy="1680"/>
              <a:chOff x="3744" y="432"/>
              <a:chExt cx="1536" cy="1680"/>
            </a:xfrm>
          </p:grpSpPr>
          <p:sp>
            <p:nvSpPr>
              <p:cNvPr id="47154" name="Line 8"/>
              <p:cNvSpPr>
                <a:spLocks noChangeShapeType="1"/>
              </p:cNvSpPr>
              <p:nvPr/>
            </p:nvSpPr>
            <p:spPr bwMode="auto">
              <a:xfrm flipH="1">
                <a:off x="3840" y="1296"/>
                <a:ext cx="672" cy="576"/>
              </a:xfrm>
              <a:prstGeom prst="line">
                <a:avLst/>
              </a:prstGeom>
              <a:noFill/>
              <a:ln w="38100">
                <a:solidFill>
                  <a:schemeClr val="bg1"/>
                </a:solidFill>
                <a:round/>
                <a:headEnd type="none" w="sm" len="sm"/>
                <a:tailEnd type="none" w="sm" len="sm"/>
              </a:ln>
            </p:spPr>
            <p:txBody>
              <a:bodyPr wrap="none" anchor="ctr"/>
              <a:lstStyle/>
              <a:p>
                <a:endParaRPr lang="en-GB"/>
              </a:p>
            </p:txBody>
          </p:sp>
          <p:sp>
            <p:nvSpPr>
              <p:cNvPr id="47155" name="Line 9"/>
              <p:cNvSpPr>
                <a:spLocks noChangeShapeType="1"/>
              </p:cNvSpPr>
              <p:nvPr/>
            </p:nvSpPr>
            <p:spPr bwMode="auto">
              <a:xfrm>
                <a:off x="3744" y="1296"/>
                <a:ext cx="1536" cy="0"/>
              </a:xfrm>
              <a:prstGeom prst="line">
                <a:avLst/>
              </a:prstGeom>
              <a:noFill/>
              <a:ln w="38100">
                <a:solidFill>
                  <a:schemeClr val="bg1"/>
                </a:solidFill>
                <a:round/>
                <a:headEnd type="none" w="sm" len="sm"/>
                <a:tailEnd type="none" w="sm" len="sm"/>
              </a:ln>
            </p:spPr>
            <p:txBody>
              <a:bodyPr wrap="none" anchor="ctr"/>
              <a:lstStyle/>
              <a:p>
                <a:endParaRPr lang="en-GB"/>
              </a:p>
            </p:txBody>
          </p:sp>
          <p:sp>
            <p:nvSpPr>
              <p:cNvPr id="47156" name="Line 10"/>
              <p:cNvSpPr>
                <a:spLocks noChangeShapeType="1"/>
              </p:cNvSpPr>
              <p:nvPr/>
            </p:nvSpPr>
            <p:spPr bwMode="auto">
              <a:xfrm flipV="1">
                <a:off x="4512" y="432"/>
                <a:ext cx="0" cy="864"/>
              </a:xfrm>
              <a:prstGeom prst="line">
                <a:avLst/>
              </a:prstGeom>
              <a:noFill/>
              <a:ln w="38100">
                <a:solidFill>
                  <a:schemeClr val="bg1"/>
                </a:solidFill>
                <a:round/>
                <a:headEnd type="none" w="sm" len="sm"/>
                <a:tailEnd type="none" w="sm" len="sm"/>
              </a:ln>
            </p:spPr>
            <p:txBody>
              <a:bodyPr wrap="none" anchor="ctr"/>
              <a:lstStyle/>
              <a:p>
                <a:endParaRPr lang="en-GB"/>
              </a:p>
            </p:txBody>
          </p:sp>
          <p:sp>
            <p:nvSpPr>
              <p:cNvPr id="47157" name="Line 11"/>
              <p:cNvSpPr>
                <a:spLocks noChangeShapeType="1"/>
              </p:cNvSpPr>
              <p:nvPr/>
            </p:nvSpPr>
            <p:spPr bwMode="auto">
              <a:xfrm flipV="1">
                <a:off x="4512" y="1248"/>
                <a:ext cx="0" cy="864"/>
              </a:xfrm>
              <a:prstGeom prst="line">
                <a:avLst/>
              </a:prstGeom>
              <a:noFill/>
              <a:ln w="38100">
                <a:solidFill>
                  <a:schemeClr val="bg1"/>
                </a:solidFill>
                <a:round/>
                <a:headEnd type="none" w="sm" len="sm"/>
                <a:tailEnd type="none" w="sm" len="sm"/>
              </a:ln>
            </p:spPr>
            <p:txBody>
              <a:bodyPr wrap="none" anchor="ctr"/>
              <a:lstStyle/>
              <a:p>
                <a:endParaRPr lang="en-GB"/>
              </a:p>
            </p:txBody>
          </p:sp>
        </p:grpSp>
        <p:sp>
          <p:nvSpPr>
            <p:cNvPr id="106508" name="Oval 12"/>
            <p:cNvSpPr>
              <a:spLocks noChangeArrowheads="1"/>
            </p:cNvSpPr>
            <p:nvPr/>
          </p:nvSpPr>
          <p:spPr bwMode="auto">
            <a:xfrm>
              <a:off x="2510" y="2352"/>
              <a:ext cx="439" cy="436"/>
            </a:xfrm>
            <a:prstGeom prst="ellipse">
              <a:avLst/>
            </a:prstGeom>
            <a:gradFill rotWithShape="0">
              <a:gsLst>
                <a:gs pos="0">
                  <a:srgbClr val="FFEBFA">
                    <a:alpha val="66000"/>
                  </a:srgbClr>
                </a:gs>
                <a:gs pos="30000">
                  <a:srgbClr val="C4D6EB">
                    <a:alpha val="76200"/>
                  </a:srgbClr>
                </a:gs>
                <a:gs pos="60001">
                  <a:srgbClr val="85C2FF">
                    <a:alpha val="86400"/>
                  </a:srgbClr>
                </a:gs>
                <a:gs pos="100000">
                  <a:srgbClr val="5E9EFF"/>
                </a:gs>
              </a:gsLst>
              <a:path path="shape">
                <a:fillToRect l="50000" t="50000" r="50000" b="50000"/>
              </a:path>
            </a:gradFill>
            <a:ln w="23876">
              <a:noFill/>
              <a:round/>
            </a:ln>
          </p:spPr>
          <p:txBody>
            <a:bodyPr/>
            <a:lstStyle/>
            <a:p>
              <a:pPr>
                <a:defRPr/>
              </a:pPr>
              <a:endParaRPr lang="en-US"/>
            </a:p>
          </p:txBody>
        </p:sp>
      </p:grpSp>
      <p:grpSp>
        <p:nvGrpSpPr>
          <p:cNvPr id="4" name="Group 13"/>
          <p:cNvGrpSpPr/>
          <p:nvPr/>
        </p:nvGrpSpPr>
        <p:grpSpPr bwMode="auto">
          <a:xfrm>
            <a:off x="2908300" y="2743200"/>
            <a:ext cx="3041650" cy="3041650"/>
            <a:chOff x="3827" y="1728"/>
            <a:chExt cx="1916" cy="1916"/>
          </a:xfrm>
        </p:grpSpPr>
        <p:grpSp>
          <p:nvGrpSpPr>
            <p:cNvPr id="5" name="Group 14"/>
            <p:cNvGrpSpPr/>
            <p:nvPr/>
          </p:nvGrpSpPr>
          <p:grpSpPr bwMode="auto">
            <a:xfrm>
              <a:off x="3947" y="1728"/>
              <a:ext cx="1536" cy="1680"/>
              <a:chOff x="3744" y="432"/>
              <a:chExt cx="1536" cy="1680"/>
            </a:xfrm>
          </p:grpSpPr>
          <p:sp>
            <p:nvSpPr>
              <p:cNvPr id="47143" name="Line 15"/>
              <p:cNvSpPr>
                <a:spLocks noChangeShapeType="1"/>
              </p:cNvSpPr>
              <p:nvPr/>
            </p:nvSpPr>
            <p:spPr bwMode="auto">
              <a:xfrm flipV="1">
                <a:off x="4536" y="768"/>
                <a:ext cx="720" cy="528"/>
              </a:xfrm>
              <a:prstGeom prst="line">
                <a:avLst/>
              </a:prstGeom>
              <a:noFill/>
              <a:ln w="38100">
                <a:solidFill>
                  <a:schemeClr val="bg1"/>
                </a:solidFill>
                <a:prstDash val="sysDot"/>
                <a:round/>
                <a:headEnd type="none" w="sm" len="sm"/>
                <a:tailEnd type="none" w="sm" len="sm"/>
              </a:ln>
            </p:spPr>
            <p:txBody>
              <a:bodyPr wrap="none" anchor="ctr"/>
              <a:lstStyle/>
              <a:p>
                <a:endParaRPr lang="en-GB"/>
              </a:p>
            </p:txBody>
          </p:sp>
          <p:grpSp>
            <p:nvGrpSpPr>
              <p:cNvPr id="6" name="Group 16"/>
              <p:cNvGrpSpPr/>
              <p:nvPr/>
            </p:nvGrpSpPr>
            <p:grpSpPr bwMode="auto">
              <a:xfrm>
                <a:off x="3744" y="432"/>
                <a:ext cx="1536" cy="1680"/>
                <a:chOff x="3744" y="432"/>
                <a:chExt cx="1536" cy="1680"/>
              </a:xfrm>
            </p:grpSpPr>
            <p:sp>
              <p:nvSpPr>
                <p:cNvPr id="47145" name="Line 17"/>
                <p:cNvSpPr>
                  <a:spLocks noChangeShapeType="1"/>
                </p:cNvSpPr>
                <p:nvPr/>
              </p:nvSpPr>
              <p:spPr bwMode="auto">
                <a:xfrm flipH="1">
                  <a:off x="3840" y="1296"/>
                  <a:ext cx="672" cy="576"/>
                </a:xfrm>
                <a:prstGeom prst="line">
                  <a:avLst/>
                </a:prstGeom>
                <a:noFill/>
                <a:ln w="38100">
                  <a:solidFill>
                    <a:schemeClr val="bg1"/>
                  </a:solidFill>
                  <a:round/>
                  <a:headEnd type="none" w="sm" len="sm"/>
                  <a:tailEnd type="none" w="sm" len="sm"/>
                </a:ln>
              </p:spPr>
              <p:txBody>
                <a:bodyPr wrap="none" anchor="ctr"/>
                <a:lstStyle/>
                <a:p>
                  <a:endParaRPr lang="en-GB"/>
                </a:p>
              </p:txBody>
            </p:sp>
            <p:sp>
              <p:nvSpPr>
                <p:cNvPr id="47146" name="Line 18"/>
                <p:cNvSpPr>
                  <a:spLocks noChangeShapeType="1"/>
                </p:cNvSpPr>
                <p:nvPr/>
              </p:nvSpPr>
              <p:spPr bwMode="auto">
                <a:xfrm>
                  <a:off x="3744" y="1296"/>
                  <a:ext cx="1536" cy="0"/>
                </a:xfrm>
                <a:prstGeom prst="line">
                  <a:avLst/>
                </a:prstGeom>
                <a:noFill/>
                <a:ln w="38100">
                  <a:solidFill>
                    <a:schemeClr val="bg1"/>
                  </a:solidFill>
                  <a:round/>
                  <a:headEnd type="none" w="sm" len="sm"/>
                  <a:tailEnd type="none" w="sm" len="sm"/>
                </a:ln>
              </p:spPr>
              <p:txBody>
                <a:bodyPr wrap="none" anchor="ctr"/>
                <a:lstStyle/>
                <a:p>
                  <a:endParaRPr lang="en-GB"/>
                </a:p>
              </p:txBody>
            </p:sp>
            <p:sp>
              <p:nvSpPr>
                <p:cNvPr id="47147" name="Line 19"/>
                <p:cNvSpPr>
                  <a:spLocks noChangeShapeType="1"/>
                </p:cNvSpPr>
                <p:nvPr/>
              </p:nvSpPr>
              <p:spPr bwMode="auto">
                <a:xfrm flipV="1">
                  <a:off x="4512" y="432"/>
                  <a:ext cx="0" cy="864"/>
                </a:xfrm>
                <a:prstGeom prst="line">
                  <a:avLst/>
                </a:prstGeom>
                <a:noFill/>
                <a:ln w="38100">
                  <a:solidFill>
                    <a:schemeClr val="bg1"/>
                  </a:solidFill>
                  <a:round/>
                  <a:headEnd type="none" w="sm" len="sm"/>
                  <a:tailEnd type="none" w="sm" len="sm"/>
                </a:ln>
              </p:spPr>
              <p:txBody>
                <a:bodyPr wrap="none" anchor="ctr"/>
                <a:lstStyle/>
                <a:p>
                  <a:endParaRPr lang="en-GB"/>
                </a:p>
              </p:txBody>
            </p:sp>
            <p:sp>
              <p:nvSpPr>
                <p:cNvPr id="47148" name="Line 20"/>
                <p:cNvSpPr>
                  <a:spLocks noChangeShapeType="1"/>
                </p:cNvSpPr>
                <p:nvPr/>
              </p:nvSpPr>
              <p:spPr bwMode="auto">
                <a:xfrm flipV="1">
                  <a:off x="4512" y="1248"/>
                  <a:ext cx="0" cy="864"/>
                </a:xfrm>
                <a:prstGeom prst="line">
                  <a:avLst/>
                </a:prstGeom>
                <a:noFill/>
                <a:ln w="38100">
                  <a:solidFill>
                    <a:schemeClr val="bg1"/>
                  </a:solidFill>
                  <a:round/>
                  <a:headEnd type="none" w="sm" len="sm"/>
                  <a:tailEnd type="none" w="sm" len="sm"/>
                </a:ln>
              </p:spPr>
              <p:txBody>
                <a:bodyPr wrap="none" anchor="ctr"/>
                <a:lstStyle/>
                <a:p>
                  <a:endParaRPr lang="en-GB"/>
                </a:p>
              </p:txBody>
            </p:sp>
          </p:grpSp>
        </p:grpSp>
        <p:sp>
          <p:nvSpPr>
            <p:cNvPr id="106517" name="Freeform 21"/>
            <p:cNvSpPr/>
            <p:nvPr/>
          </p:nvSpPr>
          <p:spPr bwMode="auto">
            <a:xfrm>
              <a:off x="4205" y="2438"/>
              <a:ext cx="510" cy="323"/>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66000"/>
                  </a:srgbClr>
                </a:gs>
                <a:gs pos="30000">
                  <a:srgbClr val="C4D6EB">
                    <a:alpha val="76200"/>
                  </a:srgbClr>
                </a:gs>
                <a:gs pos="60001">
                  <a:srgbClr val="85C2FF">
                    <a:alpha val="86400"/>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106518" name="Freeform 22"/>
            <p:cNvSpPr/>
            <p:nvPr/>
          </p:nvSpPr>
          <p:spPr bwMode="auto">
            <a:xfrm rot="-24494947" flipH="1" flipV="1">
              <a:off x="4703" y="2194"/>
              <a:ext cx="510" cy="323"/>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66000"/>
                  </a:srgbClr>
                </a:gs>
                <a:gs pos="30000">
                  <a:srgbClr val="C4D6EB">
                    <a:alpha val="76200"/>
                  </a:srgbClr>
                </a:gs>
                <a:gs pos="60001">
                  <a:srgbClr val="85C2FF">
                    <a:alpha val="86400"/>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106519" name="Freeform 23"/>
            <p:cNvSpPr/>
            <p:nvPr/>
          </p:nvSpPr>
          <p:spPr bwMode="auto">
            <a:xfrm>
              <a:off x="4715" y="2448"/>
              <a:ext cx="480" cy="296"/>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83000"/>
                  </a:srgbClr>
                </a:gs>
                <a:gs pos="100000">
                  <a:srgbClr val="156B13">
                    <a:alpha val="66000"/>
                  </a:srgbClr>
                </a:gs>
              </a:gsLst>
              <a:path path="rect">
                <a:fillToRect l="50000" t="50000" r="50000" b="50000"/>
              </a:path>
            </a:gradFill>
            <a:ln w="31750">
              <a:noFill/>
              <a:prstDash val="solid"/>
              <a:round/>
            </a:ln>
          </p:spPr>
          <p:txBody>
            <a:bodyPr/>
            <a:lstStyle/>
            <a:p>
              <a:pPr>
                <a:defRPr/>
              </a:pPr>
              <a:endParaRPr lang="en-US"/>
            </a:p>
          </p:txBody>
        </p:sp>
        <p:sp>
          <p:nvSpPr>
            <p:cNvPr id="106520" name="Rectangle 24"/>
            <p:cNvSpPr>
              <a:spLocks noChangeArrowheads="1"/>
            </p:cNvSpPr>
            <p:nvPr/>
          </p:nvSpPr>
          <p:spPr bwMode="auto">
            <a:xfrm>
              <a:off x="5531" y="2444"/>
              <a:ext cx="212" cy="288"/>
            </a:xfrm>
            <a:prstGeom prst="rect">
              <a:avLst/>
            </a:prstGeom>
            <a:noFill/>
            <a:ln w="38100">
              <a:noFill/>
              <a:miter lim="800000"/>
              <a:head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x</a:t>
              </a:r>
            </a:p>
          </p:txBody>
        </p:sp>
        <p:sp>
          <p:nvSpPr>
            <p:cNvPr id="106521" name="Rectangle 25"/>
            <p:cNvSpPr>
              <a:spLocks noChangeArrowheads="1"/>
            </p:cNvSpPr>
            <p:nvPr/>
          </p:nvSpPr>
          <p:spPr bwMode="auto">
            <a:xfrm>
              <a:off x="3827" y="3020"/>
              <a:ext cx="212" cy="288"/>
            </a:xfrm>
            <a:prstGeom prst="rect">
              <a:avLst/>
            </a:prstGeom>
            <a:noFill/>
            <a:ln w="38100">
              <a:noFill/>
              <a:miter lim="800000"/>
              <a:head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y</a:t>
              </a:r>
            </a:p>
          </p:txBody>
        </p:sp>
        <p:sp>
          <p:nvSpPr>
            <p:cNvPr id="106522" name="Rectangle 26"/>
            <p:cNvSpPr>
              <a:spLocks noChangeArrowheads="1"/>
            </p:cNvSpPr>
            <p:nvPr/>
          </p:nvSpPr>
          <p:spPr bwMode="auto">
            <a:xfrm>
              <a:off x="4610" y="3356"/>
              <a:ext cx="212" cy="288"/>
            </a:xfrm>
            <a:prstGeom prst="rect">
              <a:avLst/>
            </a:prstGeom>
            <a:noFill/>
            <a:ln w="38100">
              <a:noFill/>
              <a:miter lim="800000"/>
              <a:head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z</a:t>
              </a:r>
            </a:p>
          </p:txBody>
        </p:sp>
        <p:sp>
          <p:nvSpPr>
            <p:cNvPr id="106523" name="Freeform 27"/>
            <p:cNvSpPr/>
            <p:nvPr/>
          </p:nvSpPr>
          <p:spPr bwMode="auto">
            <a:xfrm rot="-5400000">
              <a:off x="4478" y="2733"/>
              <a:ext cx="510" cy="323"/>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66000"/>
                  </a:srgbClr>
                </a:gs>
                <a:gs pos="30000">
                  <a:srgbClr val="C4D6EB">
                    <a:alpha val="76200"/>
                  </a:srgbClr>
                </a:gs>
                <a:gs pos="60001">
                  <a:srgbClr val="85C2FF">
                    <a:alpha val="86400"/>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106524" name="Freeform 28"/>
            <p:cNvSpPr/>
            <p:nvPr/>
          </p:nvSpPr>
          <p:spPr bwMode="auto">
            <a:xfrm rot="-24496230" flipH="1" flipV="1">
              <a:off x="4282" y="2663"/>
              <a:ext cx="480" cy="296"/>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83000"/>
                  </a:srgbClr>
                </a:gs>
                <a:gs pos="100000">
                  <a:srgbClr val="156B13">
                    <a:alpha val="66000"/>
                  </a:srgbClr>
                </a:gs>
              </a:gsLst>
              <a:path path="rect">
                <a:fillToRect l="50000" t="50000" r="50000" b="50000"/>
              </a:path>
            </a:gradFill>
            <a:ln w="31750">
              <a:noFill/>
              <a:prstDash val="solid"/>
              <a:round/>
            </a:ln>
          </p:spPr>
          <p:txBody>
            <a:bodyPr/>
            <a:lstStyle/>
            <a:p>
              <a:pPr>
                <a:defRPr/>
              </a:pPr>
              <a:endParaRPr lang="en-US"/>
            </a:p>
          </p:txBody>
        </p:sp>
        <p:sp>
          <p:nvSpPr>
            <p:cNvPr id="106525" name="Freeform 29"/>
            <p:cNvSpPr/>
            <p:nvPr/>
          </p:nvSpPr>
          <p:spPr bwMode="auto">
            <a:xfrm rot="-5400000">
              <a:off x="4482" y="2156"/>
              <a:ext cx="480" cy="296"/>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83000"/>
                  </a:srgbClr>
                </a:gs>
                <a:gs pos="100000">
                  <a:srgbClr val="156B13">
                    <a:alpha val="66000"/>
                  </a:srgbClr>
                </a:gs>
              </a:gsLst>
              <a:path path="rect">
                <a:fillToRect l="50000" t="50000" r="50000" b="50000"/>
              </a:path>
            </a:gradFill>
            <a:ln w="31750">
              <a:noFill/>
              <a:prstDash val="solid"/>
              <a:round/>
            </a:ln>
          </p:spPr>
          <p:txBody>
            <a:bodyPr/>
            <a:lstStyle/>
            <a:p>
              <a:pPr>
                <a:defRPr/>
              </a:pPr>
              <a:endParaRPr lang="en-US"/>
            </a:p>
          </p:txBody>
        </p:sp>
      </p:grpSp>
      <p:grpSp>
        <p:nvGrpSpPr>
          <p:cNvPr id="7" name="Group 30"/>
          <p:cNvGrpSpPr/>
          <p:nvPr/>
        </p:nvGrpSpPr>
        <p:grpSpPr bwMode="auto">
          <a:xfrm>
            <a:off x="457200" y="6165850"/>
            <a:ext cx="1082675" cy="457200"/>
            <a:chOff x="288" y="3884"/>
            <a:chExt cx="682" cy="288"/>
          </a:xfrm>
        </p:grpSpPr>
        <p:sp>
          <p:nvSpPr>
            <p:cNvPr id="106527" name="Text Box 31"/>
            <p:cNvSpPr txBox="1">
              <a:spLocks noChangeArrowheads="1"/>
            </p:cNvSpPr>
            <p:nvPr/>
          </p:nvSpPr>
          <p:spPr bwMode="auto">
            <a:xfrm>
              <a:off x="288" y="3884"/>
              <a:ext cx="319" cy="288"/>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2s</a:t>
              </a:r>
            </a:p>
          </p:txBody>
        </p:sp>
        <p:sp>
          <p:nvSpPr>
            <p:cNvPr id="47120" name="Line 32"/>
            <p:cNvSpPr>
              <a:spLocks noChangeShapeType="1"/>
            </p:cNvSpPr>
            <p:nvPr/>
          </p:nvSpPr>
          <p:spPr bwMode="auto">
            <a:xfrm>
              <a:off x="634" y="4051"/>
              <a:ext cx="336" cy="1"/>
            </a:xfrm>
            <a:prstGeom prst="line">
              <a:avLst/>
            </a:prstGeom>
            <a:noFill/>
            <a:ln w="38100">
              <a:solidFill>
                <a:schemeClr val="bg1"/>
              </a:solidFill>
              <a:round/>
              <a:headEnd type="none" w="sm" len="sm"/>
              <a:tailEnd type="none" w="sm" len="sm"/>
            </a:ln>
          </p:spPr>
          <p:txBody>
            <a:bodyPr wrap="none" anchor="ctr"/>
            <a:lstStyle/>
            <a:p>
              <a:endParaRPr lang="en-GB"/>
            </a:p>
          </p:txBody>
        </p:sp>
      </p:grpSp>
      <p:grpSp>
        <p:nvGrpSpPr>
          <p:cNvPr id="8" name="Group 33"/>
          <p:cNvGrpSpPr/>
          <p:nvPr/>
        </p:nvGrpSpPr>
        <p:grpSpPr bwMode="auto">
          <a:xfrm>
            <a:off x="3200400" y="6096000"/>
            <a:ext cx="2141538" cy="512763"/>
            <a:chOff x="1985" y="3744"/>
            <a:chExt cx="1349" cy="323"/>
          </a:xfrm>
        </p:grpSpPr>
        <p:sp>
          <p:nvSpPr>
            <p:cNvPr id="106530" name="Text Box 34"/>
            <p:cNvSpPr txBox="1">
              <a:spLocks noChangeArrowheads="1"/>
            </p:cNvSpPr>
            <p:nvPr/>
          </p:nvSpPr>
          <p:spPr bwMode="auto">
            <a:xfrm>
              <a:off x="2880" y="3747"/>
              <a:ext cx="454" cy="288"/>
            </a:xfrm>
            <a:prstGeom prst="rect">
              <a:avLst/>
            </a:prstGeom>
            <a:noFill/>
            <a:ln w="38100">
              <a:noFill/>
              <a:miter lim="800000"/>
              <a:headEnd type="none" w="sm" len="sm"/>
              <a:tailEnd type="none" w="sm" len="sm"/>
            </a:ln>
            <a:effectLst/>
          </p:spPr>
          <p:txBody>
            <a:bodyPr>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z</a:t>
              </a:r>
              <a:endParaRPr lang="en-US" sz="2400">
                <a:solidFill>
                  <a:schemeClr val="bg1"/>
                </a:solidFill>
                <a:effectLst>
                  <a:outerShdw blurRad="38100" dist="38100" dir="2700000" algn="tl">
                    <a:srgbClr val="C0C0C0"/>
                  </a:outerShdw>
                </a:effectLst>
              </a:endParaRPr>
            </a:p>
          </p:txBody>
        </p:sp>
        <p:sp>
          <p:nvSpPr>
            <p:cNvPr id="106531" name="Text Box 35"/>
            <p:cNvSpPr txBox="1">
              <a:spLocks noChangeArrowheads="1"/>
            </p:cNvSpPr>
            <p:nvPr/>
          </p:nvSpPr>
          <p:spPr bwMode="auto">
            <a:xfrm>
              <a:off x="1985" y="3779"/>
              <a:ext cx="394" cy="288"/>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x</a:t>
              </a:r>
              <a:endParaRPr lang="en-US" sz="2400">
                <a:solidFill>
                  <a:schemeClr val="bg1"/>
                </a:solidFill>
                <a:effectLst>
                  <a:outerShdw blurRad="38100" dist="38100" dir="2700000" algn="tl">
                    <a:srgbClr val="C0C0C0"/>
                  </a:outerShdw>
                </a:effectLst>
              </a:endParaRPr>
            </a:p>
          </p:txBody>
        </p:sp>
        <p:sp>
          <p:nvSpPr>
            <p:cNvPr id="47115" name="Line 36"/>
            <p:cNvSpPr>
              <a:spLocks noChangeShapeType="1"/>
            </p:cNvSpPr>
            <p:nvPr/>
          </p:nvSpPr>
          <p:spPr bwMode="auto">
            <a:xfrm>
              <a:off x="2016" y="3744"/>
              <a:ext cx="336" cy="1"/>
            </a:xfrm>
            <a:prstGeom prst="line">
              <a:avLst/>
            </a:prstGeom>
            <a:noFill/>
            <a:ln w="38100">
              <a:solidFill>
                <a:schemeClr val="bg1"/>
              </a:solidFill>
              <a:round/>
              <a:headEnd type="none" w="sm" len="sm"/>
              <a:tailEnd type="none" w="sm" len="sm"/>
            </a:ln>
          </p:spPr>
          <p:txBody>
            <a:bodyPr wrap="none" anchor="ctr"/>
            <a:lstStyle/>
            <a:p>
              <a:endParaRPr lang="en-GB"/>
            </a:p>
          </p:txBody>
        </p:sp>
        <p:sp>
          <p:nvSpPr>
            <p:cNvPr id="106533" name="Text Box 37"/>
            <p:cNvSpPr txBox="1">
              <a:spLocks noChangeArrowheads="1"/>
            </p:cNvSpPr>
            <p:nvPr/>
          </p:nvSpPr>
          <p:spPr bwMode="auto">
            <a:xfrm>
              <a:off x="2417" y="3747"/>
              <a:ext cx="463" cy="288"/>
            </a:xfrm>
            <a:prstGeom prst="rect">
              <a:avLst/>
            </a:prstGeom>
            <a:noFill/>
            <a:ln w="38100">
              <a:noFill/>
              <a:miter lim="800000"/>
              <a:headEnd type="none" w="sm" len="sm"/>
              <a:tailEnd type="none" w="sm" len="sm"/>
            </a:ln>
            <a:effectLst/>
          </p:spPr>
          <p:txBody>
            <a:bodyPr>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y</a:t>
              </a:r>
              <a:endParaRPr lang="en-US" sz="2400">
                <a:solidFill>
                  <a:schemeClr val="bg1"/>
                </a:solidFill>
                <a:effectLst>
                  <a:outerShdw blurRad="38100" dist="38100" dir="2700000" algn="tl">
                    <a:srgbClr val="C0C0C0"/>
                  </a:outerShdw>
                </a:effectLst>
              </a:endParaRPr>
            </a:p>
          </p:txBody>
        </p:sp>
        <p:sp>
          <p:nvSpPr>
            <p:cNvPr id="47117" name="Line 38"/>
            <p:cNvSpPr>
              <a:spLocks noChangeShapeType="1"/>
            </p:cNvSpPr>
            <p:nvPr/>
          </p:nvSpPr>
          <p:spPr bwMode="auto">
            <a:xfrm>
              <a:off x="2448" y="3744"/>
              <a:ext cx="336" cy="1"/>
            </a:xfrm>
            <a:prstGeom prst="line">
              <a:avLst/>
            </a:prstGeom>
            <a:noFill/>
            <a:ln w="38100">
              <a:solidFill>
                <a:schemeClr val="bg1"/>
              </a:solidFill>
              <a:round/>
              <a:headEnd type="none" w="sm" len="sm"/>
              <a:tailEnd type="none" w="sm" len="sm"/>
            </a:ln>
          </p:spPr>
          <p:txBody>
            <a:bodyPr wrap="none" anchor="ctr"/>
            <a:lstStyle/>
            <a:p>
              <a:endParaRPr lang="en-GB"/>
            </a:p>
          </p:txBody>
        </p:sp>
        <p:sp>
          <p:nvSpPr>
            <p:cNvPr id="47118" name="Line 39"/>
            <p:cNvSpPr>
              <a:spLocks noChangeShapeType="1"/>
            </p:cNvSpPr>
            <p:nvPr/>
          </p:nvSpPr>
          <p:spPr bwMode="auto">
            <a:xfrm>
              <a:off x="2911" y="3744"/>
              <a:ext cx="336" cy="1"/>
            </a:xfrm>
            <a:prstGeom prst="line">
              <a:avLst/>
            </a:prstGeom>
            <a:noFill/>
            <a:ln w="38100">
              <a:solidFill>
                <a:schemeClr val="bg1"/>
              </a:solidFill>
              <a:round/>
              <a:headEnd type="none" w="sm" len="sm"/>
              <a:tailEnd type="none" w="sm" len="sm"/>
            </a:ln>
          </p:spPr>
          <p:txBody>
            <a:bodyPr wrap="none" anchor="ctr"/>
            <a:lstStyle/>
            <a:p>
              <a:endParaRPr lang="en-GB"/>
            </a:p>
          </p:txBody>
        </p:sp>
      </p:grpSp>
      <p:sp>
        <p:nvSpPr>
          <p:cNvPr id="40" name="TextBox 39"/>
          <p:cNvSpPr txBox="1"/>
          <p:nvPr/>
        </p:nvSpPr>
        <p:spPr>
          <a:xfrm>
            <a:off x="928662" y="3357562"/>
            <a:ext cx="571504" cy="369332"/>
          </a:xfrm>
          <a:prstGeom prst="rect">
            <a:avLst/>
          </a:prstGeom>
          <a:noFill/>
        </p:spPr>
        <p:txBody>
          <a:bodyPr wrap="square" rtlCol="0">
            <a:spAutoFit/>
          </a:bodyPr>
          <a:lstStyle/>
          <a:p>
            <a:r>
              <a:rPr lang="en-US" dirty="0"/>
              <a:t>2s</a:t>
            </a:r>
            <a:endParaRPr lang="en-GB" dirty="0"/>
          </a:p>
        </p:txBody>
      </p:sp>
      <p:sp>
        <p:nvSpPr>
          <p:cNvPr id="41" name="TextBox 40"/>
          <p:cNvSpPr txBox="1"/>
          <p:nvPr/>
        </p:nvSpPr>
        <p:spPr>
          <a:xfrm>
            <a:off x="3500430" y="3429000"/>
            <a:ext cx="642942" cy="369332"/>
          </a:xfrm>
          <a:prstGeom prst="rect">
            <a:avLst/>
          </a:prstGeom>
          <a:noFill/>
        </p:spPr>
        <p:txBody>
          <a:bodyPr wrap="square" rtlCol="0">
            <a:spAutoFit/>
          </a:bodyPr>
          <a:lstStyle/>
          <a:p>
            <a:r>
              <a:rPr lang="en-US" dirty="0"/>
              <a:t>2p</a:t>
            </a:r>
            <a:endParaRPr lang="en-GB" dirty="0"/>
          </a:p>
        </p:txBody>
      </p:sp>
      <p:sp>
        <p:nvSpPr>
          <p:cNvPr id="42" name="TextBox 41"/>
          <p:cNvSpPr txBox="1"/>
          <p:nvPr/>
        </p:nvSpPr>
        <p:spPr>
          <a:xfrm>
            <a:off x="500034" y="642918"/>
            <a:ext cx="8215370" cy="523220"/>
          </a:xfrm>
          <a:prstGeom prst="rect">
            <a:avLst/>
          </a:prstGeom>
          <a:noFill/>
        </p:spPr>
        <p:txBody>
          <a:bodyPr wrap="square" rtlCol="0">
            <a:spAutoFit/>
          </a:bodyPr>
          <a:lstStyle/>
          <a:p>
            <a:r>
              <a:rPr lang="en-US" sz="2800" dirty="0">
                <a:solidFill>
                  <a:schemeClr val="accent1"/>
                </a:solidFill>
              </a:rPr>
              <a:t>Carbon has both 2s and 3, 2p orbitals</a:t>
            </a:r>
            <a:endParaRPr lang="en-GB" sz="2800" dirty="0">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0 -3.25608E-6 L 0.16667 -3.25608E-6 " pathEditMode="relative" rAng="0" ptsTypes="AA">
                                      <p:cBhvr>
                                        <p:cTn id="14" dur="2000" fill="hold"/>
                                        <p:tgtEl>
                                          <p:spTgt spid="2"/>
                                        </p:tgtEl>
                                        <p:attrNameLst>
                                          <p:attrName>ppt_x</p:attrName>
                                          <p:attrName>ppt_y</p:attrName>
                                        </p:attrNameLst>
                                      </p:cBhvr>
                                      <p:rCtr x="83" y="0"/>
                                    </p:animMotion>
                                  </p:childTnLst>
                                </p:cTn>
                              </p:par>
                              <p:par>
                                <p:cTn id="15" presetID="35" presetClass="path" presetSubtype="0" accel="50000" decel="50000" fill="hold" nodeType="withEffect">
                                  <p:stCondLst>
                                    <p:cond delay="0"/>
                                  </p:stCondLst>
                                  <p:childTnLst>
                                    <p:animMotion origin="layout" path="M 1.94444E-6 -3.22132E-6 L -0.17379 -3.22132E-6 " pathEditMode="relative" rAng="0" ptsTypes="AA">
                                      <p:cBhvr>
                                        <p:cTn id="16" dur="2000" fill="hold"/>
                                        <p:tgtEl>
                                          <p:spTgt spid="4"/>
                                        </p:tgtEl>
                                        <p:attrNameLst>
                                          <p:attrName>ppt_x</p:attrName>
                                          <p:attrName>ppt_y</p:attrName>
                                        </p:attrNameLst>
                                      </p:cBhvr>
                                      <p:rCtr x="-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0" y="428604"/>
            <a:ext cx="9144000" cy="523220"/>
          </a:xfrm>
          <a:prstGeom prst="rect">
            <a:avLst/>
          </a:prstGeom>
          <a:noFill/>
          <a:ln w="38100">
            <a:noFill/>
            <a:miter lim="800000"/>
            <a:headEnd type="none" w="sm" len="sm"/>
          </a:ln>
          <a:effectLst/>
        </p:spPr>
        <p:txBody>
          <a:bodyPr>
            <a:spAutoFit/>
          </a:bodyPr>
          <a:lstStyle/>
          <a:p>
            <a:pPr algn="ctr" eaLnBrk="0" hangingPunct="0">
              <a:spcBef>
                <a:spcPct val="50000"/>
              </a:spcBef>
              <a:defRPr/>
            </a:pPr>
            <a:r>
              <a:rPr lang="en-US" sz="2800" dirty="0">
                <a:solidFill>
                  <a:srgbClr val="0070C0"/>
                </a:solidFill>
                <a:effectLst>
                  <a:outerShdw blurRad="38100" dist="38100" dir="2700000" algn="tl">
                    <a:srgbClr val="C0C0C0"/>
                  </a:outerShdw>
                </a:effectLst>
              </a:rPr>
              <a:t>In alkanes these orbitals hybridise (mix) to make 4 sp</a:t>
            </a:r>
            <a:r>
              <a:rPr lang="en-US" sz="2800" baseline="30000" dirty="0">
                <a:solidFill>
                  <a:srgbClr val="0070C0"/>
                </a:solidFill>
                <a:effectLst>
                  <a:outerShdw blurRad="38100" dist="38100" dir="2700000" algn="tl">
                    <a:srgbClr val="C0C0C0"/>
                  </a:outerShdw>
                </a:effectLst>
              </a:rPr>
              <a:t>3  </a:t>
            </a:r>
            <a:r>
              <a:rPr lang="en-US" sz="2800" dirty="0">
                <a:solidFill>
                  <a:srgbClr val="0070C0"/>
                </a:solidFill>
                <a:effectLst>
                  <a:outerShdw blurRad="38100" dist="38100" dir="2700000" algn="tl">
                    <a:srgbClr val="C0C0C0"/>
                  </a:outerShdw>
                </a:effectLst>
              </a:rPr>
              <a:t>orbitals</a:t>
            </a:r>
          </a:p>
        </p:txBody>
      </p:sp>
      <p:sp>
        <p:nvSpPr>
          <p:cNvPr id="112643" name="Text Box 3"/>
          <p:cNvSpPr txBox="1">
            <a:spLocks noChangeArrowheads="1"/>
          </p:cNvSpPr>
          <p:nvPr/>
        </p:nvSpPr>
        <p:spPr bwMode="auto">
          <a:xfrm>
            <a:off x="152400" y="1219200"/>
            <a:ext cx="1447800" cy="823913"/>
          </a:xfrm>
          <a:prstGeom prst="rect">
            <a:avLst/>
          </a:prstGeom>
          <a:noFill/>
          <a:ln w="38100">
            <a:noFill/>
            <a:miter lim="800000"/>
            <a:headEnd type="none" w="sm" len="sm"/>
          </a:ln>
          <a:effectLst/>
        </p:spPr>
        <p:txBody>
          <a:bodyPr>
            <a:spAutoFit/>
          </a:bodyPr>
          <a:lstStyle/>
          <a:p>
            <a:pPr eaLnBrk="0" hangingPunct="0">
              <a:spcBef>
                <a:spcPct val="50000"/>
              </a:spcBef>
              <a:defRPr/>
            </a:pPr>
            <a:r>
              <a:rPr lang="en-US" sz="4800" dirty="0">
                <a:solidFill>
                  <a:srgbClr val="0070C0"/>
                </a:solidFill>
                <a:effectLst>
                  <a:outerShdw blurRad="38100" dist="38100" dir="2700000" algn="tl">
                    <a:srgbClr val="C0C0C0"/>
                  </a:outerShdw>
                </a:effectLst>
              </a:rPr>
              <a:t>sp</a:t>
            </a:r>
            <a:r>
              <a:rPr lang="en-US" sz="4800" baseline="30000" dirty="0">
                <a:solidFill>
                  <a:srgbClr val="0070C0"/>
                </a:solidFill>
                <a:effectLst>
                  <a:outerShdw blurRad="38100" dist="38100" dir="2700000" algn="tl">
                    <a:srgbClr val="C0C0C0"/>
                  </a:outerShdw>
                </a:effectLst>
              </a:rPr>
              <a:t>3</a:t>
            </a:r>
          </a:p>
        </p:txBody>
      </p:sp>
      <p:sp>
        <p:nvSpPr>
          <p:cNvPr id="50180" name="Rectangle 4"/>
          <p:cNvSpPr>
            <a:spLocks noChangeArrowheads="1"/>
          </p:cNvSpPr>
          <p:nvPr/>
        </p:nvSpPr>
        <p:spPr bwMode="auto">
          <a:xfrm>
            <a:off x="457200" y="5867400"/>
            <a:ext cx="4800600" cy="838200"/>
          </a:xfrm>
          <a:prstGeom prst="rect">
            <a:avLst/>
          </a:prstGeom>
          <a:solidFill>
            <a:schemeClr val="accent1"/>
          </a:solidFill>
          <a:ln w="38100">
            <a:noFill/>
            <a:miter lim="800000"/>
            <a:headEnd type="none" w="sm" len="sm"/>
            <a:tailEnd type="none" w="sm" len="sm"/>
          </a:ln>
        </p:spPr>
        <p:txBody>
          <a:bodyPr wrap="none" anchor="ctr"/>
          <a:lstStyle/>
          <a:p>
            <a:endParaRPr lang="en-US"/>
          </a:p>
        </p:txBody>
      </p:sp>
      <p:grpSp>
        <p:nvGrpSpPr>
          <p:cNvPr id="2" name="Group 5"/>
          <p:cNvGrpSpPr/>
          <p:nvPr/>
        </p:nvGrpSpPr>
        <p:grpSpPr bwMode="auto">
          <a:xfrm>
            <a:off x="457200" y="6165850"/>
            <a:ext cx="1082675" cy="457200"/>
            <a:chOff x="288" y="3884"/>
            <a:chExt cx="682" cy="288"/>
          </a:xfrm>
        </p:grpSpPr>
        <p:sp>
          <p:nvSpPr>
            <p:cNvPr id="112646" name="Text Box 6"/>
            <p:cNvSpPr txBox="1">
              <a:spLocks noChangeArrowheads="1"/>
            </p:cNvSpPr>
            <p:nvPr/>
          </p:nvSpPr>
          <p:spPr bwMode="auto">
            <a:xfrm>
              <a:off x="288" y="3884"/>
              <a:ext cx="319" cy="288"/>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2s</a:t>
              </a:r>
            </a:p>
          </p:txBody>
        </p:sp>
        <p:sp>
          <p:nvSpPr>
            <p:cNvPr id="50207" name="Line 7"/>
            <p:cNvSpPr>
              <a:spLocks noChangeShapeType="1"/>
            </p:cNvSpPr>
            <p:nvPr/>
          </p:nvSpPr>
          <p:spPr bwMode="auto">
            <a:xfrm>
              <a:off x="634" y="4051"/>
              <a:ext cx="336" cy="1"/>
            </a:xfrm>
            <a:prstGeom prst="line">
              <a:avLst/>
            </a:prstGeom>
            <a:noFill/>
            <a:ln w="38100">
              <a:solidFill>
                <a:schemeClr val="tx1"/>
              </a:solidFill>
              <a:round/>
              <a:headEnd type="none" w="sm" len="sm"/>
              <a:tailEnd type="none" w="sm" len="sm"/>
            </a:ln>
          </p:spPr>
          <p:txBody>
            <a:bodyPr wrap="none" anchor="ctr"/>
            <a:lstStyle/>
            <a:p>
              <a:endParaRPr lang="en-GB"/>
            </a:p>
          </p:txBody>
        </p:sp>
      </p:grpSp>
      <p:grpSp>
        <p:nvGrpSpPr>
          <p:cNvPr id="3" name="Group 8"/>
          <p:cNvGrpSpPr/>
          <p:nvPr/>
        </p:nvGrpSpPr>
        <p:grpSpPr bwMode="auto">
          <a:xfrm>
            <a:off x="3151188" y="5943600"/>
            <a:ext cx="2141537" cy="512763"/>
            <a:chOff x="1985" y="3744"/>
            <a:chExt cx="1349" cy="323"/>
          </a:xfrm>
        </p:grpSpPr>
        <p:sp>
          <p:nvSpPr>
            <p:cNvPr id="112649" name="Text Box 9"/>
            <p:cNvSpPr txBox="1">
              <a:spLocks noChangeArrowheads="1"/>
            </p:cNvSpPr>
            <p:nvPr/>
          </p:nvSpPr>
          <p:spPr bwMode="auto">
            <a:xfrm>
              <a:off x="2880" y="3747"/>
              <a:ext cx="454" cy="288"/>
            </a:xfrm>
            <a:prstGeom prst="rect">
              <a:avLst/>
            </a:prstGeom>
            <a:noFill/>
            <a:ln w="38100">
              <a:noFill/>
              <a:miter lim="800000"/>
              <a:headEnd type="none" w="sm" len="sm"/>
              <a:tailEnd type="none" w="sm" len="sm"/>
            </a:ln>
            <a:effectLst/>
          </p:spPr>
          <p:txBody>
            <a:bodyPr>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z</a:t>
              </a:r>
              <a:endParaRPr lang="en-US" sz="2400">
                <a:solidFill>
                  <a:schemeClr val="bg1"/>
                </a:solidFill>
                <a:effectLst>
                  <a:outerShdw blurRad="38100" dist="38100" dir="2700000" algn="tl">
                    <a:srgbClr val="C0C0C0"/>
                  </a:outerShdw>
                </a:effectLst>
              </a:endParaRPr>
            </a:p>
          </p:txBody>
        </p:sp>
        <p:sp>
          <p:nvSpPr>
            <p:cNvPr id="112650" name="Text Box 10"/>
            <p:cNvSpPr txBox="1">
              <a:spLocks noChangeArrowheads="1"/>
            </p:cNvSpPr>
            <p:nvPr/>
          </p:nvSpPr>
          <p:spPr bwMode="auto">
            <a:xfrm>
              <a:off x="1985" y="3779"/>
              <a:ext cx="394" cy="288"/>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x</a:t>
              </a:r>
              <a:endParaRPr lang="en-US" sz="2400">
                <a:solidFill>
                  <a:schemeClr val="bg1"/>
                </a:solidFill>
                <a:effectLst>
                  <a:outerShdw blurRad="38100" dist="38100" dir="2700000" algn="tl">
                    <a:srgbClr val="C0C0C0"/>
                  </a:outerShdw>
                </a:effectLst>
              </a:endParaRPr>
            </a:p>
          </p:txBody>
        </p:sp>
        <p:sp>
          <p:nvSpPr>
            <p:cNvPr id="50202" name="Line 11"/>
            <p:cNvSpPr>
              <a:spLocks noChangeShapeType="1"/>
            </p:cNvSpPr>
            <p:nvPr/>
          </p:nvSpPr>
          <p:spPr bwMode="auto">
            <a:xfrm>
              <a:off x="2016" y="3744"/>
              <a:ext cx="336" cy="1"/>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112652" name="Text Box 12"/>
            <p:cNvSpPr txBox="1">
              <a:spLocks noChangeArrowheads="1"/>
            </p:cNvSpPr>
            <p:nvPr/>
          </p:nvSpPr>
          <p:spPr bwMode="auto">
            <a:xfrm>
              <a:off x="2417" y="3747"/>
              <a:ext cx="463" cy="288"/>
            </a:xfrm>
            <a:prstGeom prst="rect">
              <a:avLst/>
            </a:prstGeom>
            <a:noFill/>
            <a:ln w="38100">
              <a:noFill/>
              <a:miter lim="800000"/>
              <a:headEnd type="none" w="sm" len="sm"/>
              <a:tailEnd type="none" w="sm" len="sm"/>
            </a:ln>
            <a:effectLst/>
          </p:spPr>
          <p:txBody>
            <a:bodyPr>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y</a:t>
              </a:r>
              <a:endParaRPr lang="en-US" sz="2400">
                <a:solidFill>
                  <a:schemeClr val="bg1"/>
                </a:solidFill>
                <a:effectLst>
                  <a:outerShdw blurRad="38100" dist="38100" dir="2700000" algn="tl">
                    <a:srgbClr val="C0C0C0"/>
                  </a:outerShdw>
                </a:effectLst>
              </a:endParaRPr>
            </a:p>
          </p:txBody>
        </p:sp>
        <p:sp>
          <p:nvSpPr>
            <p:cNvPr id="50204" name="Line 13"/>
            <p:cNvSpPr>
              <a:spLocks noChangeShapeType="1"/>
            </p:cNvSpPr>
            <p:nvPr/>
          </p:nvSpPr>
          <p:spPr bwMode="auto">
            <a:xfrm>
              <a:off x="2448" y="3744"/>
              <a:ext cx="336" cy="1"/>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50205" name="Line 14"/>
            <p:cNvSpPr>
              <a:spLocks noChangeShapeType="1"/>
            </p:cNvSpPr>
            <p:nvPr/>
          </p:nvSpPr>
          <p:spPr bwMode="auto">
            <a:xfrm>
              <a:off x="2911" y="3744"/>
              <a:ext cx="336" cy="1"/>
            </a:xfrm>
            <a:prstGeom prst="line">
              <a:avLst/>
            </a:prstGeom>
            <a:noFill/>
            <a:ln w="38100">
              <a:solidFill>
                <a:schemeClr val="tx1"/>
              </a:solidFill>
              <a:round/>
              <a:headEnd type="none" w="sm" len="sm"/>
              <a:tailEnd type="none" w="sm" len="sm"/>
            </a:ln>
          </p:spPr>
          <p:txBody>
            <a:bodyPr wrap="none" anchor="ctr"/>
            <a:lstStyle/>
            <a:p>
              <a:endParaRPr lang="en-GB"/>
            </a:p>
          </p:txBody>
        </p:sp>
      </p:grpSp>
      <p:sp>
        <p:nvSpPr>
          <p:cNvPr id="112655" name="Freeform 15"/>
          <p:cNvSpPr/>
          <p:nvPr/>
        </p:nvSpPr>
        <p:spPr bwMode="auto">
          <a:xfrm rot="-9173344">
            <a:off x="2387600" y="4014788"/>
            <a:ext cx="1277938" cy="779462"/>
          </a:xfrm>
          <a:custGeom>
            <a:avLst/>
            <a:gdLst>
              <a:gd name="T0" fmla="*/ 1275430 w 1019"/>
              <a:gd name="T1" fmla="*/ 418689 h 646"/>
              <a:gd name="T2" fmla="*/ 1257872 w 1019"/>
              <a:gd name="T3" fmla="*/ 448854 h 646"/>
              <a:gd name="T4" fmla="*/ 1229028 w 1019"/>
              <a:gd name="T5" fmla="*/ 485052 h 646"/>
              <a:gd name="T6" fmla="*/ 1193913 w 1019"/>
              <a:gd name="T7" fmla="*/ 514010 h 646"/>
              <a:gd name="T8" fmla="*/ 1141240 w 1019"/>
              <a:gd name="T9" fmla="*/ 550208 h 646"/>
              <a:gd name="T10" fmla="*/ 1088567 w 1019"/>
              <a:gd name="T11" fmla="*/ 577960 h 646"/>
              <a:gd name="T12" fmla="*/ 1020846 w 1019"/>
              <a:gd name="T13" fmla="*/ 611745 h 646"/>
              <a:gd name="T14" fmla="*/ 958140 w 1019"/>
              <a:gd name="T15" fmla="*/ 635877 h 646"/>
              <a:gd name="T16" fmla="*/ 877877 w 1019"/>
              <a:gd name="T17" fmla="*/ 664835 h 646"/>
              <a:gd name="T18" fmla="*/ 807647 w 1019"/>
              <a:gd name="T19" fmla="*/ 688967 h 646"/>
              <a:gd name="T20" fmla="*/ 726130 w 1019"/>
              <a:gd name="T21" fmla="*/ 711893 h 646"/>
              <a:gd name="T22" fmla="*/ 653391 w 1019"/>
              <a:gd name="T23" fmla="*/ 728785 h 646"/>
              <a:gd name="T24" fmla="*/ 570620 w 1019"/>
              <a:gd name="T25" fmla="*/ 748090 h 646"/>
              <a:gd name="T26" fmla="*/ 500390 w 1019"/>
              <a:gd name="T27" fmla="*/ 760156 h 646"/>
              <a:gd name="T28" fmla="*/ 422635 w 1019"/>
              <a:gd name="T29" fmla="*/ 769809 h 646"/>
              <a:gd name="T30" fmla="*/ 359930 w 1019"/>
              <a:gd name="T31" fmla="*/ 777049 h 646"/>
              <a:gd name="T32" fmla="*/ 292208 w 1019"/>
              <a:gd name="T33" fmla="*/ 779462 h 646"/>
              <a:gd name="T34" fmla="*/ 242043 w 1019"/>
              <a:gd name="T35" fmla="*/ 777049 h 646"/>
              <a:gd name="T36" fmla="*/ 190625 w 1019"/>
              <a:gd name="T37" fmla="*/ 769809 h 646"/>
              <a:gd name="T38" fmla="*/ 153001 w 1019"/>
              <a:gd name="T39" fmla="*/ 755330 h 646"/>
              <a:gd name="T40" fmla="*/ 112870 w 1019"/>
              <a:gd name="T41" fmla="*/ 723959 h 646"/>
              <a:gd name="T42" fmla="*/ 85279 w 1019"/>
              <a:gd name="T43" fmla="*/ 693794 h 646"/>
              <a:gd name="T44" fmla="*/ 55181 w 1019"/>
              <a:gd name="T45" fmla="*/ 645530 h 646"/>
              <a:gd name="T46" fmla="*/ 35115 w 1019"/>
              <a:gd name="T47" fmla="*/ 599679 h 646"/>
              <a:gd name="T48" fmla="*/ 17558 w 1019"/>
              <a:gd name="T49" fmla="*/ 542969 h 646"/>
              <a:gd name="T50" fmla="*/ 7525 w 1019"/>
              <a:gd name="T51" fmla="*/ 489879 h 646"/>
              <a:gd name="T52" fmla="*/ 2508 w 1019"/>
              <a:gd name="T53" fmla="*/ 425929 h 646"/>
              <a:gd name="T54" fmla="*/ 2508 w 1019"/>
              <a:gd name="T55" fmla="*/ 370425 h 646"/>
              <a:gd name="T56" fmla="*/ 5016 w 1019"/>
              <a:gd name="T57" fmla="*/ 306476 h 646"/>
              <a:gd name="T58" fmla="*/ 15049 w 1019"/>
              <a:gd name="T59" fmla="*/ 253385 h 646"/>
              <a:gd name="T60" fmla="*/ 30099 w 1019"/>
              <a:gd name="T61" fmla="*/ 193056 h 646"/>
              <a:gd name="T62" fmla="*/ 47656 w 1019"/>
              <a:gd name="T63" fmla="*/ 148411 h 646"/>
              <a:gd name="T64" fmla="*/ 75247 w 1019"/>
              <a:gd name="T65" fmla="*/ 97734 h 646"/>
              <a:gd name="T66" fmla="*/ 102837 w 1019"/>
              <a:gd name="T67" fmla="*/ 63950 h 646"/>
              <a:gd name="T68" fmla="*/ 142969 w 1019"/>
              <a:gd name="T69" fmla="*/ 31372 h 646"/>
              <a:gd name="T70" fmla="*/ 178084 w 1019"/>
              <a:gd name="T71" fmla="*/ 14479 h 646"/>
              <a:gd name="T72" fmla="*/ 226994 w 1019"/>
              <a:gd name="T73" fmla="*/ 2413 h 646"/>
              <a:gd name="T74" fmla="*/ 274650 w 1019"/>
              <a:gd name="T75" fmla="*/ 0 h 646"/>
              <a:gd name="T76" fmla="*/ 342372 w 1019"/>
              <a:gd name="T77" fmla="*/ 2413 h 646"/>
              <a:gd name="T78" fmla="*/ 402569 w 1019"/>
              <a:gd name="T79" fmla="*/ 7240 h 646"/>
              <a:gd name="T80" fmla="*/ 480324 w 1019"/>
              <a:gd name="T81" fmla="*/ 16892 h 646"/>
              <a:gd name="T82" fmla="*/ 548046 w 1019"/>
              <a:gd name="T83" fmla="*/ 28958 h 646"/>
              <a:gd name="T84" fmla="*/ 630817 w 1019"/>
              <a:gd name="T85" fmla="*/ 45851 h 646"/>
              <a:gd name="T86" fmla="*/ 703556 w 1019"/>
              <a:gd name="T87" fmla="*/ 61536 h 646"/>
              <a:gd name="T88" fmla="*/ 787581 w 1019"/>
              <a:gd name="T89" fmla="*/ 85668 h 646"/>
              <a:gd name="T90" fmla="*/ 857811 w 1019"/>
              <a:gd name="T91" fmla="*/ 107387 h 646"/>
              <a:gd name="T92" fmla="*/ 938074 w 1019"/>
              <a:gd name="T93" fmla="*/ 133932 h 646"/>
              <a:gd name="T94" fmla="*/ 1000780 w 1019"/>
              <a:gd name="T95" fmla="*/ 160477 h 646"/>
              <a:gd name="T96" fmla="*/ 1071010 w 1019"/>
              <a:gd name="T97" fmla="*/ 190642 h 646"/>
              <a:gd name="T98" fmla="*/ 1126191 w 1019"/>
              <a:gd name="T99" fmla="*/ 219601 h 646"/>
              <a:gd name="T100" fmla="*/ 1181372 w 1019"/>
              <a:gd name="T101" fmla="*/ 255799 h 646"/>
              <a:gd name="T102" fmla="*/ 1218995 w 1019"/>
              <a:gd name="T103" fmla="*/ 284757 h 646"/>
              <a:gd name="T104" fmla="*/ 1252856 w 1019"/>
              <a:gd name="T105" fmla="*/ 319748 h 646"/>
              <a:gd name="T106" fmla="*/ 1270413 w 1019"/>
              <a:gd name="T107" fmla="*/ 351120 h 646"/>
              <a:gd name="T108" fmla="*/ 1277938 w 1019"/>
              <a:gd name="T109" fmla="*/ 389731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112656" name="Freeform 16"/>
          <p:cNvSpPr/>
          <p:nvPr/>
        </p:nvSpPr>
        <p:spPr bwMode="auto">
          <a:xfrm rot="-7966462">
            <a:off x="2112169" y="3572669"/>
            <a:ext cx="392113" cy="492125"/>
          </a:xfrm>
          <a:custGeom>
            <a:avLst/>
            <a:gdLst>
              <a:gd name="T0" fmla="*/ 1951 w 201"/>
              <a:gd name="T1" fmla="*/ 262688 h 148"/>
              <a:gd name="T2" fmla="*/ 5852 w 201"/>
              <a:gd name="T3" fmla="*/ 282639 h 148"/>
              <a:gd name="T4" fmla="*/ 15606 w 201"/>
              <a:gd name="T5" fmla="*/ 305916 h 148"/>
              <a:gd name="T6" fmla="*/ 25361 w 201"/>
              <a:gd name="T7" fmla="*/ 325867 h 148"/>
              <a:gd name="T8" fmla="*/ 40967 w 201"/>
              <a:gd name="T9" fmla="*/ 345818 h 148"/>
              <a:gd name="T10" fmla="*/ 54623 w 201"/>
              <a:gd name="T11" fmla="*/ 365769 h 148"/>
              <a:gd name="T12" fmla="*/ 74131 w 201"/>
              <a:gd name="T13" fmla="*/ 385720 h 148"/>
              <a:gd name="T14" fmla="*/ 93639 w 201"/>
              <a:gd name="T15" fmla="*/ 402345 h 148"/>
              <a:gd name="T16" fmla="*/ 117049 w 201"/>
              <a:gd name="T17" fmla="*/ 422296 h 148"/>
              <a:gd name="T18" fmla="*/ 136557 w 201"/>
              <a:gd name="T19" fmla="*/ 435597 h 148"/>
              <a:gd name="T20" fmla="*/ 161917 w 201"/>
              <a:gd name="T21" fmla="*/ 448898 h 148"/>
              <a:gd name="T22" fmla="*/ 183376 w 201"/>
              <a:gd name="T23" fmla="*/ 462198 h 148"/>
              <a:gd name="T24" fmla="*/ 208737 w 201"/>
              <a:gd name="T25" fmla="*/ 472174 h 148"/>
              <a:gd name="T26" fmla="*/ 230196 w 201"/>
              <a:gd name="T27" fmla="*/ 482149 h 148"/>
              <a:gd name="T28" fmla="*/ 255556 w 201"/>
              <a:gd name="T29" fmla="*/ 488800 h 148"/>
              <a:gd name="T30" fmla="*/ 277015 w 201"/>
              <a:gd name="T31" fmla="*/ 492125 h 148"/>
              <a:gd name="T32" fmla="*/ 298474 w 201"/>
              <a:gd name="T33" fmla="*/ 492125 h 148"/>
              <a:gd name="T34" fmla="*/ 317982 w 201"/>
              <a:gd name="T35" fmla="*/ 492125 h 148"/>
              <a:gd name="T36" fmla="*/ 335539 w 201"/>
              <a:gd name="T37" fmla="*/ 488800 h 148"/>
              <a:gd name="T38" fmla="*/ 347244 w 201"/>
              <a:gd name="T39" fmla="*/ 478824 h 148"/>
              <a:gd name="T40" fmla="*/ 358949 w 201"/>
              <a:gd name="T41" fmla="*/ 458873 h 148"/>
              <a:gd name="T42" fmla="*/ 366752 w 201"/>
              <a:gd name="T43" fmla="*/ 438922 h 148"/>
              <a:gd name="T44" fmla="*/ 376507 w 201"/>
              <a:gd name="T45" fmla="*/ 408996 h 148"/>
              <a:gd name="T46" fmla="*/ 382359 w 201"/>
              <a:gd name="T47" fmla="*/ 379069 h 148"/>
              <a:gd name="T48" fmla="*/ 388211 w 201"/>
              <a:gd name="T49" fmla="*/ 342492 h 148"/>
              <a:gd name="T50" fmla="*/ 390162 w 201"/>
              <a:gd name="T51" fmla="*/ 309241 h 148"/>
              <a:gd name="T52" fmla="*/ 392113 w 201"/>
              <a:gd name="T53" fmla="*/ 269339 h 148"/>
              <a:gd name="T54" fmla="*/ 392113 w 201"/>
              <a:gd name="T55" fmla="*/ 232762 h 148"/>
              <a:gd name="T56" fmla="*/ 390162 w 201"/>
              <a:gd name="T57" fmla="*/ 192860 h 148"/>
              <a:gd name="T58" fmla="*/ 388211 w 201"/>
              <a:gd name="T59" fmla="*/ 159608 h 148"/>
              <a:gd name="T60" fmla="*/ 384310 w 201"/>
              <a:gd name="T61" fmla="*/ 119706 h 148"/>
              <a:gd name="T62" fmla="*/ 378457 w 201"/>
              <a:gd name="T63" fmla="*/ 93105 h 148"/>
              <a:gd name="T64" fmla="*/ 370654 w 201"/>
              <a:gd name="T65" fmla="*/ 59853 h 148"/>
              <a:gd name="T66" fmla="*/ 360900 w 201"/>
              <a:gd name="T67" fmla="*/ 39902 h 148"/>
              <a:gd name="T68" fmla="*/ 349195 w 201"/>
              <a:gd name="T69" fmla="*/ 19951 h 148"/>
              <a:gd name="T70" fmla="*/ 339441 w 201"/>
              <a:gd name="T71" fmla="*/ 6650 h 148"/>
              <a:gd name="T72" fmla="*/ 321884 w 201"/>
              <a:gd name="T73" fmla="*/ 0 h 148"/>
              <a:gd name="T74" fmla="*/ 304327 w 201"/>
              <a:gd name="T75" fmla="*/ 0 h 148"/>
              <a:gd name="T76" fmla="*/ 282868 w 201"/>
              <a:gd name="T77" fmla="*/ 0 h 148"/>
              <a:gd name="T78" fmla="*/ 263360 w 201"/>
              <a:gd name="T79" fmla="*/ 3325 h 148"/>
              <a:gd name="T80" fmla="*/ 237999 w 201"/>
              <a:gd name="T81" fmla="*/ 9976 h 148"/>
              <a:gd name="T82" fmla="*/ 216540 w 201"/>
              <a:gd name="T83" fmla="*/ 16626 h 148"/>
              <a:gd name="T84" fmla="*/ 191179 w 201"/>
              <a:gd name="T85" fmla="*/ 26601 h 148"/>
              <a:gd name="T86" fmla="*/ 167770 w 201"/>
              <a:gd name="T87" fmla="*/ 39902 h 148"/>
              <a:gd name="T88" fmla="*/ 142409 w 201"/>
              <a:gd name="T89" fmla="*/ 53203 h 148"/>
              <a:gd name="T90" fmla="*/ 122901 w 201"/>
              <a:gd name="T91" fmla="*/ 66503 h 148"/>
              <a:gd name="T92" fmla="*/ 99491 w 201"/>
              <a:gd name="T93" fmla="*/ 83129 h 148"/>
              <a:gd name="T94" fmla="*/ 79983 w 201"/>
              <a:gd name="T95" fmla="*/ 99755 h 148"/>
              <a:gd name="T96" fmla="*/ 60475 w 201"/>
              <a:gd name="T97" fmla="*/ 119706 h 148"/>
              <a:gd name="T98" fmla="*/ 44869 w 201"/>
              <a:gd name="T99" fmla="*/ 139657 h 148"/>
              <a:gd name="T100" fmla="*/ 29262 w 201"/>
              <a:gd name="T101" fmla="*/ 159608 h 148"/>
              <a:gd name="T102" fmla="*/ 17557 w 201"/>
              <a:gd name="T103" fmla="*/ 179559 h 148"/>
              <a:gd name="T104" fmla="*/ 7803 w 201"/>
              <a:gd name="T105" fmla="*/ 202835 h 148"/>
              <a:gd name="T106" fmla="*/ 3902 w 201"/>
              <a:gd name="T107" fmla="*/ 222786 h 148"/>
              <a:gd name="T108" fmla="*/ 0 w 201"/>
              <a:gd name="T109" fmla="*/ 246063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grpSp>
        <p:nvGrpSpPr>
          <p:cNvPr id="4" name="Group 17"/>
          <p:cNvGrpSpPr/>
          <p:nvPr/>
        </p:nvGrpSpPr>
        <p:grpSpPr bwMode="auto">
          <a:xfrm>
            <a:off x="1089025" y="3614738"/>
            <a:ext cx="1944688" cy="900112"/>
            <a:chOff x="3216" y="1056"/>
            <a:chExt cx="719" cy="323"/>
          </a:xfrm>
        </p:grpSpPr>
        <p:sp>
          <p:nvSpPr>
            <p:cNvPr id="50198" name="Freeform 18"/>
            <p:cNvSpPr/>
            <p:nvPr/>
          </p:nvSpPr>
          <p:spPr bwMode="auto">
            <a:xfrm>
              <a:off x="3216" y="1056"/>
              <a:ext cx="510" cy="323"/>
            </a:xfrm>
            <a:custGeom>
              <a:avLst/>
              <a:gdLst>
                <a:gd name="T0" fmla="*/ 509 w 1019"/>
                <a:gd name="T1" fmla="*/ 173 h 646"/>
                <a:gd name="T2" fmla="*/ 502 w 1019"/>
                <a:gd name="T3" fmla="*/ 186 h 646"/>
                <a:gd name="T4" fmla="*/ 490 w 1019"/>
                <a:gd name="T5" fmla="*/ 201 h 646"/>
                <a:gd name="T6" fmla="*/ 476 w 1019"/>
                <a:gd name="T7" fmla="*/ 213 h 646"/>
                <a:gd name="T8" fmla="*/ 455 w 1019"/>
                <a:gd name="T9" fmla="*/ 228 h 646"/>
                <a:gd name="T10" fmla="*/ 434 w 1019"/>
                <a:gd name="T11" fmla="*/ 239 h 646"/>
                <a:gd name="T12" fmla="*/ 407 w 1019"/>
                <a:gd name="T13" fmla="*/ 253 h 646"/>
                <a:gd name="T14" fmla="*/ 382 w 1019"/>
                <a:gd name="T15" fmla="*/ 264 h 646"/>
                <a:gd name="T16" fmla="*/ 350 w 1019"/>
                <a:gd name="T17" fmla="*/ 276 h 646"/>
                <a:gd name="T18" fmla="*/ 322 w 1019"/>
                <a:gd name="T19" fmla="*/ 286 h 646"/>
                <a:gd name="T20" fmla="*/ 290 w 1019"/>
                <a:gd name="T21" fmla="*/ 295 h 646"/>
                <a:gd name="T22" fmla="*/ 261 w 1019"/>
                <a:gd name="T23" fmla="*/ 302 h 646"/>
                <a:gd name="T24" fmla="*/ 228 w 1019"/>
                <a:gd name="T25" fmla="*/ 310 h 646"/>
                <a:gd name="T26" fmla="*/ 200 w 1019"/>
                <a:gd name="T27" fmla="*/ 315 h 646"/>
                <a:gd name="T28" fmla="*/ 169 w 1019"/>
                <a:gd name="T29" fmla="*/ 319 h 646"/>
                <a:gd name="T30" fmla="*/ 144 w 1019"/>
                <a:gd name="T31" fmla="*/ 322 h 646"/>
                <a:gd name="T32" fmla="*/ 117 w 1019"/>
                <a:gd name="T33" fmla="*/ 323 h 646"/>
                <a:gd name="T34" fmla="*/ 97 w 1019"/>
                <a:gd name="T35" fmla="*/ 322 h 646"/>
                <a:gd name="T36" fmla="*/ 76 w 1019"/>
                <a:gd name="T37" fmla="*/ 319 h 646"/>
                <a:gd name="T38" fmla="*/ 61 w 1019"/>
                <a:gd name="T39" fmla="*/ 313 h 646"/>
                <a:gd name="T40" fmla="*/ 45 w 1019"/>
                <a:gd name="T41" fmla="*/ 300 h 646"/>
                <a:gd name="T42" fmla="*/ 34 w 1019"/>
                <a:gd name="T43" fmla="*/ 288 h 646"/>
                <a:gd name="T44" fmla="*/ 22 w 1019"/>
                <a:gd name="T45" fmla="*/ 268 h 646"/>
                <a:gd name="T46" fmla="*/ 14 w 1019"/>
                <a:gd name="T47" fmla="*/ 248 h 646"/>
                <a:gd name="T48" fmla="*/ 7 w 1019"/>
                <a:gd name="T49" fmla="*/ 225 h 646"/>
                <a:gd name="T50" fmla="*/ 3 w 1019"/>
                <a:gd name="T51" fmla="*/ 203 h 646"/>
                <a:gd name="T52" fmla="*/ 1 w 1019"/>
                <a:gd name="T53" fmla="*/ 176 h 646"/>
                <a:gd name="T54" fmla="*/ 1 w 1019"/>
                <a:gd name="T55" fmla="*/ 154 h 646"/>
                <a:gd name="T56" fmla="*/ 2 w 1019"/>
                <a:gd name="T57" fmla="*/ 127 h 646"/>
                <a:gd name="T58" fmla="*/ 6 w 1019"/>
                <a:gd name="T59" fmla="*/ 105 h 646"/>
                <a:gd name="T60" fmla="*/ 12 w 1019"/>
                <a:gd name="T61" fmla="*/ 80 h 646"/>
                <a:gd name="T62" fmla="*/ 19 w 1019"/>
                <a:gd name="T63" fmla="*/ 61 h 646"/>
                <a:gd name="T64" fmla="*/ 30 w 1019"/>
                <a:gd name="T65" fmla="*/ 40 h 646"/>
                <a:gd name="T66" fmla="*/ 41 w 1019"/>
                <a:gd name="T67" fmla="*/ 26 h 646"/>
                <a:gd name="T68" fmla="*/ 57 w 1019"/>
                <a:gd name="T69" fmla="*/ 13 h 646"/>
                <a:gd name="T70" fmla="*/ 71 w 1019"/>
                <a:gd name="T71" fmla="*/ 6 h 646"/>
                <a:gd name="T72" fmla="*/ 91 w 1019"/>
                <a:gd name="T73" fmla="*/ 1 h 646"/>
                <a:gd name="T74" fmla="*/ 110 w 1019"/>
                <a:gd name="T75" fmla="*/ 0 h 646"/>
                <a:gd name="T76" fmla="*/ 137 w 1019"/>
                <a:gd name="T77" fmla="*/ 1 h 646"/>
                <a:gd name="T78" fmla="*/ 161 w 1019"/>
                <a:gd name="T79" fmla="*/ 3 h 646"/>
                <a:gd name="T80" fmla="*/ 192 w 1019"/>
                <a:gd name="T81" fmla="*/ 7 h 646"/>
                <a:gd name="T82" fmla="*/ 219 w 1019"/>
                <a:gd name="T83" fmla="*/ 12 h 646"/>
                <a:gd name="T84" fmla="*/ 252 w 1019"/>
                <a:gd name="T85" fmla="*/ 19 h 646"/>
                <a:gd name="T86" fmla="*/ 281 w 1019"/>
                <a:gd name="T87" fmla="*/ 25 h 646"/>
                <a:gd name="T88" fmla="*/ 314 w 1019"/>
                <a:gd name="T89" fmla="*/ 36 h 646"/>
                <a:gd name="T90" fmla="*/ 342 w 1019"/>
                <a:gd name="T91" fmla="*/ 44 h 646"/>
                <a:gd name="T92" fmla="*/ 374 w 1019"/>
                <a:gd name="T93" fmla="*/ 55 h 646"/>
                <a:gd name="T94" fmla="*/ 399 w 1019"/>
                <a:gd name="T95" fmla="*/ 67 h 646"/>
                <a:gd name="T96" fmla="*/ 427 w 1019"/>
                <a:gd name="T97" fmla="*/ 79 h 646"/>
                <a:gd name="T98" fmla="*/ 449 w 1019"/>
                <a:gd name="T99" fmla="*/ 91 h 646"/>
                <a:gd name="T100" fmla="*/ 471 w 1019"/>
                <a:gd name="T101" fmla="*/ 106 h 646"/>
                <a:gd name="T102" fmla="*/ 486 w 1019"/>
                <a:gd name="T103" fmla="*/ 118 h 646"/>
                <a:gd name="T104" fmla="*/ 500 w 1019"/>
                <a:gd name="T105" fmla="*/ 133 h 646"/>
                <a:gd name="T106" fmla="*/ 507 w 1019"/>
                <a:gd name="T107" fmla="*/ 146 h 646"/>
                <a:gd name="T108" fmla="*/ 510 w 1019"/>
                <a:gd name="T109" fmla="*/ 162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0199" name="Freeform 19"/>
            <p:cNvSpPr/>
            <p:nvPr/>
          </p:nvSpPr>
          <p:spPr bwMode="auto">
            <a:xfrm>
              <a:off x="3734" y="1144"/>
              <a:ext cx="201" cy="147"/>
            </a:xfrm>
            <a:custGeom>
              <a:avLst/>
              <a:gdLst>
                <a:gd name="T0" fmla="*/ 1 w 201"/>
                <a:gd name="T1" fmla="*/ 78 h 148"/>
                <a:gd name="T2" fmla="*/ 3 w 201"/>
                <a:gd name="T3" fmla="*/ 84 h 148"/>
                <a:gd name="T4" fmla="*/ 8 w 201"/>
                <a:gd name="T5" fmla="*/ 91 h 148"/>
                <a:gd name="T6" fmla="*/ 13 w 201"/>
                <a:gd name="T7" fmla="*/ 97 h 148"/>
                <a:gd name="T8" fmla="*/ 21 w 201"/>
                <a:gd name="T9" fmla="*/ 103 h 148"/>
                <a:gd name="T10" fmla="*/ 28 w 201"/>
                <a:gd name="T11" fmla="*/ 109 h 148"/>
                <a:gd name="T12" fmla="*/ 38 w 201"/>
                <a:gd name="T13" fmla="*/ 115 h 148"/>
                <a:gd name="T14" fmla="*/ 48 w 201"/>
                <a:gd name="T15" fmla="*/ 120 h 148"/>
                <a:gd name="T16" fmla="*/ 60 w 201"/>
                <a:gd name="T17" fmla="*/ 126 h 148"/>
                <a:gd name="T18" fmla="*/ 70 w 201"/>
                <a:gd name="T19" fmla="*/ 130 h 148"/>
                <a:gd name="T20" fmla="*/ 83 w 201"/>
                <a:gd name="T21" fmla="*/ 134 h 148"/>
                <a:gd name="T22" fmla="*/ 94 w 201"/>
                <a:gd name="T23" fmla="*/ 138 h 148"/>
                <a:gd name="T24" fmla="*/ 107 w 201"/>
                <a:gd name="T25" fmla="*/ 141 h 148"/>
                <a:gd name="T26" fmla="*/ 118 w 201"/>
                <a:gd name="T27" fmla="*/ 144 h 148"/>
                <a:gd name="T28" fmla="*/ 131 w 201"/>
                <a:gd name="T29" fmla="*/ 146 h 148"/>
                <a:gd name="T30" fmla="*/ 142 w 201"/>
                <a:gd name="T31" fmla="*/ 147 h 148"/>
                <a:gd name="T32" fmla="*/ 153 w 201"/>
                <a:gd name="T33" fmla="*/ 147 h 148"/>
                <a:gd name="T34" fmla="*/ 163 w 201"/>
                <a:gd name="T35" fmla="*/ 147 h 148"/>
                <a:gd name="T36" fmla="*/ 172 w 201"/>
                <a:gd name="T37" fmla="*/ 146 h 148"/>
                <a:gd name="T38" fmla="*/ 178 w 201"/>
                <a:gd name="T39" fmla="*/ 143 h 148"/>
                <a:gd name="T40" fmla="*/ 184 w 201"/>
                <a:gd name="T41" fmla="*/ 137 h 148"/>
                <a:gd name="T42" fmla="*/ 188 w 201"/>
                <a:gd name="T43" fmla="*/ 131 h 148"/>
                <a:gd name="T44" fmla="*/ 193 w 201"/>
                <a:gd name="T45" fmla="*/ 122 h 148"/>
                <a:gd name="T46" fmla="*/ 196 w 201"/>
                <a:gd name="T47" fmla="*/ 113 h 148"/>
                <a:gd name="T48" fmla="*/ 199 w 201"/>
                <a:gd name="T49" fmla="*/ 102 h 148"/>
                <a:gd name="T50" fmla="*/ 200 w 201"/>
                <a:gd name="T51" fmla="*/ 92 h 148"/>
                <a:gd name="T52" fmla="*/ 201 w 201"/>
                <a:gd name="T53" fmla="*/ 80 h 148"/>
                <a:gd name="T54" fmla="*/ 201 w 201"/>
                <a:gd name="T55" fmla="*/ 70 h 148"/>
                <a:gd name="T56" fmla="*/ 200 w 201"/>
                <a:gd name="T57" fmla="*/ 58 h 148"/>
                <a:gd name="T58" fmla="*/ 199 w 201"/>
                <a:gd name="T59" fmla="*/ 48 h 148"/>
                <a:gd name="T60" fmla="*/ 197 w 201"/>
                <a:gd name="T61" fmla="*/ 36 h 148"/>
                <a:gd name="T62" fmla="*/ 194 w 201"/>
                <a:gd name="T63" fmla="*/ 28 h 148"/>
                <a:gd name="T64" fmla="*/ 190 w 201"/>
                <a:gd name="T65" fmla="*/ 18 h 148"/>
                <a:gd name="T66" fmla="*/ 185 w 201"/>
                <a:gd name="T67" fmla="*/ 12 h 148"/>
                <a:gd name="T68" fmla="*/ 179 w 201"/>
                <a:gd name="T69" fmla="*/ 6 h 148"/>
                <a:gd name="T70" fmla="*/ 174 w 201"/>
                <a:gd name="T71" fmla="*/ 2 h 148"/>
                <a:gd name="T72" fmla="*/ 165 w 201"/>
                <a:gd name="T73" fmla="*/ 0 h 148"/>
                <a:gd name="T74" fmla="*/ 156 w 201"/>
                <a:gd name="T75" fmla="*/ 0 h 148"/>
                <a:gd name="T76" fmla="*/ 145 w 201"/>
                <a:gd name="T77" fmla="*/ 0 h 148"/>
                <a:gd name="T78" fmla="*/ 135 w 201"/>
                <a:gd name="T79" fmla="*/ 1 h 148"/>
                <a:gd name="T80" fmla="*/ 122 w 201"/>
                <a:gd name="T81" fmla="*/ 3 h 148"/>
                <a:gd name="T82" fmla="*/ 111 w 201"/>
                <a:gd name="T83" fmla="*/ 5 h 148"/>
                <a:gd name="T84" fmla="*/ 98 w 201"/>
                <a:gd name="T85" fmla="*/ 8 h 148"/>
                <a:gd name="T86" fmla="*/ 86 w 201"/>
                <a:gd name="T87" fmla="*/ 12 h 148"/>
                <a:gd name="T88" fmla="*/ 73 w 201"/>
                <a:gd name="T89" fmla="*/ 16 h 148"/>
                <a:gd name="T90" fmla="*/ 63 w 201"/>
                <a:gd name="T91" fmla="*/ 20 h 148"/>
                <a:gd name="T92" fmla="*/ 51 w 201"/>
                <a:gd name="T93" fmla="*/ 25 h 148"/>
                <a:gd name="T94" fmla="*/ 41 w 201"/>
                <a:gd name="T95" fmla="*/ 30 h 148"/>
                <a:gd name="T96" fmla="*/ 31 w 201"/>
                <a:gd name="T97" fmla="*/ 36 h 148"/>
                <a:gd name="T98" fmla="*/ 23 w 201"/>
                <a:gd name="T99" fmla="*/ 42 h 148"/>
                <a:gd name="T100" fmla="*/ 15 w 201"/>
                <a:gd name="T101" fmla="*/ 48 h 148"/>
                <a:gd name="T102" fmla="*/ 9 w 201"/>
                <a:gd name="T103" fmla="*/ 54 h 148"/>
                <a:gd name="T104" fmla="*/ 4 w 201"/>
                <a:gd name="T105" fmla="*/ 61 h 148"/>
                <a:gd name="T106" fmla="*/ 2 w 201"/>
                <a:gd name="T107" fmla="*/ 67 h 148"/>
                <a:gd name="T108" fmla="*/ 0 w 201"/>
                <a:gd name="T109" fmla="*/ 74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grpSp>
      <p:grpSp>
        <p:nvGrpSpPr>
          <p:cNvPr id="5" name="Group 20"/>
          <p:cNvGrpSpPr/>
          <p:nvPr/>
        </p:nvGrpSpPr>
        <p:grpSpPr bwMode="auto">
          <a:xfrm rot="6653632">
            <a:off x="1758156" y="3226594"/>
            <a:ext cx="1800225" cy="973138"/>
            <a:chOff x="3216" y="1056"/>
            <a:chExt cx="719" cy="323"/>
          </a:xfrm>
        </p:grpSpPr>
        <p:sp>
          <p:nvSpPr>
            <p:cNvPr id="50196" name="Freeform 21"/>
            <p:cNvSpPr/>
            <p:nvPr/>
          </p:nvSpPr>
          <p:spPr bwMode="auto">
            <a:xfrm>
              <a:off x="3216" y="1056"/>
              <a:ext cx="510" cy="323"/>
            </a:xfrm>
            <a:custGeom>
              <a:avLst/>
              <a:gdLst>
                <a:gd name="T0" fmla="*/ 509 w 1019"/>
                <a:gd name="T1" fmla="*/ 173 h 646"/>
                <a:gd name="T2" fmla="*/ 502 w 1019"/>
                <a:gd name="T3" fmla="*/ 186 h 646"/>
                <a:gd name="T4" fmla="*/ 490 w 1019"/>
                <a:gd name="T5" fmla="*/ 201 h 646"/>
                <a:gd name="T6" fmla="*/ 476 w 1019"/>
                <a:gd name="T7" fmla="*/ 213 h 646"/>
                <a:gd name="T8" fmla="*/ 455 w 1019"/>
                <a:gd name="T9" fmla="*/ 228 h 646"/>
                <a:gd name="T10" fmla="*/ 434 w 1019"/>
                <a:gd name="T11" fmla="*/ 239 h 646"/>
                <a:gd name="T12" fmla="*/ 407 w 1019"/>
                <a:gd name="T13" fmla="*/ 253 h 646"/>
                <a:gd name="T14" fmla="*/ 382 w 1019"/>
                <a:gd name="T15" fmla="*/ 264 h 646"/>
                <a:gd name="T16" fmla="*/ 350 w 1019"/>
                <a:gd name="T17" fmla="*/ 276 h 646"/>
                <a:gd name="T18" fmla="*/ 322 w 1019"/>
                <a:gd name="T19" fmla="*/ 286 h 646"/>
                <a:gd name="T20" fmla="*/ 290 w 1019"/>
                <a:gd name="T21" fmla="*/ 295 h 646"/>
                <a:gd name="T22" fmla="*/ 261 w 1019"/>
                <a:gd name="T23" fmla="*/ 302 h 646"/>
                <a:gd name="T24" fmla="*/ 228 w 1019"/>
                <a:gd name="T25" fmla="*/ 310 h 646"/>
                <a:gd name="T26" fmla="*/ 200 w 1019"/>
                <a:gd name="T27" fmla="*/ 315 h 646"/>
                <a:gd name="T28" fmla="*/ 169 w 1019"/>
                <a:gd name="T29" fmla="*/ 319 h 646"/>
                <a:gd name="T30" fmla="*/ 144 w 1019"/>
                <a:gd name="T31" fmla="*/ 322 h 646"/>
                <a:gd name="T32" fmla="*/ 117 w 1019"/>
                <a:gd name="T33" fmla="*/ 323 h 646"/>
                <a:gd name="T34" fmla="*/ 97 w 1019"/>
                <a:gd name="T35" fmla="*/ 322 h 646"/>
                <a:gd name="T36" fmla="*/ 76 w 1019"/>
                <a:gd name="T37" fmla="*/ 319 h 646"/>
                <a:gd name="T38" fmla="*/ 61 w 1019"/>
                <a:gd name="T39" fmla="*/ 313 h 646"/>
                <a:gd name="T40" fmla="*/ 45 w 1019"/>
                <a:gd name="T41" fmla="*/ 300 h 646"/>
                <a:gd name="T42" fmla="*/ 34 w 1019"/>
                <a:gd name="T43" fmla="*/ 288 h 646"/>
                <a:gd name="T44" fmla="*/ 22 w 1019"/>
                <a:gd name="T45" fmla="*/ 268 h 646"/>
                <a:gd name="T46" fmla="*/ 14 w 1019"/>
                <a:gd name="T47" fmla="*/ 248 h 646"/>
                <a:gd name="T48" fmla="*/ 7 w 1019"/>
                <a:gd name="T49" fmla="*/ 225 h 646"/>
                <a:gd name="T50" fmla="*/ 3 w 1019"/>
                <a:gd name="T51" fmla="*/ 203 h 646"/>
                <a:gd name="T52" fmla="*/ 1 w 1019"/>
                <a:gd name="T53" fmla="*/ 176 h 646"/>
                <a:gd name="T54" fmla="*/ 1 w 1019"/>
                <a:gd name="T55" fmla="*/ 154 h 646"/>
                <a:gd name="T56" fmla="*/ 2 w 1019"/>
                <a:gd name="T57" fmla="*/ 127 h 646"/>
                <a:gd name="T58" fmla="*/ 6 w 1019"/>
                <a:gd name="T59" fmla="*/ 105 h 646"/>
                <a:gd name="T60" fmla="*/ 12 w 1019"/>
                <a:gd name="T61" fmla="*/ 80 h 646"/>
                <a:gd name="T62" fmla="*/ 19 w 1019"/>
                <a:gd name="T63" fmla="*/ 61 h 646"/>
                <a:gd name="T64" fmla="*/ 30 w 1019"/>
                <a:gd name="T65" fmla="*/ 40 h 646"/>
                <a:gd name="T66" fmla="*/ 41 w 1019"/>
                <a:gd name="T67" fmla="*/ 26 h 646"/>
                <a:gd name="T68" fmla="*/ 57 w 1019"/>
                <a:gd name="T69" fmla="*/ 13 h 646"/>
                <a:gd name="T70" fmla="*/ 71 w 1019"/>
                <a:gd name="T71" fmla="*/ 6 h 646"/>
                <a:gd name="T72" fmla="*/ 91 w 1019"/>
                <a:gd name="T73" fmla="*/ 1 h 646"/>
                <a:gd name="T74" fmla="*/ 110 w 1019"/>
                <a:gd name="T75" fmla="*/ 0 h 646"/>
                <a:gd name="T76" fmla="*/ 137 w 1019"/>
                <a:gd name="T77" fmla="*/ 1 h 646"/>
                <a:gd name="T78" fmla="*/ 161 w 1019"/>
                <a:gd name="T79" fmla="*/ 3 h 646"/>
                <a:gd name="T80" fmla="*/ 192 w 1019"/>
                <a:gd name="T81" fmla="*/ 7 h 646"/>
                <a:gd name="T82" fmla="*/ 219 w 1019"/>
                <a:gd name="T83" fmla="*/ 12 h 646"/>
                <a:gd name="T84" fmla="*/ 252 w 1019"/>
                <a:gd name="T85" fmla="*/ 19 h 646"/>
                <a:gd name="T86" fmla="*/ 281 w 1019"/>
                <a:gd name="T87" fmla="*/ 25 h 646"/>
                <a:gd name="T88" fmla="*/ 314 w 1019"/>
                <a:gd name="T89" fmla="*/ 36 h 646"/>
                <a:gd name="T90" fmla="*/ 342 w 1019"/>
                <a:gd name="T91" fmla="*/ 44 h 646"/>
                <a:gd name="T92" fmla="*/ 374 w 1019"/>
                <a:gd name="T93" fmla="*/ 55 h 646"/>
                <a:gd name="T94" fmla="*/ 399 w 1019"/>
                <a:gd name="T95" fmla="*/ 67 h 646"/>
                <a:gd name="T96" fmla="*/ 427 w 1019"/>
                <a:gd name="T97" fmla="*/ 79 h 646"/>
                <a:gd name="T98" fmla="*/ 449 w 1019"/>
                <a:gd name="T99" fmla="*/ 91 h 646"/>
                <a:gd name="T100" fmla="*/ 471 w 1019"/>
                <a:gd name="T101" fmla="*/ 106 h 646"/>
                <a:gd name="T102" fmla="*/ 486 w 1019"/>
                <a:gd name="T103" fmla="*/ 118 h 646"/>
                <a:gd name="T104" fmla="*/ 500 w 1019"/>
                <a:gd name="T105" fmla="*/ 133 h 646"/>
                <a:gd name="T106" fmla="*/ 507 w 1019"/>
                <a:gd name="T107" fmla="*/ 146 h 646"/>
                <a:gd name="T108" fmla="*/ 510 w 1019"/>
                <a:gd name="T109" fmla="*/ 162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0197" name="Freeform 22"/>
            <p:cNvSpPr/>
            <p:nvPr/>
          </p:nvSpPr>
          <p:spPr bwMode="auto">
            <a:xfrm>
              <a:off x="3734" y="1144"/>
              <a:ext cx="201" cy="147"/>
            </a:xfrm>
            <a:custGeom>
              <a:avLst/>
              <a:gdLst>
                <a:gd name="T0" fmla="*/ 1 w 201"/>
                <a:gd name="T1" fmla="*/ 78 h 148"/>
                <a:gd name="T2" fmla="*/ 3 w 201"/>
                <a:gd name="T3" fmla="*/ 84 h 148"/>
                <a:gd name="T4" fmla="*/ 8 w 201"/>
                <a:gd name="T5" fmla="*/ 91 h 148"/>
                <a:gd name="T6" fmla="*/ 13 w 201"/>
                <a:gd name="T7" fmla="*/ 97 h 148"/>
                <a:gd name="T8" fmla="*/ 21 w 201"/>
                <a:gd name="T9" fmla="*/ 103 h 148"/>
                <a:gd name="T10" fmla="*/ 28 w 201"/>
                <a:gd name="T11" fmla="*/ 109 h 148"/>
                <a:gd name="T12" fmla="*/ 38 w 201"/>
                <a:gd name="T13" fmla="*/ 115 h 148"/>
                <a:gd name="T14" fmla="*/ 48 w 201"/>
                <a:gd name="T15" fmla="*/ 120 h 148"/>
                <a:gd name="T16" fmla="*/ 60 w 201"/>
                <a:gd name="T17" fmla="*/ 126 h 148"/>
                <a:gd name="T18" fmla="*/ 70 w 201"/>
                <a:gd name="T19" fmla="*/ 130 h 148"/>
                <a:gd name="T20" fmla="*/ 83 w 201"/>
                <a:gd name="T21" fmla="*/ 134 h 148"/>
                <a:gd name="T22" fmla="*/ 94 w 201"/>
                <a:gd name="T23" fmla="*/ 138 h 148"/>
                <a:gd name="T24" fmla="*/ 107 w 201"/>
                <a:gd name="T25" fmla="*/ 141 h 148"/>
                <a:gd name="T26" fmla="*/ 118 w 201"/>
                <a:gd name="T27" fmla="*/ 144 h 148"/>
                <a:gd name="T28" fmla="*/ 131 w 201"/>
                <a:gd name="T29" fmla="*/ 146 h 148"/>
                <a:gd name="T30" fmla="*/ 142 w 201"/>
                <a:gd name="T31" fmla="*/ 147 h 148"/>
                <a:gd name="T32" fmla="*/ 153 w 201"/>
                <a:gd name="T33" fmla="*/ 147 h 148"/>
                <a:gd name="T34" fmla="*/ 163 w 201"/>
                <a:gd name="T35" fmla="*/ 147 h 148"/>
                <a:gd name="T36" fmla="*/ 172 w 201"/>
                <a:gd name="T37" fmla="*/ 146 h 148"/>
                <a:gd name="T38" fmla="*/ 178 w 201"/>
                <a:gd name="T39" fmla="*/ 143 h 148"/>
                <a:gd name="T40" fmla="*/ 184 w 201"/>
                <a:gd name="T41" fmla="*/ 137 h 148"/>
                <a:gd name="T42" fmla="*/ 188 w 201"/>
                <a:gd name="T43" fmla="*/ 131 h 148"/>
                <a:gd name="T44" fmla="*/ 193 w 201"/>
                <a:gd name="T45" fmla="*/ 122 h 148"/>
                <a:gd name="T46" fmla="*/ 196 w 201"/>
                <a:gd name="T47" fmla="*/ 113 h 148"/>
                <a:gd name="T48" fmla="*/ 199 w 201"/>
                <a:gd name="T49" fmla="*/ 102 h 148"/>
                <a:gd name="T50" fmla="*/ 200 w 201"/>
                <a:gd name="T51" fmla="*/ 92 h 148"/>
                <a:gd name="T52" fmla="*/ 201 w 201"/>
                <a:gd name="T53" fmla="*/ 80 h 148"/>
                <a:gd name="T54" fmla="*/ 201 w 201"/>
                <a:gd name="T55" fmla="*/ 70 h 148"/>
                <a:gd name="T56" fmla="*/ 200 w 201"/>
                <a:gd name="T57" fmla="*/ 58 h 148"/>
                <a:gd name="T58" fmla="*/ 199 w 201"/>
                <a:gd name="T59" fmla="*/ 48 h 148"/>
                <a:gd name="T60" fmla="*/ 197 w 201"/>
                <a:gd name="T61" fmla="*/ 36 h 148"/>
                <a:gd name="T62" fmla="*/ 194 w 201"/>
                <a:gd name="T63" fmla="*/ 28 h 148"/>
                <a:gd name="T64" fmla="*/ 190 w 201"/>
                <a:gd name="T65" fmla="*/ 18 h 148"/>
                <a:gd name="T66" fmla="*/ 185 w 201"/>
                <a:gd name="T67" fmla="*/ 12 h 148"/>
                <a:gd name="T68" fmla="*/ 179 w 201"/>
                <a:gd name="T69" fmla="*/ 6 h 148"/>
                <a:gd name="T70" fmla="*/ 174 w 201"/>
                <a:gd name="T71" fmla="*/ 2 h 148"/>
                <a:gd name="T72" fmla="*/ 165 w 201"/>
                <a:gd name="T73" fmla="*/ 0 h 148"/>
                <a:gd name="T74" fmla="*/ 156 w 201"/>
                <a:gd name="T75" fmla="*/ 0 h 148"/>
                <a:gd name="T76" fmla="*/ 145 w 201"/>
                <a:gd name="T77" fmla="*/ 0 h 148"/>
                <a:gd name="T78" fmla="*/ 135 w 201"/>
                <a:gd name="T79" fmla="*/ 1 h 148"/>
                <a:gd name="T80" fmla="*/ 122 w 201"/>
                <a:gd name="T81" fmla="*/ 3 h 148"/>
                <a:gd name="T82" fmla="*/ 111 w 201"/>
                <a:gd name="T83" fmla="*/ 5 h 148"/>
                <a:gd name="T84" fmla="*/ 98 w 201"/>
                <a:gd name="T85" fmla="*/ 8 h 148"/>
                <a:gd name="T86" fmla="*/ 86 w 201"/>
                <a:gd name="T87" fmla="*/ 12 h 148"/>
                <a:gd name="T88" fmla="*/ 73 w 201"/>
                <a:gd name="T89" fmla="*/ 16 h 148"/>
                <a:gd name="T90" fmla="*/ 63 w 201"/>
                <a:gd name="T91" fmla="*/ 20 h 148"/>
                <a:gd name="T92" fmla="*/ 51 w 201"/>
                <a:gd name="T93" fmla="*/ 25 h 148"/>
                <a:gd name="T94" fmla="*/ 41 w 201"/>
                <a:gd name="T95" fmla="*/ 30 h 148"/>
                <a:gd name="T96" fmla="*/ 31 w 201"/>
                <a:gd name="T97" fmla="*/ 36 h 148"/>
                <a:gd name="T98" fmla="*/ 23 w 201"/>
                <a:gd name="T99" fmla="*/ 42 h 148"/>
                <a:gd name="T100" fmla="*/ 15 w 201"/>
                <a:gd name="T101" fmla="*/ 48 h 148"/>
                <a:gd name="T102" fmla="*/ 9 w 201"/>
                <a:gd name="T103" fmla="*/ 54 h 148"/>
                <a:gd name="T104" fmla="*/ 4 w 201"/>
                <a:gd name="T105" fmla="*/ 61 h 148"/>
                <a:gd name="T106" fmla="*/ 2 w 201"/>
                <a:gd name="T107" fmla="*/ 67 h 148"/>
                <a:gd name="T108" fmla="*/ 0 w 201"/>
                <a:gd name="T109" fmla="*/ 74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grpSp>
      <p:sp>
        <p:nvSpPr>
          <p:cNvPr id="112663" name="Line 23"/>
          <p:cNvSpPr>
            <a:spLocks noChangeShapeType="1"/>
          </p:cNvSpPr>
          <p:nvPr/>
        </p:nvSpPr>
        <p:spPr bwMode="auto">
          <a:xfrm>
            <a:off x="2495550" y="4090988"/>
            <a:ext cx="1524000" cy="990600"/>
          </a:xfrm>
          <a:prstGeom prst="line">
            <a:avLst/>
          </a:prstGeom>
          <a:noFill/>
          <a:ln w="57150">
            <a:solidFill>
              <a:schemeClr val="tx1"/>
            </a:solidFill>
            <a:prstDash val="sysDot"/>
            <a:round/>
            <a:headEnd type="none" w="sm" len="sm"/>
          </a:ln>
        </p:spPr>
        <p:txBody>
          <a:bodyPr/>
          <a:lstStyle/>
          <a:p>
            <a:endParaRPr lang="en-GB"/>
          </a:p>
        </p:txBody>
      </p:sp>
      <p:sp>
        <p:nvSpPr>
          <p:cNvPr id="112664" name="Freeform 24"/>
          <p:cNvSpPr/>
          <p:nvPr/>
        </p:nvSpPr>
        <p:spPr bwMode="auto">
          <a:xfrm rot="-7966462">
            <a:off x="2415381" y="4094957"/>
            <a:ext cx="1030287" cy="869950"/>
          </a:xfrm>
          <a:custGeom>
            <a:avLst/>
            <a:gdLst>
              <a:gd name="T0" fmla="*/ 1028265 w 1019"/>
              <a:gd name="T1" fmla="*/ 467295 h 646"/>
              <a:gd name="T2" fmla="*/ 1014110 w 1019"/>
              <a:gd name="T3" fmla="*/ 500962 h 646"/>
              <a:gd name="T4" fmla="*/ 990855 w 1019"/>
              <a:gd name="T5" fmla="*/ 541362 h 646"/>
              <a:gd name="T6" fmla="*/ 962545 w 1019"/>
              <a:gd name="T7" fmla="*/ 573682 h 646"/>
              <a:gd name="T8" fmla="*/ 920080 w 1019"/>
              <a:gd name="T9" fmla="*/ 614082 h 646"/>
              <a:gd name="T10" fmla="*/ 877614 w 1019"/>
              <a:gd name="T11" fmla="*/ 645056 h 646"/>
              <a:gd name="T12" fmla="*/ 823016 w 1019"/>
              <a:gd name="T13" fmla="*/ 682763 h 646"/>
              <a:gd name="T14" fmla="*/ 772463 w 1019"/>
              <a:gd name="T15" fmla="*/ 709696 h 646"/>
              <a:gd name="T16" fmla="*/ 707754 w 1019"/>
              <a:gd name="T17" fmla="*/ 742016 h 646"/>
              <a:gd name="T18" fmla="*/ 651133 w 1019"/>
              <a:gd name="T19" fmla="*/ 768950 h 646"/>
              <a:gd name="T20" fmla="*/ 585413 w 1019"/>
              <a:gd name="T21" fmla="*/ 794536 h 646"/>
              <a:gd name="T22" fmla="*/ 526771 w 1019"/>
              <a:gd name="T23" fmla="*/ 813390 h 646"/>
              <a:gd name="T24" fmla="*/ 460040 w 1019"/>
              <a:gd name="T25" fmla="*/ 834937 h 646"/>
              <a:gd name="T26" fmla="*/ 403420 w 1019"/>
              <a:gd name="T27" fmla="*/ 848403 h 646"/>
              <a:gd name="T28" fmla="*/ 340733 w 1019"/>
              <a:gd name="T29" fmla="*/ 859177 h 646"/>
              <a:gd name="T30" fmla="*/ 290179 w 1019"/>
              <a:gd name="T31" fmla="*/ 867257 h 646"/>
              <a:gd name="T32" fmla="*/ 235581 w 1019"/>
              <a:gd name="T33" fmla="*/ 869950 h 646"/>
              <a:gd name="T34" fmla="*/ 195138 w 1019"/>
              <a:gd name="T35" fmla="*/ 867257 h 646"/>
              <a:gd name="T36" fmla="*/ 153684 w 1019"/>
              <a:gd name="T37" fmla="*/ 859177 h 646"/>
              <a:gd name="T38" fmla="*/ 123351 w 1019"/>
              <a:gd name="T39" fmla="*/ 843017 h 646"/>
              <a:gd name="T40" fmla="*/ 90997 w 1019"/>
              <a:gd name="T41" fmla="*/ 808003 h 646"/>
              <a:gd name="T42" fmla="*/ 68753 w 1019"/>
              <a:gd name="T43" fmla="*/ 774336 h 646"/>
              <a:gd name="T44" fmla="*/ 44487 w 1019"/>
              <a:gd name="T45" fmla="*/ 720469 h 646"/>
              <a:gd name="T46" fmla="*/ 28310 w 1019"/>
              <a:gd name="T47" fmla="*/ 669296 h 646"/>
              <a:gd name="T48" fmla="*/ 14155 w 1019"/>
              <a:gd name="T49" fmla="*/ 606002 h 646"/>
              <a:gd name="T50" fmla="*/ 6066 w 1019"/>
              <a:gd name="T51" fmla="*/ 546749 h 646"/>
              <a:gd name="T52" fmla="*/ 2022 w 1019"/>
              <a:gd name="T53" fmla="*/ 475375 h 646"/>
              <a:gd name="T54" fmla="*/ 2022 w 1019"/>
              <a:gd name="T55" fmla="*/ 413428 h 646"/>
              <a:gd name="T56" fmla="*/ 4044 w 1019"/>
              <a:gd name="T57" fmla="*/ 342055 h 646"/>
              <a:gd name="T58" fmla="*/ 12133 w 1019"/>
              <a:gd name="T59" fmla="*/ 282801 h 646"/>
              <a:gd name="T60" fmla="*/ 24266 w 1019"/>
              <a:gd name="T61" fmla="*/ 215467 h 646"/>
              <a:gd name="T62" fmla="*/ 38421 w 1019"/>
              <a:gd name="T63" fmla="*/ 165641 h 646"/>
              <a:gd name="T64" fmla="*/ 60665 w 1019"/>
              <a:gd name="T65" fmla="*/ 109080 h 646"/>
              <a:gd name="T66" fmla="*/ 82908 w 1019"/>
              <a:gd name="T67" fmla="*/ 71374 h 646"/>
              <a:gd name="T68" fmla="*/ 115263 w 1019"/>
              <a:gd name="T69" fmla="*/ 35013 h 646"/>
              <a:gd name="T70" fmla="*/ 143573 w 1019"/>
              <a:gd name="T71" fmla="*/ 16160 h 646"/>
              <a:gd name="T72" fmla="*/ 183005 w 1019"/>
              <a:gd name="T73" fmla="*/ 2693 h 646"/>
              <a:gd name="T74" fmla="*/ 221426 w 1019"/>
              <a:gd name="T75" fmla="*/ 0 h 646"/>
              <a:gd name="T76" fmla="*/ 276024 w 1019"/>
              <a:gd name="T77" fmla="*/ 2693 h 646"/>
              <a:gd name="T78" fmla="*/ 324556 w 1019"/>
              <a:gd name="T79" fmla="*/ 8080 h 646"/>
              <a:gd name="T80" fmla="*/ 387242 w 1019"/>
              <a:gd name="T81" fmla="*/ 18853 h 646"/>
              <a:gd name="T82" fmla="*/ 441840 w 1019"/>
              <a:gd name="T83" fmla="*/ 32320 h 646"/>
              <a:gd name="T84" fmla="*/ 508572 w 1019"/>
              <a:gd name="T85" fmla="*/ 51174 h 646"/>
              <a:gd name="T86" fmla="*/ 567214 w 1019"/>
              <a:gd name="T87" fmla="*/ 68680 h 646"/>
              <a:gd name="T88" fmla="*/ 634956 w 1019"/>
              <a:gd name="T89" fmla="*/ 95614 h 646"/>
              <a:gd name="T90" fmla="*/ 691576 w 1019"/>
              <a:gd name="T91" fmla="*/ 119854 h 646"/>
              <a:gd name="T92" fmla="*/ 756285 w 1019"/>
              <a:gd name="T93" fmla="*/ 149481 h 646"/>
              <a:gd name="T94" fmla="*/ 806839 w 1019"/>
              <a:gd name="T95" fmla="*/ 179107 h 646"/>
              <a:gd name="T96" fmla="*/ 863459 w 1019"/>
              <a:gd name="T97" fmla="*/ 212774 h 646"/>
              <a:gd name="T98" fmla="*/ 907947 w 1019"/>
              <a:gd name="T99" fmla="*/ 245094 h 646"/>
              <a:gd name="T100" fmla="*/ 952434 w 1019"/>
              <a:gd name="T101" fmla="*/ 285494 h 646"/>
              <a:gd name="T102" fmla="*/ 982766 w 1019"/>
              <a:gd name="T103" fmla="*/ 317815 h 646"/>
              <a:gd name="T104" fmla="*/ 1010065 w 1019"/>
              <a:gd name="T105" fmla="*/ 356868 h 646"/>
              <a:gd name="T106" fmla="*/ 1024221 w 1019"/>
              <a:gd name="T107" fmla="*/ 391882 h 646"/>
              <a:gd name="T108" fmla="*/ 1030287 w 1019"/>
              <a:gd name="T109" fmla="*/ 434975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112665" name="Freeform 25"/>
          <p:cNvSpPr/>
          <p:nvPr/>
        </p:nvSpPr>
        <p:spPr bwMode="auto">
          <a:xfrm rot="-9173344">
            <a:off x="2062163" y="3814763"/>
            <a:ext cx="504825" cy="354012"/>
          </a:xfrm>
          <a:custGeom>
            <a:avLst/>
            <a:gdLst>
              <a:gd name="T0" fmla="*/ 2512 w 201"/>
              <a:gd name="T1" fmla="*/ 188966 h 148"/>
              <a:gd name="T2" fmla="*/ 7535 w 201"/>
              <a:gd name="T3" fmla="*/ 203318 h 148"/>
              <a:gd name="T4" fmla="*/ 20093 w 201"/>
              <a:gd name="T5" fmla="*/ 220061 h 148"/>
              <a:gd name="T6" fmla="*/ 32650 w 201"/>
              <a:gd name="T7" fmla="*/ 234413 h 148"/>
              <a:gd name="T8" fmla="*/ 52743 w 201"/>
              <a:gd name="T9" fmla="*/ 248765 h 148"/>
              <a:gd name="T10" fmla="*/ 70324 w 201"/>
              <a:gd name="T11" fmla="*/ 263117 h 148"/>
              <a:gd name="T12" fmla="*/ 95440 w 201"/>
              <a:gd name="T13" fmla="*/ 277469 h 148"/>
              <a:gd name="T14" fmla="*/ 120555 w 201"/>
              <a:gd name="T15" fmla="*/ 289429 h 148"/>
              <a:gd name="T16" fmla="*/ 150694 w 201"/>
              <a:gd name="T17" fmla="*/ 303781 h 148"/>
              <a:gd name="T18" fmla="*/ 175810 w 201"/>
              <a:gd name="T19" fmla="*/ 313348 h 148"/>
              <a:gd name="T20" fmla="*/ 208460 w 201"/>
              <a:gd name="T21" fmla="*/ 322916 h 148"/>
              <a:gd name="T22" fmla="*/ 236087 w 201"/>
              <a:gd name="T23" fmla="*/ 332484 h 148"/>
              <a:gd name="T24" fmla="*/ 268738 w 201"/>
              <a:gd name="T25" fmla="*/ 339660 h 148"/>
              <a:gd name="T26" fmla="*/ 296365 w 201"/>
              <a:gd name="T27" fmla="*/ 346836 h 148"/>
              <a:gd name="T28" fmla="*/ 329015 w 201"/>
              <a:gd name="T29" fmla="*/ 351620 h 148"/>
              <a:gd name="T30" fmla="*/ 356643 w 201"/>
              <a:gd name="T31" fmla="*/ 354012 h 148"/>
              <a:gd name="T32" fmla="*/ 384270 w 201"/>
              <a:gd name="T33" fmla="*/ 354012 h 148"/>
              <a:gd name="T34" fmla="*/ 409385 w 201"/>
              <a:gd name="T35" fmla="*/ 354012 h 148"/>
              <a:gd name="T36" fmla="*/ 431990 w 201"/>
              <a:gd name="T37" fmla="*/ 351620 h 148"/>
              <a:gd name="T38" fmla="*/ 447059 w 201"/>
              <a:gd name="T39" fmla="*/ 344444 h 148"/>
              <a:gd name="T40" fmla="*/ 462128 w 201"/>
              <a:gd name="T41" fmla="*/ 330092 h 148"/>
              <a:gd name="T42" fmla="*/ 472175 w 201"/>
              <a:gd name="T43" fmla="*/ 315740 h 148"/>
              <a:gd name="T44" fmla="*/ 484732 w 201"/>
              <a:gd name="T45" fmla="*/ 294213 h 148"/>
              <a:gd name="T46" fmla="*/ 492267 w 201"/>
              <a:gd name="T47" fmla="*/ 272685 h 148"/>
              <a:gd name="T48" fmla="*/ 499802 w 201"/>
              <a:gd name="T49" fmla="*/ 246373 h 148"/>
              <a:gd name="T50" fmla="*/ 502313 w 201"/>
              <a:gd name="T51" fmla="*/ 222453 h 148"/>
              <a:gd name="T52" fmla="*/ 504825 w 201"/>
              <a:gd name="T53" fmla="*/ 193750 h 148"/>
              <a:gd name="T54" fmla="*/ 504825 w 201"/>
              <a:gd name="T55" fmla="*/ 167438 h 148"/>
              <a:gd name="T56" fmla="*/ 502313 w 201"/>
              <a:gd name="T57" fmla="*/ 138734 h 148"/>
              <a:gd name="T58" fmla="*/ 499802 w 201"/>
              <a:gd name="T59" fmla="*/ 114815 h 148"/>
              <a:gd name="T60" fmla="*/ 494779 w 201"/>
              <a:gd name="T61" fmla="*/ 86111 h 148"/>
              <a:gd name="T62" fmla="*/ 487244 w 201"/>
              <a:gd name="T63" fmla="*/ 66975 h 148"/>
              <a:gd name="T64" fmla="*/ 477198 w 201"/>
              <a:gd name="T65" fmla="*/ 43056 h 148"/>
              <a:gd name="T66" fmla="*/ 464640 w 201"/>
              <a:gd name="T67" fmla="*/ 28704 h 148"/>
              <a:gd name="T68" fmla="*/ 449571 w 201"/>
              <a:gd name="T69" fmla="*/ 14352 h 148"/>
              <a:gd name="T70" fmla="*/ 437013 w 201"/>
              <a:gd name="T71" fmla="*/ 4784 h 148"/>
              <a:gd name="T72" fmla="*/ 414409 w 201"/>
              <a:gd name="T73" fmla="*/ 0 h 148"/>
              <a:gd name="T74" fmla="*/ 391805 w 201"/>
              <a:gd name="T75" fmla="*/ 0 h 148"/>
              <a:gd name="T76" fmla="*/ 364177 w 201"/>
              <a:gd name="T77" fmla="*/ 0 h 148"/>
              <a:gd name="T78" fmla="*/ 339062 w 201"/>
              <a:gd name="T79" fmla="*/ 2392 h 148"/>
              <a:gd name="T80" fmla="*/ 306411 w 201"/>
              <a:gd name="T81" fmla="*/ 7176 h 148"/>
              <a:gd name="T82" fmla="*/ 278784 w 201"/>
              <a:gd name="T83" fmla="*/ 11960 h 148"/>
              <a:gd name="T84" fmla="*/ 246134 w 201"/>
              <a:gd name="T85" fmla="*/ 19136 h 148"/>
              <a:gd name="T86" fmla="*/ 215995 w 201"/>
              <a:gd name="T87" fmla="*/ 28704 h 148"/>
              <a:gd name="T88" fmla="*/ 183344 w 201"/>
              <a:gd name="T89" fmla="*/ 38272 h 148"/>
              <a:gd name="T90" fmla="*/ 158229 w 201"/>
              <a:gd name="T91" fmla="*/ 47839 h 148"/>
              <a:gd name="T92" fmla="*/ 128090 w 201"/>
              <a:gd name="T93" fmla="*/ 59799 h 148"/>
              <a:gd name="T94" fmla="*/ 102974 w 201"/>
              <a:gd name="T95" fmla="*/ 71759 h 148"/>
              <a:gd name="T96" fmla="*/ 77859 w 201"/>
              <a:gd name="T97" fmla="*/ 86111 h 148"/>
              <a:gd name="T98" fmla="*/ 57766 w 201"/>
              <a:gd name="T99" fmla="*/ 100463 h 148"/>
              <a:gd name="T100" fmla="*/ 37674 w 201"/>
              <a:gd name="T101" fmla="*/ 114815 h 148"/>
              <a:gd name="T102" fmla="*/ 22604 w 201"/>
              <a:gd name="T103" fmla="*/ 129167 h 148"/>
              <a:gd name="T104" fmla="*/ 10046 w 201"/>
              <a:gd name="T105" fmla="*/ 145910 h 148"/>
              <a:gd name="T106" fmla="*/ 5023 w 201"/>
              <a:gd name="T107" fmla="*/ 160262 h 148"/>
              <a:gd name="T108" fmla="*/ 0 w 201"/>
              <a:gd name="T109" fmla="*/ 177006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112666" name="Text Box 26"/>
          <p:cNvSpPr txBox="1">
            <a:spLocks noChangeArrowheads="1"/>
          </p:cNvSpPr>
          <p:nvPr/>
        </p:nvSpPr>
        <p:spPr bwMode="auto">
          <a:xfrm>
            <a:off x="4114800" y="1441450"/>
            <a:ext cx="3436938" cy="427038"/>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200" dirty="0">
                <a:solidFill>
                  <a:srgbClr val="0070C0"/>
                </a:solidFill>
                <a:effectLst>
                  <a:outerShdw blurRad="38100" dist="38100" dir="2700000" algn="tl">
                    <a:srgbClr val="C0C0C0"/>
                  </a:outerShdw>
                </a:effectLst>
              </a:rPr>
              <a:t>hybrid orbital angle 109.5°</a:t>
            </a:r>
          </a:p>
        </p:txBody>
      </p:sp>
      <p:sp>
        <p:nvSpPr>
          <p:cNvPr id="112667" name="Freeform 27"/>
          <p:cNvSpPr/>
          <p:nvPr/>
        </p:nvSpPr>
        <p:spPr bwMode="auto">
          <a:xfrm>
            <a:off x="841375" y="1681163"/>
            <a:ext cx="3214688" cy="1817687"/>
          </a:xfrm>
          <a:custGeom>
            <a:avLst/>
            <a:gdLst>
              <a:gd name="T0" fmla="*/ 3214688 w 2025"/>
              <a:gd name="T1" fmla="*/ 0 h 1145"/>
              <a:gd name="T2" fmla="*/ 473075 w 2025"/>
              <a:gd name="T3" fmla="*/ 446087 h 1145"/>
              <a:gd name="T4" fmla="*/ 377825 w 2025"/>
              <a:gd name="T5" fmla="*/ 1093787 h 1145"/>
              <a:gd name="T6" fmla="*/ 1292225 w 2025"/>
              <a:gd name="T7" fmla="*/ 1817687 h 1145"/>
              <a:gd name="T8" fmla="*/ 0 60000 65536"/>
              <a:gd name="T9" fmla="*/ 0 60000 65536"/>
              <a:gd name="T10" fmla="*/ 0 60000 65536"/>
              <a:gd name="T11" fmla="*/ 0 60000 65536"/>
              <a:gd name="T12" fmla="*/ 0 w 2025"/>
              <a:gd name="T13" fmla="*/ 0 h 1145"/>
              <a:gd name="T14" fmla="*/ 2025 w 2025"/>
              <a:gd name="T15" fmla="*/ 1145 h 1145"/>
            </a:gdLst>
            <a:ahLst/>
            <a:cxnLst>
              <a:cxn ang="T8">
                <a:pos x="T0" y="T1"/>
              </a:cxn>
              <a:cxn ang="T9">
                <a:pos x="T2" y="T3"/>
              </a:cxn>
              <a:cxn ang="T10">
                <a:pos x="T4" y="T5"/>
              </a:cxn>
              <a:cxn ang="T11">
                <a:pos x="T6" y="T7"/>
              </a:cxn>
            </a:cxnLst>
            <a:rect l="T12" t="T13" r="T14" b="T15"/>
            <a:pathLst>
              <a:path w="2025" h="1145">
                <a:moveTo>
                  <a:pt x="2025" y="0"/>
                </a:moveTo>
                <a:cubicBezTo>
                  <a:pt x="1445" y="3"/>
                  <a:pt x="596" y="166"/>
                  <a:pt x="298" y="281"/>
                </a:cubicBezTo>
                <a:cubicBezTo>
                  <a:pt x="0" y="396"/>
                  <a:pt x="152" y="545"/>
                  <a:pt x="238" y="689"/>
                </a:cubicBezTo>
                <a:cubicBezTo>
                  <a:pt x="324" y="833"/>
                  <a:pt x="694" y="1050"/>
                  <a:pt x="814" y="1145"/>
                </a:cubicBezTo>
              </a:path>
            </a:pathLst>
          </a:custGeom>
          <a:noFill/>
          <a:ln w="38100">
            <a:solidFill>
              <a:schemeClr val="tx1"/>
            </a:solidFill>
            <a:round/>
            <a:headEnd type="none" w="sm" len="sm"/>
            <a:tailEnd type="triangle" w="med" len="med"/>
          </a:ln>
        </p:spPr>
        <p:txBody>
          <a:bodyPr wrap="none" anchor="ctr"/>
          <a:lstStyle/>
          <a:p>
            <a:endParaRPr lang="en-US"/>
          </a:p>
        </p:txBody>
      </p:sp>
      <p:sp>
        <p:nvSpPr>
          <p:cNvPr id="112668" name="AutoShape 28"/>
          <p:cNvSpPr>
            <a:spLocks noChangeArrowheads="1"/>
          </p:cNvSpPr>
          <p:nvPr/>
        </p:nvSpPr>
        <p:spPr bwMode="auto">
          <a:xfrm rot="-2374183">
            <a:off x="3124200" y="3886200"/>
            <a:ext cx="228600" cy="1905000"/>
          </a:xfrm>
          <a:prstGeom prst="triangle">
            <a:avLst>
              <a:gd name="adj" fmla="val 0"/>
            </a:avLst>
          </a:prstGeom>
          <a:solidFill>
            <a:schemeClr val="bg1">
              <a:alpha val="74117"/>
            </a:schemeClr>
          </a:solidFill>
          <a:ln w="25400">
            <a:noFill/>
            <a:miter lim="800000"/>
            <a:headEnd type="none" w="sm" len="sm"/>
          </a:ln>
        </p:spPr>
        <p:txBody>
          <a:bodyPr wrap="none" anchor="ctr"/>
          <a:lstStyle/>
          <a:p>
            <a:endParaRPr lang="en-US"/>
          </a:p>
        </p:txBody>
      </p:sp>
      <p:pic>
        <p:nvPicPr>
          <p:cNvPr id="112669" name="Picture 29" descr="methane8"/>
          <p:cNvPicPr>
            <a:picLocks noChangeAspect="1" noChangeArrowheads="1"/>
          </p:cNvPicPr>
          <p:nvPr/>
        </p:nvPicPr>
        <p:blipFill>
          <a:blip r:embed="rId3" cstate="print"/>
          <a:srcRect l="10446" t="12999" r="23206" b="12999"/>
          <a:stretch>
            <a:fillRect/>
          </a:stretch>
        </p:blipFill>
        <p:spPr bwMode="auto">
          <a:xfrm>
            <a:off x="5291138" y="2362200"/>
            <a:ext cx="2938462" cy="3276600"/>
          </a:xfrm>
          <a:prstGeom prst="rect">
            <a:avLst/>
          </a:prstGeom>
          <a:noFill/>
          <a:ln w="9525">
            <a:noFill/>
            <a:miter lim="800000"/>
            <a:headEnd/>
            <a:tailEnd/>
          </a:ln>
        </p:spPr>
      </p:pic>
      <p:sp>
        <p:nvSpPr>
          <p:cNvPr id="112670" name="Rectangle 30"/>
          <p:cNvSpPr>
            <a:spLocks noChangeArrowheads="1"/>
          </p:cNvSpPr>
          <p:nvPr/>
        </p:nvSpPr>
        <p:spPr bwMode="auto">
          <a:xfrm flipV="1">
            <a:off x="152400" y="4114800"/>
            <a:ext cx="2362200" cy="36513"/>
          </a:xfrm>
          <a:prstGeom prst="rect">
            <a:avLst/>
          </a:prstGeom>
          <a:solidFill>
            <a:schemeClr val="tx1">
              <a:alpha val="74117"/>
            </a:schemeClr>
          </a:solidFill>
          <a:ln w="38100">
            <a:noFill/>
            <a:miter lim="800000"/>
            <a:headEnd type="none" w="sm" len="sm"/>
          </a:ln>
        </p:spPr>
        <p:txBody>
          <a:bodyPr wrap="none" anchor="ctr"/>
          <a:lstStyle/>
          <a:p>
            <a:endParaRPr lang="en-US"/>
          </a:p>
        </p:txBody>
      </p:sp>
      <p:sp>
        <p:nvSpPr>
          <p:cNvPr id="112671" name="Rectangle 31"/>
          <p:cNvSpPr>
            <a:spLocks noChangeArrowheads="1"/>
          </p:cNvSpPr>
          <p:nvPr/>
        </p:nvSpPr>
        <p:spPr bwMode="auto">
          <a:xfrm rot="6690086" flipV="1">
            <a:off x="1759744" y="3023394"/>
            <a:ext cx="2362200" cy="36512"/>
          </a:xfrm>
          <a:prstGeom prst="rect">
            <a:avLst/>
          </a:prstGeom>
          <a:solidFill>
            <a:schemeClr val="tx1">
              <a:alpha val="74117"/>
            </a:schemeClr>
          </a:solidFill>
          <a:ln w="38100">
            <a:noFill/>
            <a:miter lim="800000"/>
            <a:headEnd type="none" w="sm" len="sm"/>
          </a:ln>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655"/>
                                        </p:tgtEl>
                                        <p:attrNameLst>
                                          <p:attrName>style.visibility</p:attrName>
                                        </p:attrNameLst>
                                      </p:cBhvr>
                                      <p:to>
                                        <p:strVal val="visible"/>
                                      </p:to>
                                    </p:set>
                                    <p:animEffect transition="in" filter="dissolve">
                                      <p:cBhvr>
                                        <p:cTn id="17" dur="500"/>
                                        <p:tgtEl>
                                          <p:spTgt spid="11265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2665"/>
                                        </p:tgtEl>
                                        <p:attrNameLst>
                                          <p:attrName>style.visibility</p:attrName>
                                        </p:attrNameLst>
                                      </p:cBhvr>
                                      <p:to>
                                        <p:strVal val="visible"/>
                                      </p:to>
                                    </p:set>
                                    <p:animEffect transition="in" filter="dissolve">
                                      <p:cBhvr>
                                        <p:cTn id="20" dur="500"/>
                                        <p:tgtEl>
                                          <p:spTgt spid="11266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2656"/>
                                        </p:tgtEl>
                                        <p:attrNameLst>
                                          <p:attrName>style.visibility</p:attrName>
                                        </p:attrNameLst>
                                      </p:cBhvr>
                                      <p:to>
                                        <p:strVal val="visible"/>
                                      </p:to>
                                    </p:set>
                                    <p:animEffect transition="in" filter="dissolve">
                                      <p:cBhvr>
                                        <p:cTn id="25" dur="500"/>
                                        <p:tgtEl>
                                          <p:spTgt spid="11265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2664"/>
                                        </p:tgtEl>
                                        <p:attrNameLst>
                                          <p:attrName>style.visibility</p:attrName>
                                        </p:attrNameLst>
                                      </p:cBhvr>
                                      <p:to>
                                        <p:strVal val="visible"/>
                                      </p:to>
                                    </p:set>
                                    <p:animEffect transition="in" filter="dissolve">
                                      <p:cBhvr>
                                        <p:cTn id="28" dur="500"/>
                                        <p:tgtEl>
                                          <p:spTgt spid="11266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12670"/>
                                        </p:tgtEl>
                                        <p:attrNameLst>
                                          <p:attrName>style.visibility</p:attrName>
                                        </p:attrNameLst>
                                      </p:cBhvr>
                                      <p:to>
                                        <p:strVal val="visible"/>
                                      </p:to>
                                    </p:set>
                                    <p:animEffect transition="in" filter="wipe(right)">
                                      <p:cBhvr>
                                        <p:cTn id="33" dur="500"/>
                                        <p:tgtEl>
                                          <p:spTgt spid="112670"/>
                                        </p:tgtEl>
                                      </p:cBhvr>
                                    </p:animEffect>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112671"/>
                                        </p:tgtEl>
                                        <p:attrNameLst>
                                          <p:attrName>style.visibility</p:attrName>
                                        </p:attrNameLst>
                                      </p:cBhvr>
                                      <p:to>
                                        <p:strVal val="visible"/>
                                      </p:to>
                                    </p:set>
                                    <p:animEffect transition="in" filter="wipe(down)">
                                      <p:cBhvr>
                                        <p:cTn id="37" dur="500"/>
                                        <p:tgtEl>
                                          <p:spTgt spid="112671"/>
                                        </p:tgtEl>
                                      </p:cBhvr>
                                    </p:animEffect>
                                  </p:childTnLst>
                                </p:cTn>
                              </p:par>
                            </p:childTnLst>
                          </p:cTn>
                        </p:par>
                        <p:par>
                          <p:cTn id="38" fill="hold">
                            <p:stCondLst>
                              <p:cond delay="1000"/>
                            </p:stCondLst>
                            <p:childTnLst>
                              <p:par>
                                <p:cTn id="39" presetID="53" presetClass="entr" presetSubtype="16" fill="hold" grpId="0" nodeType="afterEffect">
                                  <p:stCondLst>
                                    <p:cond delay="0"/>
                                  </p:stCondLst>
                                  <p:childTnLst>
                                    <p:set>
                                      <p:cBhvr>
                                        <p:cTn id="40" dur="1" fill="hold">
                                          <p:stCondLst>
                                            <p:cond delay="0"/>
                                          </p:stCondLst>
                                        </p:cTn>
                                        <p:tgtEl>
                                          <p:spTgt spid="112668"/>
                                        </p:tgtEl>
                                        <p:attrNameLst>
                                          <p:attrName>style.visibility</p:attrName>
                                        </p:attrNameLst>
                                      </p:cBhvr>
                                      <p:to>
                                        <p:strVal val="visible"/>
                                      </p:to>
                                    </p:set>
                                    <p:anim calcmode="lin" valueType="num">
                                      <p:cBhvr>
                                        <p:cTn id="41" dur="500" fill="hold"/>
                                        <p:tgtEl>
                                          <p:spTgt spid="112668"/>
                                        </p:tgtEl>
                                        <p:attrNameLst>
                                          <p:attrName>ppt_w</p:attrName>
                                        </p:attrNameLst>
                                      </p:cBhvr>
                                      <p:tavLst>
                                        <p:tav tm="0">
                                          <p:val>
                                            <p:fltVal val="0"/>
                                          </p:val>
                                        </p:tav>
                                        <p:tav tm="100000">
                                          <p:val>
                                            <p:strVal val="#ppt_w"/>
                                          </p:val>
                                        </p:tav>
                                      </p:tavLst>
                                    </p:anim>
                                    <p:anim calcmode="lin" valueType="num">
                                      <p:cBhvr>
                                        <p:cTn id="42" dur="500" fill="hold"/>
                                        <p:tgtEl>
                                          <p:spTgt spid="112668"/>
                                        </p:tgtEl>
                                        <p:attrNameLst>
                                          <p:attrName>ppt_h</p:attrName>
                                        </p:attrNameLst>
                                      </p:cBhvr>
                                      <p:tavLst>
                                        <p:tav tm="0">
                                          <p:val>
                                            <p:fltVal val="0"/>
                                          </p:val>
                                        </p:tav>
                                        <p:tav tm="100000">
                                          <p:val>
                                            <p:strVal val="#ppt_h"/>
                                          </p:val>
                                        </p:tav>
                                      </p:tavLst>
                                    </p:anim>
                                    <p:animEffect transition="in" filter="fade">
                                      <p:cBhvr>
                                        <p:cTn id="43" dur="500"/>
                                        <p:tgtEl>
                                          <p:spTgt spid="112668"/>
                                        </p:tgtEl>
                                      </p:cBhvr>
                                    </p:animEffect>
                                  </p:childTnLst>
                                </p:cTn>
                              </p:par>
                            </p:childTnLst>
                          </p:cTn>
                        </p:par>
                        <p:par>
                          <p:cTn id="44" fill="hold">
                            <p:stCondLst>
                              <p:cond delay="1500"/>
                            </p:stCondLst>
                            <p:childTnLst>
                              <p:par>
                                <p:cTn id="45" presetID="53" presetClass="entr" presetSubtype="16" fill="hold" grpId="0" nodeType="afterEffect">
                                  <p:stCondLst>
                                    <p:cond delay="0"/>
                                  </p:stCondLst>
                                  <p:childTnLst>
                                    <p:set>
                                      <p:cBhvr>
                                        <p:cTn id="46" dur="1" fill="hold">
                                          <p:stCondLst>
                                            <p:cond delay="0"/>
                                          </p:stCondLst>
                                        </p:cTn>
                                        <p:tgtEl>
                                          <p:spTgt spid="112663"/>
                                        </p:tgtEl>
                                        <p:attrNameLst>
                                          <p:attrName>style.visibility</p:attrName>
                                        </p:attrNameLst>
                                      </p:cBhvr>
                                      <p:to>
                                        <p:strVal val="visible"/>
                                      </p:to>
                                    </p:set>
                                    <p:anim calcmode="lin" valueType="num">
                                      <p:cBhvr>
                                        <p:cTn id="47" dur="500" fill="hold"/>
                                        <p:tgtEl>
                                          <p:spTgt spid="112663"/>
                                        </p:tgtEl>
                                        <p:attrNameLst>
                                          <p:attrName>ppt_w</p:attrName>
                                        </p:attrNameLst>
                                      </p:cBhvr>
                                      <p:tavLst>
                                        <p:tav tm="0">
                                          <p:val>
                                            <p:fltVal val="0"/>
                                          </p:val>
                                        </p:tav>
                                        <p:tav tm="100000">
                                          <p:val>
                                            <p:strVal val="#ppt_w"/>
                                          </p:val>
                                        </p:tav>
                                      </p:tavLst>
                                    </p:anim>
                                    <p:anim calcmode="lin" valueType="num">
                                      <p:cBhvr>
                                        <p:cTn id="48" dur="500" fill="hold"/>
                                        <p:tgtEl>
                                          <p:spTgt spid="112663"/>
                                        </p:tgtEl>
                                        <p:attrNameLst>
                                          <p:attrName>ppt_h</p:attrName>
                                        </p:attrNameLst>
                                      </p:cBhvr>
                                      <p:tavLst>
                                        <p:tav tm="0">
                                          <p:val>
                                            <p:fltVal val="0"/>
                                          </p:val>
                                        </p:tav>
                                        <p:tav tm="100000">
                                          <p:val>
                                            <p:strVal val="#ppt_h"/>
                                          </p:val>
                                        </p:tav>
                                      </p:tavLst>
                                    </p:anim>
                                    <p:animEffect transition="in" filter="fade">
                                      <p:cBhvr>
                                        <p:cTn id="49" dur="500"/>
                                        <p:tgtEl>
                                          <p:spTgt spid="11266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112667"/>
                                        </p:tgtEl>
                                        <p:attrNameLst>
                                          <p:attrName>style.visibility</p:attrName>
                                        </p:attrNameLst>
                                      </p:cBhvr>
                                      <p:to>
                                        <p:strVal val="visible"/>
                                      </p:to>
                                    </p:set>
                                    <p:animEffect transition="in" filter="wipe(right)">
                                      <p:cBhvr>
                                        <p:cTn id="54" dur="500"/>
                                        <p:tgtEl>
                                          <p:spTgt spid="112667"/>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112666"/>
                                        </p:tgtEl>
                                        <p:attrNameLst>
                                          <p:attrName>style.visibility</p:attrName>
                                        </p:attrNameLst>
                                      </p:cBhvr>
                                      <p:to>
                                        <p:strVal val="visible"/>
                                      </p:to>
                                    </p:set>
                                    <p:animEffect transition="in" filter="wipe(right)">
                                      <p:cBhvr>
                                        <p:cTn id="57" dur="500"/>
                                        <p:tgtEl>
                                          <p:spTgt spid="1126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2669"/>
                                        </p:tgtEl>
                                        <p:attrNameLst>
                                          <p:attrName>style.visibility</p:attrName>
                                        </p:attrNameLst>
                                      </p:cBhvr>
                                      <p:to>
                                        <p:strVal val="visible"/>
                                      </p:to>
                                    </p:set>
                                    <p:animEffect transition="in" filter="fade">
                                      <p:cBhvr>
                                        <p:cTn id="62" dur="2000"/>
                                        <p:tgtEl>
                                          <p:spTgt spid="112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5" grpId="0" bldLvl="0" animBg="1"/>
      <p:bldP spid="112656" grpId="0" bldLvl="0" animBg="1"/>
      <p:bldP spid="112663" grpId="0" bldLvl="0" animBg="1"/>
      <p:bldP spid="112664" grpId="0" bldLvl="0" animBg="1"/>
      <p:bldP spid="112665" grpId="0" bldLvl="0" animBg="1"/>
      <p:bldP spid="112666" grpId="0" bldLvl="0" animBg="1"/>
      <p:bldP spid="112667" grpId="0" bldLvl="0" animBg="1"/>
      <p:bldP spid="112668" grpId="0" bldLvl="0" animBg="1"/>
      <p:bldP spid="112670" grpId="0" bldLvl="0" animBg="1"/>
      <p:bldP spid="112671"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1143000"/>
          </a:xfrm>
        </p:spPr>
        <p:txBody>
          <a:bodyPr>
            <a:normAutofit/>
          </a:bodyPr>
          <a:lstStyle/>
          <a:p>
            <a:r>
              <a:rPr lang="en-US" sz="2800" dirty="0">
                <a:latin typeface="+mn-lt"/>
              </a:rPr>
              <a:t>Each bond in methane is formed by the overlap of an sp</a:t>
            </a:r>
            <a:r>
              <a:rPr lang="en-US" sz="2800" baseline="30000" dirty="0">
                <a:latin typeface="+mn-lt"/>
              </a:rPr>
              <a:t>3</a:t>
            </a:r>
            <a:r>
              <a:rPr lang="en-US" sz="2800" dirty="0">
                <a:latin typeface="+mn-lt"/>
              </a:rPr>
              <a:t> orbital and the ‘s’ orbital of hydrogen</a:t>
            </a:r>
            <a:endParaRPr lang="en-GB" sz="2800" dirty="0">
              <a:latin typeface="+mn-lt"/>
            </a:endParaRPr>
          </a:p>
        </p:txBody>
      </p:sp>
      <p:grpSp>
        <p:nvGrpSpPr>
          <p:cNvPr id="4" name="Group 6"/>
          <p:cNvGrpSpPr>
            <a:grpSpLocks noGrp="1"/>
          </p:cNvGrpSpPr>
          <p:nvPr/>
        </p:nvGrpSpPr>
        <p:grpSpPr bwMode="auto">
          <a:xfrm>
            <a:off x="1714480" y="3143248"/>
            <a:ext cx="3043230" cy="1208085"/>
            <a:chOff x="720" y="1824"/>
            <a:chExt cx="865" cy="432"/>
          </a:xfrm>
        </p:grpSpPr>
        <p:sp>
          <p:nvSpPr>
            <p:cNvPr id="5" name="Freeform 7"/>
            <p:cNvSpPr/>
            <p:nvPr/>
          </p:nvSpPr>
          <p:spPr bwMode="auto">
            <a:xfrm flipH="1">
              <a:off x="720" y="1944"/>
              <a:ext cx="241" cy="196"/>
            </a:xfrm>
            <a:custGeom>
              <a:avLst/>
              <a:gdLst>
                <a:gd name="T0" fmla="*/ 1 w 201"/>
                <a:gd name="T1" fmla="*/ 105 h 148"/>
                <a:gd name="T2" fmla="*/ 4 w 201"/>
                <a:gd name="T3" fmla="*/ 113 h 148"/>
                <a:gd name="T4" fmla="*/ 10 w 201"/>
                <a:gd name="T5" fmla="*/ 122 h 148"/>
                <a:gd name="T6" fmla="*/ 16 w 201"/>
                <a:gd name="T7" fmla="*/ 130 h 148"/>
                <a:gd name="T8" fmla="*/ 25 w 201"/>
                <a:gd name="T9" fmla="*/ 138 h 148"/>
                <a:gd name="T10" fmla="*/ 34 w 201"/>
                <a:gd name="T11" fmla="*/ 146 h 148"/>
                <a:gd name="T12" fmla="*/ 46 w 201"/>
                <a:gd name="T13" fmla="*/ 154 h 148"/>
                <a:gd name="T14" fmla="*/ 58 w 201"/>
                <a:gd name="T15" fmla="*/ 160 h 148"/>
                <a:gd name="T16" fmla="*/ 72 w 201"/>
                <a:gd name="T17" fmla="*/ 168 h 148"/>
                <a:gd name="T18" fmla="*/ 84 w 201"/>
                <a:gd name="T19" fmla="*/ 173 h 148"/>
                <a:gd name="T20" fmla="*/ 100 w 201"/>
                <a:gd name="T21" fmla="*/ 179 h 148"/>
                <a:gd name="T22" fmla="*/ 113 w 201"/>
                <a:gd name="T23" fmla="*/ 184 h 148"/>
                <a:gd name="T24" fmla="*/ 128 w 201"/>
                <a:gd name="T25" fmla="*/ 188 h 148"/>
                <a:gd name="T26" fmla="*/ 141 w 201"/>
                <a:gd name="T27" fmla="*/ 192 h 148"/>
                <a:gd name="T28" fmla="*/ 157 w 201"/>
                <a:gd name="T29" fmla="*/ 195 h 148"/>
                <a:gd name="T30" fmla="*/ 170 w 201"/>
                <a:gd name="T31" fmla="*/ 196 h 148"/>
                <a:gd name="T32" fmla="*/ 183 w 201"/>
                <a:gd name="T33" fmla="*/ 196 h 148"/>
                <a:gd name="T34" fmla="*/ 195 w 201"/>
                <a:gd name="T35" fmla="*/ 196 h 148"/>
                <a:gd name="T36" fmla="*/ 206 w 201"/>
                <a:gd name="T37" fmla="*/ 195 h 148"/>
                <a:gd name="T38" fmla="*/ 213 w 201"/>
                <a:gd name="T39" fmla="*/ 191 h 148"/>
                <a:gd name="T40" fmla="*/ 221 w 201"/>
                <a:gd name="T41" fmla="*/ 183 h 148"/>
                <a:gd name="T42" fmla="*/ 225 w 201"/>
                <a:gd name="T43" fmla="*/ 175 h 148"/>
                <a:gd name="T44" fmla="*/ 231 w 201"/>
                <a:gd name="T45" fmla="*/ 163 h 148"/>
                <a:gd name="T46" fmla="*/ 235 w 201"/>
                <a:gd name="T47" fmla="*/ 151 h 148"/>
                <a:gd name="T48" fmla="*/ 239 w 201"/>
                <a:gd name="T49" fmla="*/ 136 h 148"/>
                <a:gd name="T50" fmla="*/ 240 w 201"/>
                <a:gd name="T51" fmla="*/ 123 h 148"/>
                <a:gd name="T52" fmla="*/ 241 w 201"/>
                <a:gd name="T53" fmla="*/ 107 h 148"/>
                <a:gd name="T54" fmla="*/ 241 w 201"/>
                <a:gd name="T55" fmla="*/ 93 h 148"/>
                <a:gd name="T56" fmla="*/ 240 w 201"/>
                <a:gd name="T57" fmla="*/ 77 h 148"/>
                <a:gd name="T58" fmla="*/ 239 w 201"/>
                <a:gd name="T59" fmla="*/ 64 h 148"/>
                <a:gd name="T60" fmla="*/ 236 w 201"/>
                <a:gd name="T61" fmla="*/ 48 h 148"/>
                <a:gd name="T62" fmla="*/ 233 w 201"/>
                <a:gd name="T63" fmla="*/ 37 h 148"/>
                <a:gd name="T64" fmla="*/ 228 w 201"/>
                <a:gd name="T65" fmla="*/ 24 h 148"/>
                <a:gd name="T66" fmla="*/ 222 w 201"/>
                <a:gd name="T67" fmla="*/ 16 h 148"/>
                <a:gd name="T68" fmla="*/ 215 w 201"/>
                <a:gd name="T69" fmla="*/ 8 h 148"/>
                <a:gd name="T70" fmla="*/ 209 w 201"/>
                <a:gd name="T71" fmla="*/ 3 h 148"/>
                <a:gd name="T72" fmla="*/ 198 w 201"/>
                <a:gd name="T73" fmla="*/ 0 h 148"/>
                <a:gd name="T74" fmla="*/ 187 w 201"/>
                <a:gd name="T75" fmla="*/ 0 h 148"/>
                <a:gd name="T76" fmla="*/ 174 w 201"/>
                <a:gd name="T77" fmla="*/ 0 h 148"/>
                <a:gd name="T78" fmla="*/ 162 w 201"/>
                <a:gd name="T79" fmla="*/ 1 h 148"/>
                <a:gd name="T80" fmla="*/ 146 w 201"/>
                <a:gd name="T81" fmla="*/ 4 h 148"/>
                <a:gd name="T82" fmla="*/ 133 w 201"/>
                <a:gd name="T83" fmla="*/ 7 h 148"/>
                <a:gd name="T84" fmla="*/ 118 w 201"/>
                <a:gd name="T85" fmla="*/ 11 h 148"/>
                <a:gd name="T86" fmla="*/ 103 w 201"/>
                <a:gd name="T87" fmla="*/ 16 h 148"/>
                <a:gd name="T88" fmla="*/ 88 w 201"/>
                <a:gd name="T89" fmla="*/ 21 h 148"/>
                <a:gd name="T90" fmla="*/ 76 w 201"/>
                <a:gd name="T91" fmla="*/ 26 h 148"/>
                <a:gd name="T92" fmla="*/ 61 w 201"/>
                <a:gd name="T93" fmla="*/ 33 h 148"/>
                <a:gd name="T94" fmla="*/ 49 w 201"/>
                <a:gd name="T95" fmla="*/ 40 h 148"/>
                <a:gd name="T96" fmla="*/ 37 w 201"/>
                <a:gd name="T97" fmla="*/ 48 h 148"/>
                <a:gd name="T98" fmla="*/ 28 w 201"/>
                <a:gd name="T99" fmla="*/ 56 h 148"/>
                <a:gd name="T100" fmla="*/ 18 w 201"/>
                <a:gd name="T101" fmla="*/ 64 h 148"/>
                <a:gd name="T102" fmla="*/ 11 w 201"/>
                <a:gd name="T103" fmla="*/ 72 h 148"/>
                <a:gd name="T104" fmla="*/ 5 w 201"/>
                <a:gd name="T105" fmla="*/ 81 h 148"/>
                <a:gd name="T106" fmla="*/ 2 w 201"/>
                <a:gd name="T107" fmla="*/ 89 h 148"/>
                <a:gd name="T108" fmla="*/ 0 w 201"/>
                <a:gd name="T109" fmla="*/ 98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sz="4400" dirty="0"/>
            </a:p>
          </p:txBody>
        </p:sp>
        <p:sp>
          <p:nvSpPr>
            <p:cNvPr id="6" name="Freeform 8"/>
            <p:cNvSpPr/>
            <p:nvPr/>
          </p:nvSpPr>
          <p:spPr bwMode="auto">
            <a:xfrm flipH="1">
              <a:off x="973" y="1824"/>
              <a:ext cx="612" cy="432"/>
            </a:xfrm>
            <a:custGeom>
              <a:avLst/>
              <a:gdLst>
                <a:gd name="T0" fmla="*/ 611 w 1019"/>
                <a:gd name="T1" fmla="*/ 232 h 646"/>
                <a:gd name="T2" fmla="*/ 602 w 1019"/>
                <a:gd name="T3" fmla="*/ 249 h 646"/>
                <a:gd name="T4" fmla="*/ 589 w 1019"/>
                <a:gd name="T5" fmla="*/ 269 h 646"/>
                <a:gd name="T6" fmla="*/ 572 w 1019"/>
                <a:gd name="T7" fmla="*/ 285 h 646"/>
                <a:gd name="T8" fmla="*/ 547 w 1019"/>
                <a:gd name="T9" fmla="*/ 305 h 646"/>
                <a:gd name="T10" fmla="*/ 521 w 1019"/>
                <a:gd name="T11" fmla="*/ 320 h 646"/>
                <a:gd name="T12" fmla="*/ 489 w 1019"/>
                <a:gd name="T13" fmla="*/ 339 h 646"/>
                <a:gd name="T14" fmla="*/ 459 w 1019"/>
                <a:gd name="T15" fmla="*/ 352 h 646"/>
                <a:gd name="T16" fmla="*/ 420 w 1019"/>
                <a:gd name="T17" fmla="*/ 368 h 646"/>
                <a:gd name="T18" fmla="*/ 387 w 1019"/>
                <a:gd name="T19" fmla="*/ 382 h 646"/>
                <a:gd name="T20" fmla="*/ 348 w 1019"/>
                <a:gd name="T21" fmla="*/ 395 h 646"/>
                <a:gd name="T22" fmla="*/ 313 w 1019"/>
                <a:gd name="T23" fmla="*/ 404 h 646"/>
                <a:gd name="T24" fmla="*/ 273 w 1019"/>
                <a:gd name="T25" fmla="*/ 415 h 646"/>
                <a:gd name="T26" fmla="*/ 240 w 1019"/>
                <a:gd name="T27" fmla="*/ 421 h 646"/>
                <a:gd name="T28" fmla="*/ 202 w 1019"/>
                <a:gd name="T29" fmla="*/ 427 h 646"/>
                <a:gd name="T30" fmla="*/ 172 w 1019"/>
                <a:gd name="T31" fmla="*/ 431 h 646"/>
                <a:gd name="T32" fmla="*/ 140 w 1019"/>
                <a:gd name="T33" fmla="*/ 432 h 646"/>
                <a:gd name="T34" fmla="*/ 116 w 1019"/>
                <a:gd name="T35" fmla="*/ 431 h 646"/>
                <a:gd name="T36" fmla="*/ 91 w 1019"/>
                <a:gd name="T37" fmla="*/ 427 h 646"/>
                <a:gd name="T38" fmla="*/ 73 w 1019"/>
                <a:gd name="T39" fmla="*/ 419 h 646"/>
                <a:gd name="T40" fmla="*/ 54 w 1019"/>
                <a:gd name="T41" fmla="*/ 401 h 646"/>
                <a:gd name="T42" fmla="*/ 41 w 1019"/>
                <a:gd name="T43" fmla="*/ 385 h 646"/>
                <a:gd name="T44" fmla="*/ 26 w 1019"/>
                <a:gd name="T45" fmla="*/ 358 h 646"/>
                <a:gd name="T46" fmla="*/ 17 w 1019"/>
                <a:gd name="T47" fmla="*/ 332 h 646"/>
                <a:gd name="T48" fmla="*/ 8 w 1019"/>
                <a:gd name="T49" fmla="*/ 301 h 646"/>
                <a:gd name="T50" fmla="*/ 4 w 1019"/>
                <a:gd name="T51" fmla="*/ 272 h 646"/>
                <a:gd name="T52" fmla="*/ 1 w 1019"/>
                <a:gd name="T53" fmla="*/ 236 h 646"/>
                <a:gd name="T54" fmla="*/ 1 w 1019"/>
                <a:gd name="T55" fmla="*/ 205 h 646"/>
                <a:gd name="T56" fmla="*/ 2 w 1019"/>
                <a:gd name="T57" fmla="*/ 170 h 646"/>
                <a:gd name="T58" fmla="*/ 7 w 1019"/>
                <a:gd name="T59" fmla="*/ 140 h 646"/>
                <a:gd name="T60" fmla="*/ 14 w 1019"/>
                <a:gd name="T61" fmla="*/ 107 h 646"/>
                <a:gd name="T62" fmla="*/ 23 w 1019"/>
                <a:gd name="T63" fmla="*/ 82 h 646"/>
                <a:gd name="T64" fmla="*/ 36 w 1019"/>
                <a:gd name="T65" fmla="*/ 54 h 646"/>
                <a:gd name="T66" fmla="*/ 49 w 1019"/>
                <a:gd name="T67" fmla="*/ 35 h 646"/>
                <a:gd name="T68" fmla="*/ 68 w 1019"/>
                <a:gd name="T69" fmla="*/ 17 h 646"/>
                <a:gd name="T70" fmla="*/ 85 w 1019"/>
                <a:gd name="T71" fmla="*/ 8 h 646"/>
                <a:gd name="T72" fmla="*/ 109 w 1019"/>
                <a:gd name="T73" fmla="*/ 1 h 646"/>
                <a:gd name="T74" fmla="*/ 132 w 1019"/>
                <a:gd name="T75" fmla="*/ 0 h 646"/>
                <a:gd name="T76" fmla="*/ 164 w 1019"/>
                <a:gd name="T77" fmla="*/ 1 h 646"/>
                <a:gd name="T78" fmla="*/ 193 w 1019"/>
                <a:gd name="T79" fmla="*/ 4 h 646"/>
                <a:gd name="T80" fmla="*/ 230 w 1019"/>
                <a:gd name="T81" fmla="*/ 9 h 646"/>
                <a:gd name="T82" fmla="*/ 262 w 1019"/>
                <a:gd name="T83" fmla="*/ 16 h 646"/>
                <a:gd name="T84" fmla="*/ 302 w 1019"/>
                <a:gd name="T85" fmla="*/ 25 h 646"/>
                <a:gd name="T86" fmla="*/ 337 w 1019"/>
                <a:gd name="T87" fmla="*/ 34 h 646"/>
                <a:gd name="T88" fmla="*/ 377 w 1019"/>
                <a:gd name="T89" fmla="*/ 47 h 646"/>
                <a:gd name="T90" fmla="*/ 411 w 1019"/>
                <a:gd name="T91" fmla="*/ 60 h 646"/>
                <a:gd name="T92" fmla="*/ 449 w 1019"/>
                <a:gd name="T93" fmla="*/ 74 h 646"/>
                <a:gd name="T94" fmla="*/ 479 w 1019"/>
                <a:gd name="T95" fmla="*/ 89 h 646"/>
                <a:gd name="T96" fmla="*/ 513 w 1019"/>
                <a:gd name="T97" fmla="*/ 106 h 646"/>
                <a:gd name="T98" fmla="*/ 539 w 1019"/>
                <a:gd name="T99" fmla="*/ 122 h 646"/>
                <a:gd name="T100" fmla="*/ 566 w 1019"/>
                <a:gd name="T101" fmla="*/ 142 h 646"/>
                <a:gd name="T102" fmla="*/ 584 w 1019"/>
                <a:gd name="T103" fmla="*/ 158 h 646"/>
                <a:gd name="T104" fmla="*/ 600 w 1019"/>
                <a:gd name="T105" fmla="*/ 177 h 646"/>
                <a:gd name="T106" fmla="*/ 608 w 1019"/>
                <a:gd name="T107" fmla="*/ 195 h 646"/>
                <a:gd name="T108" fmla="*/ 612 w 1019"/>
                <a:gd name="T109" fmla="*/ 216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grpSp>
      <p:grpSp>
        <p:nvGrpSpPr>
          <p:cNvPr id="7" name="Group 10"/>
          <p:cNvGrpSpPr/>
          <p:nvPr/>
        </p:nvGrpSpPr>
        <p:grpSpPr bwMode="auto">
          <a:xfrm>
            <a:off x="4286248" y="3143248"/>
            <a:ext cx="1305336" cy="2517475"/>
            <a:chOff x="144" y="960"/>
            <a:chExt cx="459" cy="881"/>
          </a:xfrm>
        </p:grpSpPr>
        <p:sp>
          <p:nvSpPr>
            <p:cNvPr id="8" name="Oval 11"/>
            <p:cNvSpPr>
              <a:spLocks noChangeArrowheads="1"/>
            </p:cNvSpPr>
            <p:nvPr/>
          </p:nvSpPr>
          <p:spPr bwMode="auto">
            <a:xfrm>
              <a:off x="164" y="960"/>
              <a:ext cx="439" cy="436"/>
            </a:xfrm>
            <a:prstGeom prst="ellipse">
              <a:avLst/>
            </a:prstGeom>
            <a:gradFill rotWithShape="0">
              <a:gsLst>
                <a:gs pos="0">
                  <a:srgbClr val="FFEBFA"/>
                </a:gs>
                <a:gs pos="30000">
                  <a:srgbClr val="C4D6EB"/>
                </a:gs>
                <a:gs pos="60001">
                  <a:srgbClr val="85C2FF"/>
                </a:gs>
                <a:gs pos="100000">
                  <a:srgbClr val="5E9EFF"/>
                </a:gs>
              </a:gsLst>
              <a:path path="shape">
                <a:fillToRect l="50000" t="50000" r="50000" b="50000"/>
              </a:path>
            </a:gradFill>
            <a:ln w="23876">
              <a:noFill/>
              <a:round/>
            </a:ln>
          </p:spPr>
          <p:txBody>
            <a:bodyPr/>
            <a:lstStyle/>
            <a:p>
              <a:endParaRPr lang="en-US"/>
            </a:p>
          </p:txBody>
        </p:sp>
        <p:sp>
          <p:nvSpPr>
            <p:cNvPr id="9" name="Rectangle 12"/>
            <p:cNvSpPr>
              <a:spLocks noChangeArrowheads="1"/>
            </p:cNvSpPr>
            <p:nvPr/>
          </p:nvSpPr>
          <p:spPr bwMode="auto">
            <a:xfrm>
              <a:off x="144" y="1712"/>
              <a:ext cx="0" cy="129"/>
            </a:xfrm>
            <a:prstGeom prst="rect">
              <a:avLst/>
            </a:prstGeom>
            <a:noFill/>
            <a:ln w="9525">
              <a:noFill/>
              <a:miter lim="800000"/>
            </a:ln>
          </p:spPr>
          <p:txBody>
            <a:bodyPr wrap="none" lIns="0" tIns="0" rIns="0" bIns="0">
              <a:spAutoFit/>
            </a:bodyPr>
            <a:lstStyle/>
            <a:p>
              <a:pPr eaLnBrk="0" hangingPunct="0">
                <a:defRPr/>
              </a:pPr>
              <a:endParaRPr lang="en-US" sz="2400" dirty="0">
                <a:effectLst>
                  <a:outerShdw blurRad="38100" dist="38100" dir="2700000" algn="tl">
                    <a:srgbClr val="C0C0C0"/>
                  </a:outerShdw>
                </a:effectLst>
                <a:latin typeface="Comic Sans MS" panose="030F0702030302020204" charset="0"/>
              </a:endParaRPr>
            </a:p>
          </p:txBody>
        </p:sp>
      </p:grpSp>
      <p:sp>
        <p:nvSpPr>
          <p:cNvPr id="11" name="TextBox 10"/>
          <p:cNvSpPr txBox="1"/>
          <p:nvPr/>
        </p:nvSpPr>
        <p:spPr>
          <a:xfrm>
            <a:off x="2428860" y="3500438"/>
            <a:ext cx="214314" cy="523220"/>
          </a:xfrm>
          <a:prstGeom prst="rect">
            <a:avLst/>
          </a:prstGeom>
          <a:noFill/>
        </p:spPr>
        <p:txBody>
          <a:bodyPr wrap="square" rtlCol="0">
            <a:spAutoFit/>
          </a:bodyPr>
          <a:lstStyle/>
          <a:p>
            <a:r>
              <a:rPr lang="en-US" sz="2800" b="1" dirty="0"/>
              <a:t>C</a:t>
            </a:r>
            <a:endParaRPr lang="en-GB" sz="2800" b="1" dirty="0"/>
          </a:p>
        </p:txBody>
      </p:sp>
      <p:sp>
        <p:nvSpPr>
          <p:cNvPr id="12" name="TextBox 11"/>
          <p:cNvSpPr txBox="1"/>
          <p:nvPr/>
        </p:nvSpPr>
        <p:spPr>
          <a:xfrm>
            <a:off x="4786314" y="3500438"/>
            <a:ext cx="428628" cy="523220"/>
          </a:xfrm>
          <a:prstGeom prst="rect">
            <a:avLst/>
          </a:prstGeom>
          <a:noFill/>
        </p:spPr>
        <p:txBody>
          <a:bodyPr wrap="square" rtlCol="0">
            <a:spAutoFit/>
          </a:bodyPr>
          <a:lstStyle/>
          <a:p>
            <a:r>
              <a:rPr lang="en-US" sz="2800" b="1" dirty="0"/>
              <a:t>H</a:t>
            </a:r>
            <a:endParaRPr lang="en-GB" sz="2800" b="1"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0" y="146720"/>
            <a:ext cx="9144000" cy="762000"/>
          </a:xfrm>
          <a:prstGeom prst="rect">
            <a:avLst/>
          </a:prstGeom>
          <a:noFill/>
          <a:ln w="38100">
            <a:noFill/>
            <a:miter lim="800000"/>
            <a:headEnd type="none" w="sm" len="sm"/>
          </a:ln>
          <a:effectLst/>
        </p:spPr>
        <p:txBody>
          <a:bodyPr>
            <a:spAutoFit/>
          </a:bodyPr>
          <a:lstStyle/>
          <a:p>
            <a:pPr eaLnBrk="0" hangingPunct="0">
              <a:spcBef>
                <a:spcPct val="50000"/>
              </a:spcBef>
              <a:defRPr/>
            </a:pPr>
            <a:r>
              <a:rPr lang="en-US" sz="4400" dirty="0">
                <a:solidFill>
                  <a:srgbClr val="0070C0"/>
                </a:solidFill>
                <a:effectLst>
                  <a:outerShdw blurRad="38100" dist="38100" dir="2700000" algn="tl">
                    <a:srgbClr val="C0C0C0"/>
                  </a:outerShdw>
                </a:effectLst>
              </a:rPr>
              <a:t>Ethane</a:t>
            </a:r>
          </a:p>
        </p:txBody>
      </p:sp>
      <p:sp>
        <p:nvSpPr>
          <p:cNvPr id="116739" name="Text Box 3"/>
          <p:cNvSpPr txBox="1">
            <a:spLocks noChangeArrowheads="1"/>
          </p:cNvSpPr>
          <p:nvPr/>
        </p:nvSpPr>
        <p:spPr bwMode="auto">
          <a:xfrm>
            <a:off x="152400" y="1219200"/>
            <a:ext cx="1447800" cy="823913"/>
          </a:xfrm>
          <a:prstGeom prst="rect">
            <a:avLst/>
          </a:prstGeom>
          <a:noFill/>
          <a:ln w="38100">
            <a:noFill/>
            <a:miter lim="800000"/>
            <a:headEnd type="none" w="sm" len="sm"/>
          </a:ln>
          <a:effectLst/>
        </p:spPr>
        <p:txBody>
          <a:bodyPr>
            <a:spAutoFit/>
          </a:bodyPr>
          <a:lstStyle/>
          <a:p>
            <a:pPr eaLnBrk="0" hangingPunct="0">
              <a:spcBef>
                <a:spcPct val="50000"/>
              </a:spcBef>
              <a:defRPr/>
            </a:pPr>
            <a:r>
              <a:rPr lang="en-US" sz="4800" dirty="0">
                <a:solidFill>
                  <a:srgbClr val="0070C0"/>
                </a:solidFill>
                <a:effectLst>
                  <a:outerShdw blurRad="38100" dist="38100" dir="2700000" algn="tl">
                    <a:srgbClr val="C0C0C0"/>
                  </a:outerShdw>
                </a:effectLst>
              </a:rPr>
              <a:t>sp</a:t>
            </a:r>
            <a:r>
              <a:rPr lang="en-US" sz="4800" baseline="30000" dirty="0">
                <a:solidFill>
                  <a:srgbClr val="0070C0"/>
                </a:solidFill>
                <a:effectLst>
                  <a:outerShdw blurRad="38100" dist="38100" dir="2700000" algn="tl">
                    <a:srgbClr val="C0C0C0"/>
                  </a:outerShdw>
                </a:effectLst>
              </a:rPr>
              <a:t>3</a:t>
            </a:r>
          </a:p>
        </p:txBody>
      </p:sp>
      <p:grpSp>
        <p:nvGrpSpPr>
          <p:cNvPr id="2" name="Group 4"/>
          <p:cNvGrpSpPr/>
          <p:nvPr/>
        </p:nvGrpSpPr>
        <p:grpSpPr bwMode="auto">
          <a:xfrm>
            <a:off x="152400" y="2901950"/>
            <a:ext cx="3340100" cy="3165475"/>
            <a:chOff x="1086" y="1798"/>
            <a:chExt cx="2104" cy="1994"/>
          </a:xfrm>
        </p:grpSpPr>
        <p:grpSp>
          <p:nvGrpSpPr>
            <p:cNvPr id="3" name="Group 5"/>
            <p:cNvGrpSpPr/>
            <p:nvPr/>
          </p:nvGrpSpPr>
          <p:grpSpPr bwMode="auto">
            <a:xfrm>
              <a:off x="1086" y="1798"/>
              <a:ext cx="2104" cy="1994"/>
              <a:chOff x="1086" y="1861"/>
              <a:chExt cx="2104" cy="1994"/>
            </a:xfrm>
          </p:grpSpPr>
          <p:sp>
            <p:nvSpPr>
              <p:cNvPr id="52232" name="Freeform 6"/>
              <p:cNvSpPr/>
              <p:nvPr/>
            </p:nvSpPr>
            <p:spPr bwMode="auto">
              <a:xfrm rot="-9173344" flipH="1" flipV="1">
                <a:off x="1086" y="2123"/>
                <a:ext cx="949" cy="491"/>
              </a:xfrm>
              <a:custGeom>
                <a:avLst/>
                <a:gdLst>
                  <a:gd name="T0" fmla="*/ 947 w 1019"/>
                  <a:gd name="T1" fmla="*/ 264 h 646"/>
                  <a:gd name="T2" fmla="*/ 934 w 1019"/>
                  <a:gd name="T3" fmla="*/ 283 h 646"/>
                  <a:gd name="T4" fmla="*/ 913 w 1019"/>
                  <a:gd name="T5" fmla="*/ 306 h 646"/>
                  <a:gd name="T6" fmla="*/ 887 w 1019"/>
                  <a:gd name="T7" fmla="*/ 324 h 646"/>
                  <a:gd name="T8" fmla="*/ 847 w 1019"/>
                  <a:gd name="T9" fmla="*/ 347 h 646"/>
                  <a:gd name="T10" fmla="*/ 808 w 1019"/>
                  <a:gd name="T11" fmla="*/ 364 h 646"/>
                  <a:gd name="T12" fmla="*/ 758 w 1019"/>
                  <a:gd name="T13" fmla="*/ 385 h 646"/>
                  <a:gd name="T14" fmla="*/ 712 w 1019"/>
                  <a:gd name="T15" fmla="*/ 401 h 646"/>
                  <a:gd name="T16" fmla="*/ 652 w 1019"/>
                  <a:gd name="T17" fmla="*/ 419 h 646"/>
                  <a:gd name="T18" fmla="*/ 600 w 1019"/>
                  <a:gd name="T19" fmla="*/ 434 h 646"/>
                  <a:gd name="T20" fmla="*/ 539 w 1019"/>
                  <a:gd name="T21" fmla="*/ 448 h 646"/>
                  <a:gd name="T22" fmla="*/ 485 w 1019"/>
                  <a:gd name="T23" fmla="*/ 459 h 646"/>
                  <a:gd name="T24" fmla="*/ 424 w 1019"/>
                  <a:gd name="T25" fmla="*/ 471 h 646"/>
                  <a:gd name="T26" fmla="*/ 372 w 1019"/>
                  <a:gd name="T27" fmla="*/ 479 h 646"/>
                  <a:gd name="T28" fmla="*/ 314 w 1019"/>
                  <a:gd name="T29" fmla="*/ 485 h 646"/>
                  <a:gd name="T30" fmla="*/ 267 w 1019"/>
                  <a:gd name="T31" fmla="*/ 489 h 646"/>
                  <a:gd name="T32" fmla="*/ 217 w 1019"/>
                  <a:gd name="T33" fmla="*/ 491 h 646"/>
                  <a:gd name="T34" fmla="*/ 180 w 1019"/>
                  <a:gd name="T35" fmla="*/ 489 h 646"/>
                  <a:gd name="T36" fmla="*/ 142 w 1019"/>
                  <a:gd name="T37" fmla="*/ 485 h 646"/>
                  <a:gd name="T38" fmla="*/ 114 w 1019"/>
                  <a:gd name="T39" fmla="*/ 476 h 646"/>
                  <a:gd name="T40" fmla="*/ 84 w 1019"/>
                  <a:gd name="T41" fmla="*/ 456 h 646"/>
                  <a:gd name="T42" fmla="*/ 63 w 1019"/>
                  <a:gd name="T43" fmla="*/ 437 h 646"/>
                  <a:gd name="T44" fmla="*/ 41 w 1019"/>
                  <a:gd name="T45" fmla="*/ 407 h 646"/>
                  <a:gd name="T46" fmla="*/ 26 w 1019"/>
                  <a:gd name="T47" fmla="*/ 378 h 646"/>
                  <a:gd name="T48" fmla="*/ 13 w 1019"/>
                  <a:gd name="T49" fmla="*/ 342 h 646"/>
                  <a:gd name="T50" fmla="*/ 6 w 1019"/>
                  <a:gd name="T51" fmla="*/ 309 h 646"/>
                  <a:gd name="T52" fmla="*/ 2 w 1019"/>
                  <a:gd name="T53" fmla="*/ 268 h 646"/>
                  <a:gd name="T54" fmla="*/ 2 w 1019"/>
                  <a:gd name="T55" fmla="*/ 233 h 646"/>
                  <a:gd name="T56" fmla="*/ 4 w 1019"/>
                  <a:gd name="T57" fmla="*/ 193 h 646"/>
                  <a:gd name="T58" fmla="*/ 11 w 1019"/>
                  <a:gd name="T59" fmla="*/ 160 h 646"/>
                  <a:gd name="T60" fmla="*/ 22 w 1019"/>
                  <a:gd name="T61" fmla="*/ 122 h 646"/>
                  <a:gd name="T62" fmla="*/ 35 w 1019"/>
                  <a:gd name="T63" fmla="*/ 93 h 646"/>
                  <a:gd name="T64" fmla="*/ 56 w 1019"/>
                  <a:gd name="T65" fmla="*/ 62 h 646"/>
                  <a:gd name="T66" fmla="*/ 76 w 1019"/>
                  <a:gd name="T67" fmla="*/ 40 h 646"/>
                  <a:gd name="T68" fmla="*/ 106 w 1019"/>
                  <a:gd name="T69" fmla="*/ 20 h 646"/>
                  <a:gd name="T70" fmla="*/ 132 w 1019"/>
                  <a:gd name="T71" fmla="*/ 9 h 646"/>
                  <a:gd name="T72" fmla="*/ 169 w 1019"/>
                  <a:gd name="T73" fmla="*/ 2 h 646"/>
                  <a:gd name="T74" fmla="*/ 204 w 1019"/>
                  <a:gd name="T75" fmla="*/ 0 h 646"/>
                  <a:gd name="T76" fmla="*/ 254 w 1019"/>
                  <a:gd name="T77" fmla="*/ 2 h 646"/>
                  <a:gd name="T78" fmla="*/ 299 w 1019"/>
                  <a:gd name="T79" fmla="*/ 5 h 646"/>
                  <a:gd name="T80" fmla="*/ 357 w 1019"/>
                  <a:gd name="T81" fmla="*/ 11 h 646"/>
                  <a:gd name="T82" fmla="*/ 407 w 1019"/>
                  <a:gd name="T83" fmla="*/ 18 h 646"/>
                  <a:gd name="T84" fmla="*/ 468 w 1019"/>
                  <a:gd name="T85" fmla="*/ 29 h 646"/>
                  <a:gd name="T86" fmla="*/ 522 w 1019"/>
                  <a:gd name="T87" fmla="*/ 39 h 646"/>
                  <a:gd name="T88" fmla="*/ 585 w 1019"/>
                  <a:gd name="T89" fmla="*/ 54 h 646"/>
                  <a:gd name="T90" fmla="*/ 637 w 1019"/>
                  <a:gd name="T91" fmla="*/ 68 h 646"/>
                  <a:gd name="T92" fmla="*/ 697 w 1019"/>
                  <a:gd name="T93" fmla="*/ 84 h 646"/>
                  <a:gd name="T94" fmla="*/ 743 w 1019"/>
                  <a:gd name="T95" fmla="*/ 101 h 646"/>
                  <a:gd name="T96" fmla="*/ 795 w 1019"/>
                  <a:gd name="T97" fmla="*/ 120 h 646"/>
                  <a:gd name="T98" fmla="*/ 836 w 1019"/>
                  <a:gd name="T99" fmla="*/ 138 h 646"/>
                  <a:gd name="T100" fmla="*/ 877 w 1019"/>
                  <a:gd name="T101" fmla="*/ 161 h 646"/>
                  <a:gd name="T102" fmla="*/ 905 w 1019"/>
                  <a:gd name="T103" fmla="*/ 179 h 646"/>
                  <a:gd name="T104" fmla="*/ 930 w 1019"/>
                  <a:gd name="T105" fmla="*/ 201 h 646"/>
                  <a:gd name="T106" fmla="*/ 943 w 1019"/>
                  <a:gd name="T107" fmla="*/ 221 h 646"/>
                  <a:gd name="T108" fmla="*/ 949 w 1019"/>
                  <a:gd name="T109" fmla="*/ 246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2233" name="Freeform 7"/>
              <p:cNvSpPr/>
              <p:nvPr/>
            </p:nvSpPr>
            <p:spPr bwMode="auto">
              <a:xfrm rot="-8519149" flipH="1" flipV="1">
                <a:off x="2038" y="2694"/>
                <a:ext cx="318" cy="223"/>
              </a:xfrm>
              <a:custGeom>
                <a:avLst/>
                <a:gdLst>
                  <a:gd name="T0" fmla="*/ 2 w 201"/>
                  <a:gd name="T1" fmla="*/ 119 h 148"/>
                  <a:gd name="T2" fmla="*/ 5 w 201"/>
                  <a:gd name="T3" fmla="*/ 128 h 148"/>
                  <a:gd name="T4" fmla="*/ 13 w 201"/>
                  <a:gd name="T5" fmla="*/ 139 h 148"/>
                  <a:gd name="T6" fmla="*/ 21 w 201"/>
                  <a:gd name="T7" fmla="*/ 148 h 148"/>
                  <a:gd name="T8" fmla="*/ 33 w 201"/>
                  <a:gd name="T9" fmla="*/ 157 h 148"/>
                  <a:gd name="T10" fmla="*/ 44 w 201"/>
                  <a:gd name="T11" fmla="*/ 166 h 148"/>
                  <a:gd name="T12" fmla="*/ 60 w 201"/>
                  <a:gd name="T13" fmla="*/ 175 h 148"/>
                  <a:gd name="T14" fmla="*/ 76 w 201"/>
                  <a:gd name="T15" fmla="*/ 182 h 148"/>
                  <a:gd name="T16" fmla="*/ 95 w 201"/>
                  <a:gd name="T17" fmla="*/ 191 h 148"/>
                  <a:gd name="T18" fmla="*/ 111 w 201"/>
                  <a:gd name="T19" fmla="*/ 197 h 148"/>
                  <a:gd name="T20" fmla="*/ 131 w 201"/>
                  <a:gd name="T21" fmla="*/ 203 h 148"/>
                  <a:gd name="T22" fmla="*/ 149 w 201"/>
                  <a:gd name="T23" fmla="*/ 209 h 148"/>
                  <a:gd name="T24" fmla="*/ 169 w 201"/>
                  <a:gd name="T25" fmla="*/ 214 h 148"/>
                  <a:gd name="T26" fmla="*/ 187 w 201"/>
                  <a:gd name="T27" fmla="*/ 218 h 148"/>
                  <a:gd name="T28" fmla="*/ 207 w 201"/>
                  <a:gd name="T29" fmla="*/ 221 h 148"/>
                  <a:gd name="T30" fmla="*/ 225 w 201"/>
                  <a:gd name="T31" fmla="*/ 223 h 148"/>
                  <a:gd name="T32" fmla="*/ 242 w 201"/>
                  <a:gd name="T33" fmla="*/ 223 h 148"/>
                  <a:gd name="T34" fmla="*/ 258 w 201"/>
                  <a:gd name="T35" fmla="*/ 223 h 148"/>
                  <a:gd name="T36" fmla="*/ 272 w 201"/>
                  <a:gd name="T37" fmla="*/ 221 h 148"/>
                  <a:gd name="T38" fmla="*/ 282 w 201"/>
                  <a:gd name="T39" fmla="*/ 217 h 148"/>
                  <a:gd name="T40" fmla="*/ 291 w 201"/>
                  <a:gd name="T41" fmla="*/ 208 h 148"/>
                  <a:gd name="T42" fmla="*/ 297 w 201"/>
                  <a:gd name="T43" fmla="*/ 199 h 148"/>
                  <a:gd name="T44" fmla="*/ 305 w 201"/>
                  <a:gd name="T45" fmla="*/ 185 h 148"/>
                  <a:gd name="T46" fmla="*/ 310 w 201"/>
                  <a:gd name="T47" fmla="*/ 172 h 148"/>
                  <a:gd name="T48" fmla="*/ 315 w 201"/>
                  <a:gd name="T49" fmla="*/ 155 h 148"/>
                  <a:gd name="T50" fmla="*/ 316 w 201"/>
                  <a:gd name="T51" fmla="*/ 140 h 148"/>
                  <a:gd name="T52" fmla="*/ 318 w 201"/>
                  <a:gd name="T53" fmla="*/ 122 h 148"/>
                  <a:gd name="T54" fmla="*/ 318 w 201"/>
                  <a:gd name="T55" fmla="*/ 105 h 148"/>
                  <a:gd name="T56" fmla="*/ 316 w 201"/>
                  <a:gd name="T57" fmla="*/ 87 h 148"/>
                  <a:gd name="T58" fmla="*/ 315 w 201"/>
                  <a:gd name="T59" fmla="*/ 72 h 148"/>
                  <a:gd name="T60" fmla="*/ 312 w 201"/>
                  <a:gd name="T61" fmla="*/ 54 h 148"/>
                  <a:gd name="T62" fmla="*/ 307 w 201"/>
                  <a:gd name="T63" fmla="*/ 42 h 148"/>
                  <a:gd name="T64" fmla="*/ 301 w 201"/>
                  <a:gd name="T65" fmla="*/ 27 h 148"/>
                  <a:gd name="T66" fmla="*/ 293 w 201"/>
                  <a:gd name="T67" fmla="*/ 18 h 148"/>
                  <a:gd name="T68" fmla="*/ 283 w 201"/>
                  <a:gd name="T69" fmla="*/ 9 h 148"/>
                  <a:gd name="T70" fmla="*/ 275 w 201"/>
                  <a:gd name="T71" fmla="*/ 3 h 148"/>
                  <a:gd name="T72" fmla="*/ 261 w 201"/>
                  <a:gd name="T73" fmla="*/ 0 h 148"/>
                  <a:gd name="T74" fmla="*/ 247 w 201"/>
                  <a:gd name="T75" fmla="*/ 0 h 148"/>
                  <a:gd name="T76" fmla="*/ 229 w 201"/>
                  <a:gd name="T77" fmla="*/ 0 h 148"/>
                  <a:gd name="T78" fmla="*/ 214 w 201"/>
                  <a:gd name="T79" fmla="*/ 2 h 148"/>
                  <a:gd name="T80" fmla="*/ 193 w 201"/>
                  <a:gd name="T81" fmla="*/ 5 h 148"/>
                  <a:gd name="T82" fmla="*/ 176 w 201"/>
                  <a:gd name="T83" fmla="*/ 8 h 148"/>
                  <a:gd name="T84" fmla="*/ 155 w 201"/>
                  <a:gd name="T85" fmla="*/ 12 h 148"/>
                  <a:gd name="T86" fmla="*/ 136 w 201"/>
                  <a:gd name="T87" fmla="*/ 18 h 148"/>
                  <a:gd name="T88" fmla="*/ 115 w 201"/>
                  <a:gd name="T89" fmla="*/ 24 h 148"/>
                  <a:gd name="T90" fmla="*/ 100 w 201"/>
                  <a:gd name="T91" fmla="*/ 30 h 148"/>
                  <a:gd name="T92" fmla="*/ 81 w 201"/>
                  <a:gd name="T93" fmla="*/ 38 h 148"/>
                  <a:gd name="T94" fmla="*/ 65 w 201"/>
                  <a:gd name="T95" fmla="*/ 45 h 148"/>
                  <a:gd name="T96" fmla="*/ 49 w 201"/>
                  <a:gd name="T97" fmla="*/ 54 h 148"/>
                  <a:gd name="T98" fmla="*/ 36 w 201"/>
                  <a:gd name="T99" fmla="*/ 63 h 148"/>
                  <a:gd name="T100" fmla="*/ 24 w 201"/>
                  <a:gd name="T101" fmla="*/ 72 h 148"/>
                  <a:gd name="T102" fmla="*/ 14 w 201"/>
                  <a:gd name="T103" fmla="*/ 81 h 148"/>
                  <a:gd name="T104" fmla="*/ 6 w 201"/>
                  <a:gd name="T105" fmla="*/ 92 h 148"/>
                  <a:gd name="T106" fmla="*/ 3 w 201"/>
                  <a:gd name="T107" fmla="*/ 101 h 148"/>
                  <a:gd name="T108" fmla="*/ 0 w 201"/>
                  <a:gd name="T109" fmla="*/ 112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2234" name="Freeform 8"/>
              <p:cNvSpPr/>
              <p:nvPr/>
            </p:nvSpPr>
            <p:spPr bwMode="auto">
              <a:xfrm rot="6653632" flipH="1" flipV="1">
                <a:off x="1980" y="2329"/>
                <a:ext cx="317" cy="279"/>
              </a:xfrm>
              <a:custGeom>
                <a:avLst/>
                <a:gdLst>
                  <a:gd name="T0" fmla="*/ 2 w 201"/>
                  <a:gd name="T1" fmla="*/ 149 h 148"/>
                  <a:gd name="T2" fmla="*/ 5 w 201"/>
                  <a:gd name="T3" fmla="*/ 160 h 148"/>
                  <a:gd name="T4" fmla="*/ 13 w 201"/>
                  <a:gd name="T5" fmla="*/ 173 h 148"/>
                  <a:gd name="T6" fmla="*/ 21 w 201"/>
                  <a:gd name="T7" fmla="*/ 185 h 148"/>
                  <a:gd name="T8" fmla="*/ 33 w 201"/>
                  <a:gd name="T9" fmla="*/ 196 h 148"/>
                  <a:gd name="T10" fmla="*/ 44 w 201"/>
                  <a:gd name="T11" fmla="*/ 207 h 148"/>
                  <a:gd name="T12" fmla="*/ 60 w 201"/>
                  <a:gd name="T13" fmla="*/ 219 h 148"/>
                  <a:gd name="T14" fmla="*/ 76 w 201"/>
                  <a:gd name="T15" fmla="*/ 228 h 148"/>
                  <a:gd name="T16" fmla="*/ 95 w 201"/>
                  <a:gd name="T17" fmla="*/ 239 h 148"/>
                  <a:gd name="T18" fmla="*/ 110 w 201"/>
                  <a:gd name="T19" fmla="*/ 247 h 148"/>
                  <a:gd name="T20" fmla="*/ 131 w 201"/>
                  <a:gd name="T21" fmla="*/ 254 h 148"/>
                  <a:gd name="T22" fmla="*/ 148 w 201"/>
                  <a:gd name="T23" fmla="*/ 262 h 148"/>
                  <a:gd name="T24" fmla="*/ 169 w 201"/>
                  <a:gd name="T25" fmla="*/ 268 h 148"/>
                  <a:gd name="T26" fmla="*/ 186 w 201"/>
                  <a:gd name="T27" fmla="*/ 273 h 148"/>
                  <a:gd name="T28" fmla="*/ 207 w 201"/>
                  <a:gd name="T29" fmla="*/ 277 h 148"/>
                  <a:gd name="T30" fmla="*/ 224 w 201"/>
                  <a:gd name="T31" fmla="*/ 279 h 148"/>
                  <a:gd name="T32" fmla="*/ 241 w 201"/>
                  <a:gd name="T33" fmla="*/ 279 h 148"/>
                  <a:gd name="T34" fmla="*/ 257 w 201"/>
                  <a:gd name="T35" fmla="*/ 279 h 148"/>
                  <a:gd name="T36" fmla="*/ 271 w 201"/>
                  <a:gd name="T37" fmla="*/ 277 h 148"/>
                  <a:gd name="T38" fmla="*/ 281 w 201"/>
                  <a:gd name="T39" fmla="*/ 271 h 148"/>
                  <a:gd name="T40" fmla="*/ 290 w 201"/>
                  <a:gd name="T41" fmla="*/ 260 h 148"/>
                  <a:gd name="T42" fmla="*/ 296 w 201"/>
                  <a:gd name="T43" fmla="*/ 249 h 148"/>
                  <a:gd name="T44" fmla="*/ 304 w 201"/>
                  <a:gd name="T45" fmla="*/ 232 h 148"/>
                  <a:gd name="T46" fmla="*/ 309 w 201"/>
                  <a:gd name="T47" fmla="*/ 215 h 148"/>
                  <a:gd name="T48" fmla="*/ 314 w 201"/>
                  <a:gd name="T49" fmla="*/ 194 h 148"/>
                  <a:gd name="T50" fmla="*/ 315 w 201"/>
                  <a:gd name="T51" fmla="*/ 175 h 148"/>
                  <a:gd name="T52" fmla="*/ 317 w 201"/>
                  <a:gd name="T53" fmla="*/ 153 h 148"/>
                  <a:gd name="T54" fmla="*/ 317 w 201"/>
                  <a:gd name="T55" fmla="*/ 132 h 148"/>
                  <a:gd name="T56" fmla="*/ 315 w 201"/>
                  <a:gd name="T57" fmla="*/ 109 h 148"/>
                  <a:gd name="T58" fmla="*/ 314 w 201"/>
                  <a:gd name="T59" fmla="*/ 90 h 148"/>
                  <a:gd name="T60" fmla="*/ 311 w 201"/>
                  <a:gd name="T61" fmla="*/ 68 h 148"/>
                  <a:gd name="T62" fmla="*/ 306 w 201"/>
                  <a:gd name="T63" fmla="*/ 53 h 148"/>
                  <a:gd name="T64" fmla="*/ 300 w 201"/>
                  <a:gd name="T65" fmla="*/ 34 h 148"/>
                  <a:gd name="T66" fmla="*/ 292 w 201"/>
                  <a:gd name="T67" fmla="*/ 23 h 148"/>
                  <a:gd name="T68" fmla="*/ 282 w 201"/>
                  <a:gd name="T69" fmla="*/ 11 h 148"/>
                  <a:gd name="T70" fmla="*/ 274 w 201"/>
                  <a:gd name="T71" fmla="*/ 4 h 148"/>
                  <a:gd name="T72" fmla="*/ 260 w 201"/>
                  <a:gd name="T73" fmla="*/ 0 h 148"/>
                  <a:gd name="T74" fmla="*/ 246 w 201"/>
                  <a:gd name="T75" fmla="*/ 0 h 148"/>
                  <a:gd name="T76" fmla="*/ 229 w 201"/>
                  <a:gd name="T77" fmla="*/ 0 h 148"/>
                  <a:gd name="T78" fmla="*/ 213 w 201"/>
                  <a:gd name="T79" fmla="*/ 2 h 148"/>
                  <a:gd name="T80" fmla="*/ 192 w 201"/>
                  <a:gd name="T81" fmla="*/ 6 h 148"/>
                  <a:gd name="T82" fmla="*/ 175 w 201"/>
                  <a:gd name="T83" fmla="*/ 9 h 148"/>
                  <a:gd name="T84" fmla="*/ 155 w 201"/>
                  <a:gd name="T85" fmla="*/ 15 h 148"/>
                  <a:gd name="T86" fmla="*/ 136 w 201"/>
                  <a:gd name="T87" fmla="*/ 23 h 148"/>
                  <a:gd name="T88" fmla="*/ 115 w 201"/>
                  <a:gd name="T89" fmla="*/ 30 h 148"/>
                  <a:gd name="T90" fmla="*/ 99 w 201"/>
                  <a:gd name="T91" fmla="*/ 38 h 148"/>
                  <a:gd name="T92" fmla="*/ 80 w 201"/>
                  <a:gd name="T93" fmla="*/ 47 h 148"/>
                  <a:gd name="T94" fmla="*/ 65 w 201"/>
                  <a:gd name="T95" fmla="*/ 57 h 148"/>
                  <a:gd name="T96" fmla="*/ 49 w 201"/>
                  <a:gd name="T97" fmla="*/ 68 h 148"/>
                  <a:gd name="T98" fmla="*/ 36 w 201"/>
                  <a:gd name="T99" fmla="*/ 79 h 148"/>
                  <a:gd name="T100" fmla="*/ 24 w 201"/>
                  <a:gd name="T101" fmla="*/ 90 h 148"/>
                  <a:gd name="T102" fmla="*/ 14 w 201"/>
                  <a:gd name="T103" fmla="*/ 102 h 148"/>
                  <a:gd name="T104" fmla="*/ 6 w 201"/>
                  <a:gd name="T105" fmla="*/ 115 h 148"/>
                  <a:gd name="T106" fmla="*/ 3 w 201"/>
                  <a:gd name="T107" fmla="*/ 126 h 148"/>
                  <a:gd name="T108" fmla="*/ 0 w 201"/>
                  <a:gd name="T109" fmla="*/ 140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2235" name="Freeform 9"/>
              <p:cNvSpPr/>
              <p:nvPr/>
            </p:nvSpPr>
            <p:spPr bwMode="auto">
              <a:xfrm rot="6653632" flipH="1" flipV="1">
                <a:off x="1201" y="2948"/>
                <a:ext cx="1236" cy="577"/>
              </a:xfrm>
              <a:custGeom>
                <a:avLst/>
                <a:gdLst>
                  <a:gd name="T0" fmla="*/ 1234 w 1019"/>
                  <a:gd name="T1" fmla="*/ 310 h 646"/>
                  <a:gd name="T2" fmla="*/ 1217 w 1019"/>
                  <a:gd name="T3" fmla="*/ 332 h 646"/>
                  <a:gd name="T4" fmla="*/ 1189 w 1019"/>
                  <a:gd name="T5" fmla="*/ 359 h 646"/>
                  <a:gd name="T6" fmla="*/ 1155 w 1019"/>
                  <a:gd name="T7" fmla="*/ 380 h 646"/>
                  <a:gd name="T8" fmla="*/ 1104 w 1019"/>
                  <a:gd name="T9" fmla="*/ 407 h 646"/>
                  <a:gd name="T10" fmla="*/ 1053 w 1019"/>
                  <a:gd name="T11" fmla="*/ 428 h 646"/>
                  <a:gd name="T12" fmla="*/ 987 w 1019"/>
                  <a:gd name="T13" fmla="*/ 453 h 646"/>
                  <a:gd name="T14" fmla="*/ 927 w 1019"/>
                  <a:gd name="T15" fmla="*/ 471 h 646"/>
                  <a:gd name="T16" fmla="*/ 849 w 1019"/>
                  <a:gd name="T17" fmla="*/ 492 h 646"/>
                  <a:gd name="T18" fmla="*/ 781 w 1019"/>
                  <a:gd name="T19" fmla="*/ 510 h 646"/>
                  <a:gd name="T20" fmla="*/ 702 w 1019"/>
                  <a:gd name="T21" fmla="*/ 527 h 646"/>
                  <a:gd name="T22" fmla="*/ 632 w 1019"/>
                  <a:gd name="T23" fmla="*/ 539 h 646"/>
                  <a:gd name="T24" fmla="*/ 552 w 1019"/>
                  <a:gd name="T25" fmla="*/ 554 h 646"/>
                  <a:gd name="T26" fmla="*/ 484 w 1019"/>
                  <a:gd name="T27" fmla="*/ 563 h 646"/>
                  <a:gd name="T28" fmla="*/ 409 w 1019"/>
                  <a:gd name="T29" fmla="*/ 570 h 646"/>
                  <a:gd name="T30" fmla="*/ 348 w 1019"/>
                  <a:gd name="T31" fmla="*/ 575 h 646"/>
                  <a:gd name="T32" fmla="*/ 283 w 1019"/>
                  <a:gd name="T33" fmla="*/ 577 h 646"/>
                  <a:gd name="T34" fmla="*/ 234 w 1019"/>
                  <a:gd name="T35" fmla="*/ 575 h 646"/>
                  <a:gd name="T36" fmla="*/ 184 w 1019"/>
                  <a:gd name="T37" fmla="*/ 570 h 646"/>
                  <a:gd name="T38" fmla="*/ 148 w 1019"/>
                  <a:gd name="T39" fmla="*/ 559 h 646"/>
                  <a:gd name="T40" fmla="*/ 109 w 1019"/>
                  <a:gd name="T41" fmla="*/ 536 h 646"/>
                  <a:gd name="T42" fmla="*/ 82 w 1019"/>
                  <a:gd name="T43" fmla="*/ 514 h 646"/>
                  <a:gd name="T44" fmla="*/ 53 w 1019"/>
                  <a:gd name="T45" fmla="*/ 478 h 646"/>
                  <a:gd name="T46" fmla="*/ 34 w 1019"/>
                  <a:gd name="T47" fmla="*/ 444 h 646"/>
                  <a:gd name="T48" fmla="*/ 17 w 1019"/>
                  <a:gd name="T49" fmla="*/ 402 h 646"/>
                  <a:gd name="T50" fmla="*/ 7 w 1019"/>
                  <a:gd name="T51" fmla="*/ 363 h 646"/>
                  <a:gd name="T52" fmla="*/ 2 w 1019"/>
                  <a:gd name="T53" fmla="*/ 315 h 646"/>
                  <a:gd name="T54" fmla="*/ 2 w 1019"/>
                  <a:gd name="T55" fmla="*/ 274 h 646"/>
                  <a:gd name="T56" fmla="*/ 5 w 1019"/>
                  <a:gd name="T57" fmla="*/ 227 h 646"/>
                  <a:gd name="T58" fmla="*/ 15 w 1019"/>
                  <a:gd name="T59" fmla="*/ 188 h 646"/>
                  <a:gd name="T60" fmla="*/ 29 w 1019"/>
                  <a:gd name="T61" fmla="*/ 143 h 646"/>
                  <a:gd name="T62" fmla="*/ 46 w 1019"/>
                  <a:gd name="T63" fmla="*/ 110 h 646"/>
                  <a:gd name="T64" fmla="*/ 73 w 1019"/>
                  <a:gd name="T65" fmla="*/ 72 h 646"/>
                  <a:gd name="T66" fmla="*/ 99 w 1019"/>
                  <a:gd name="T67" fmla="*/ 47 h 646"/>
                  <a:gd name="T68" fmla="*/ 138 w 1019"/>
                  <a:gd name="T69" fmla="*/ 23 h 646"/>
                  <a:gd name="T70" fmla="*/ 172 w 1019"/>
                  <a:gd name="T71" fmla="*/ 11 h 646"/>
                  <a:gd name="T72" fmla="*/ 220 w 1019"/>
                  <a:gd name="T73" fmla="*/ 2 h 646"/>
                  <a:gd name="T74" fmla="*/ 266 w 1019"/>
                  <a:gd name="T75" fmla="*/ 0 h 646"/>
                  <a:gd name="T76" fmla="*/ 331 w 1019"/>
                  <a:gd name="T77" fmla="*/ 2 h 646"/>
                  <a:gd name="T78" fmla="*/ 389 w 1019"/>
                  <a:gd name="T79" fmla="*/ 5 h 646"/>
                  <a:gd name="T80" fmla="*/ 465 w 1019"/>
                  <a:gd name="T81" fmla="*/ 13 h 646"/>
                  <a:gd name="T82" fmla="*/ 530 w 1019"/>
                  <a:gd name="T83" fmla="*/ 21 h 646"/>
                  <a:gd name="T84" fmla="*/ 610 w 1019"/>
                  <a:gd name="T85" fmla="*/ 34 h 646"/>
                  <a:gd name="T86" fmla="*/ 680 w 1019"/>
                  <a:gd name="T87" fmla="*/ 46 h 646"/>
                  <a:gd name="T88" fmla="*/ 762 w 1019"/>
                  <a:gd name="T89" fmla="*/ 63 h 646"/>
                  <a:gd name="T90" fmla="*/ 830 w 1019"/>
                  <a:gd name="T91" fmla="*/ 79 h 646"/>
                  <a:gd name="T92" fmla="*/ 907 w 1019"/>
                  <a:gd name="T93" fmla="*/ 99 h 646"/>
                  <a:gd name="T94" fmla="*/ 968 w 1019"/>
                  <a:gd name="T95" fmla="*/ 119 h 646"/>
                  <a:gd name="T96" fmla="*/ 1036 w 1019"/>
                  <a:gd name="T97" fmla="*/ 141 h 646"/>
                  <a:gd name="T98" fmla="*/ 1089 w 1019"/>
                  <a:gd name="T99" fmla="*/ 163 h 646"/>
                  <a:gd name="T100" fmla="*/ 1143 w 1019"/>
                  <a:gd name="T101" fmla="*/ 189 h 646"/>
                  <a:gd name="T102" fmla="*/ 1179 w 1019"/>
                  <a:gd name="T103" fmla="*/ 211 h 646"/>
                  <a:gd name="T104" fmla="*/ 1212 w 1019"/>
                  <a:gd name="T105" fmla="*/ 237 h 646"/>
                  <a:gd name="T106" fmla="*/ 1229 w 1019"/>
                  <a:gd name="T107" fmla="*/ 260 h 646"/>
                  <a:gd name="T108" fmla="*/ 1236 w 1019"/>
                  <a:gd name="T109" fmla="*/ 289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76">
                <a:noFill/>
                <a:round/>
              </a:ln>
            </p:spPr>
            <p:txBody>
              <a:bodyPr/>
              <a:lstStyle/>
              <a:p>
                <a:endParaRPr lang="en-US"/>
              </a:p>
            </p:txBody>
          </p:sp>
          <p:sp>
            <p:nvSpPr>
              <p:cNvPr id="52236" name="Text Box 10"/>
              <p:cNvSpPr txBox="1">
                <a:spLocks noChangeArrowheads="1"/>
              </p:cNvSpPr>
              <p:nvPr/>
            </p:nvSpPr>
            <p:spPr bwMode="auto">
              <a:xfrm flipH="1" flipV="1">
                <a:off x="1564" y="3423"/>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2237" name="Freeform 11"/>
              <p:cNvSpPr/>
              <p:nvPr/>
            </p:nvSpPr>
            <p:spPr bwMode="auto">
              <a:xfrm flipH="1" flipV="1">
                <a:off x="2122" y="2379"/>
                <a:ext cx="1068" cy="519"/>
              </a:xfrm>
              <a:custGeom>
                <a:avLst/>
                <a:gdLst>
                  <a:gd name="T0" fmla="*/ 1066 w 1019"/>
                  <a:gd name="T1" fmla="*/ 279 h 646"/>
                  <a:gd name="T2" fmla="*/ 1051 w 1019"/>
                  <a:gd name="T3" fmla="*/ 299 h 646"/>
                  <a:gd name="T4" fmla="*/ 1027 w 1019"/>
                  <a:gd name="T5" fmla="*/ 323 h 646"/>
                  <a:gd name="T6" fmla="*/ 998 w 1019"/>
                  <a:gd name="T7" fmla="*/ 342 h 646"/>
                  <a:gd name="T8" fmla="*/ 954 w 1019"/>
                  <a:gd name="T9" fmla="*/ 366 h 646"/>
                  <a:gd name="T10" fmla="*/ 910 w 1019"/>
                  <a:gd name="T11" fmla="*/ 385 h 646"/>
                  <a:gd name="T12" fmla="*/ 853 w 1019"/>
                  <a:gd name="T13" fmla="*/ 407 h 646"/>
                  <a:gd name="T14" fmla="*/ 801 w 1019"/>
                  <a:gd name="T15" fmla="*/ 423 h 646"/>
                  <a:gd name="T16" fmla="*/ 734 w 1019"/>
                  <a:gd name="T17" fmla="*/ 443 h 646"/>
                  <a:gd name="T18" fmla="*/ 675 w 1019"/>
                  <a:gd name="T19" fmla="*/ 459 h 646"/>
                  <a:gd name="T20" fmla="*/ 607 w 1019"/>
                  <a:gd name="T21" fmla="*/ 474 h 646"/>
                  <a:gd name="T22" fmla="*/ 546 w 1019"/>
                  <a:gd name="T23" fmla="*/ 485 h 646"/>
                  <a:gd name="T24" fmla="*/ 477 w 1019"/>
                  <a:gd name="T25" fmla="*/ 498 h 646"/>
                  <a:gd name="T26" fmla="*/ 418 w 1019"/>
                  <a:gd name="T27" fmla="*/ 506 h 646"/>
                  <a:gd name="T28" fmla="*/ 353 w 1019"/>
                  <a:gd name="T29" fmla="*/ 513 h 646"/>
                  <a:gd name="T30" fmla="*/ 301 w 1019"/>
                  <a:gd name="T31" fmla="*/ 517 h 646"/>
                  <a:gd name="T32" fmla="*/ 244 w 1019"/>
                  <a:gd name="T33" fmla="*/ 519 h 646"/>
                  <a:gd name="T34" fmla="*/ 202 w 1019"/>
                  <a:gd name="T35" fmla="*/ 517 h 646"/>
                  <a:gd name="T36" fmla="*/ 159 w 1019"/>
                  <a:gd name="T37" fmla="*/ 513 h 646"/>
                  <a:gd name="T38" fmla="*/ 128 w 1019"/>
                  <a:gd name="T39" fmla="*/ 503 h 646"/>
                  <a:gd name="T40" fmla="*/ 94 w 1019"/>
                  <a:gd name="T41" fmla="*/ 482 h 646"/>
                  <a:gd name="T42" fmla="*/ 71 w 1019"/>
                  <a:gd name="T43" fmla="*/ 462 h 646"/>
                  <a:gd name="T44" fmla="*/ 46 w 1019"/>
                  <a:gd name="T45" fmla="*/ 430 h 646"/>
                  <a:gd name="T46" fmla="*/ 29 w 1019"/>
                  <a:gd name="T47" fmla="*/ 399 h 646"/>
                  <a:gd name="T48" fmla="*/ 15 w 1019"/>
                  <a:gd name="T49" fmla="*/ 362 h 646"/>
                  <a:gd name="T50" fmla="*/ 6 w 1019"/>
                  <a:gd name="T51" fmla="*/ 326 h 646"/>
                  <a:gd name="T52" fmla="*/ 2 w 1019"/>
                  <a:gd name="T53" fmla="*/ 284 h 646"/>
                  <a:gd name="T54" fmla="*/ 2 w 1019"/>
                  <a:gd name="T55" fmla="*/ 247 h 646"/>
                  <a:gd name="T56" fmla="*/ 4 w 1019"/>
                  <a:gd name="T57" fmla="*/ 204 h 646"/>
                  <a:gd name="T58" fmla="*/ 13 w 1019"/>
                  <a:gd name="T59" fmla="*/ 169 h 646"/>
                  <a:gd name="T60" fmla="*/ 25 w 1019"/>
                  <a:gd name="T61" fmla="*/ 129 h 646"/>
                  <a:gd name="T62" fmla="*/ 40 w 1019"/>
                  <a:gd name="T63" fmla="*/ 99 h 646"/>
                  <a:gd name="T64" fmla="*/ 63 w 1019"/>
                  <a:gd name="T65" fmla="*/ 65 h 646"/>
                  <a:gd name="T66" fmla="*/ 86 w 1019"/>
                  <a:gd name="T67" fmla="*/ 43 h 646"/>
                  <a:gd name="T68" fmla="*/ 119 w 1019"/>
                  <a:gd name="T69" fmla="*/ 21 h 646"/>
                  <a:gd name="T70" fmla="*/ 149 w 1019"/>
                  <a:gd name="T71" fmla="*/ 10 h 646"/>
                  <a:gd name="T72" fmla="*/ 190 w 1019"/>
                  <a:gd name="T73" fmla="*/ 2 h 646"/>
                  <a:gd name="T74" fmla="*/ 230 w 1019"/>
                  <a:gd name="T75" fmla="*/ 0 h 646"/>
                  <a:gd name="T76" fmla="*/ 286 w 1019"/>
                  <a:gd name="T77" fmla="*/ 2 h 646"/>
                  <a:gd name="T78" fmla="*/ 336 w 1019"/>
                  <a:gd name="T79" fmla="*/ 5 h 646"/>
                  <a:gd name="T80" fmla="*/ 401 w 1019"/>
                  <a:gd name="T81" fmla="*/ 11 h 646"/>
                  <a:gd name="T82" fmla="*/ 458 w 1019"/>
                  <a:gd name="T83" fmla="*/ 19 h 646"/>
                  <a:gd name="T84" fmla="*/ 527 w 1019"/>
                  <a:gd name="T85" fmla="*/ 31 h 646"/>
                  <a:gd name="T86" fmla="*/ 588 w 1019"/>
                  <a:gd name="T87" fmla="*/ 41 h 646"/>
                  <a:gd name="T88" fmla="*/ 658 w 1019"/>
                  <a:gd name="T89" fmla="*/ 57 h 646"/>
                  <a:gd name="T90" fmla="*/ 717 w 1019"/>
                  <a:gd name="T91" fmla="*/ 72 h 646"/>
                  <a:gd name="T92" fmla="*/ 784 w 1019"/>
                  <a:gd name="T93" fmla="*/ 89 h 646"/>
                  <a:gd name="T94" fmla="*/ 836 w 1019"/>
                  <a:gd name="T95" fmla="*/ 107 h 646"/>
                  <a:gd name="T96" fmla="*/ 895 w 1019"/>
                  <a:gd name="T97" fmla="*/ 127 h 646"/>
                  <a:gd name="T98" fmla="*/ 941 w 1019"/>
                  <a:gd name="T99" fmla="*/ 146 h 646"/>
                  <a:gd name="T100" fmla="*/ 987 w 1019"/>
                  <a:gd name="T101" fmla="*/ 170 h 646"/>
                  <a:gd name="T102" fmla="*/ 1019 w 1019"/>
                  <a:gd name="T103" fmla="*/ 190 h 646"/>
                  <a:gd name="T104" fmla="*/ 1047 w 1019"/>
                  <a:gd name="T105" fmla="*/ 213 h 646"/>
                  <a:gd name="T106" fmla="*/ 1062 w 1019"/>
                  <a:gd name="T107" fmla="*/ 234 h 646"/>
                  <a:gd name="T108" fmla="*/ 1068 w 1019"/>
                  <a:gd name="T109" fmla="*/ 260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2238" name="Freeform 12"/>
              <p:cNvSpPr/>
              <p:nvPr/>
            </p:nvSpPr>
            <p:spPr bwMode="auto">
              <a:xfrm flipH="1" flipV="1">
                <a:off x="1684" y="2520"/>
                <a:ext cx="421" cy="237"/>
              </a:xfrm>
              <a:custGeom>
                <a:avLst/>
                <a:gdLst>
                  <a:gd name="T0" fmla="*/ 2 w 201"/>
                  <a:gd name="T1" fmla="*/ 127 h 148"/>
                  <a:gd name="T2" fmla="*/ 6 w 201"/>
                  <a:gd name="T3" fmla="*/ 136 h 148"/>
                  <a:gd name="T4" fmla="*/ 17 w 201"/>
                  <a:gd name="T5" fmla="*/ 147 h 148"/>
                  <a:gd name="T6" fmla="*/ 27 w 201"/>
                  <a:gd name="T7" fmla="*/ 157 h 148"/>
                  <a:gd name="T8" fmla="*/ 44 w 201"/>
                  <a:gd name="T9" fmla="*/ 167 h 148"/>
                  <a:gd name="T10" fmla="*/ 59 w 201"/>
                  <a:gd name="T11" fmla="*/ 176 h 148"/>
                  <a:gd name="T12" fmla="*/ 80 w 201"/>
                  <a:gd name="T13" fmla="*/ 186 h 148"/>
                  <a:gd name="T14" fmla="*/ 101 w 201"/>
                  <a:gd name="T15" fmla="*/ 194 h 148"/>
                  <a:gd name="T16" fmla="*/ 126 w 201"/>
                  <a:gd name="T17" fmla="*/ 203 h 148"/>
                  <a:gd name="T18" fmla="*/ 147 w 201"/>
                  <a:gd name="T19" fmla="*/ 210 h 148"/>
                  <a:gd name="T20" fmla="*/ 174 w 201"/>
                  <a:gd name="T21" fmla="*/ 216 h 148"/>
                  <a:gd name="T22" fmla="*/ 197 w 201"/>
                  <a:gd name="T23" fmla="*/ 223 h 148"/>
                  <a:gd name="T24" fmla="*/ 224 w 201"/>
                  <a:gd name="T25" fmla="*/ 227 h 148"/>
                  <a:gd name="T26" fmla="*/ 247 w 201"/>
                  <a:gd name="T27" fmla="*/ 232 h 148"/>
                  <a:gd name="T28" fmla="*/ 274 w 201"/>
                  <a:gd name="T29" fmla="*/ 235 h 148"/>
                  <a:gd name="T30" fmla="*/ 297 w 201"/>
                  <a:gd name="T31" fmla="*/ 237 h 148"/>
                  <a:gd name="T32" fmla="*/ 320 w 201"/>
                  <a:gd name="T33" fmla="*/ 237 h 148"/>
                  <a:gd name="T34" fmla="*/ 341 w 201"/>
                  <a:gd name="T35" fmla="*/ 237 h 148"/>
                  <a:gd name="T36" fmla="*/ 360 w 201"/>
                  <a:gd name="T37" fmla="*/ 235 h 148"/>
                  <a:gd name="T38" fmla="*/ 373 w 201"/>
                  <a:gd name="T39" fmla="*/ 231 h 148"/>
                  <a:gd name="T40" fmla="*/ 385 w 201"/>
                  <a:gd name="T41" fmla="*/ 221 h 148"/>
                  <a:gd name="T42" fmla="*/ 394 w 201"/>
                  <a:gd name="T43" fmla="*/ 211 h 148"/>
                  <a:gd name="T44" fmla="*/ 404 w 201"/>
                  <a:gd name="T45" fmla="*/ 197 h 148"/>
                  <a:gd name="T46" fmla="*/ 411 w 201"/>
                  <a:gd name="T47" fmla="*/ 183 h 148"/>
                  <a:gd name="T48" fmla="*/ 417 w 201"/>
                  <a:gd name="T49" fmla="*/ 165 h 148"/>
                  <a:gd name="T50" fmla="*/ 419 w 201"/>
                  <a:gd name="T51" fmla="*/ 149 h 148"/>
                  <a:gd name="T52" fmla="*/ 421 w 201"/>
                  <a:gd name="T53" fmla="*/ 130 h 148"/>
                  <a:gd name="T54" fmla="*/ 421 w 201"/>
                  <a:gd name="T55" fmla="*/ 112 h 148"/>
                  <a:gd name="T56" fmla="*/ 419 w 201"/>
                  <a:gd name="T57" fmla="*/ 93 h 148"/>
                  <a:gd name="T58" fmla="*/ 417 w 201"/>
                  <a:gd name="T59" fmla="*/ 77 h 148"/>
                  <a:gd name="T60" fmla="*/ 413 w 201"/>
                  <a:gd name="T61" fmla="*/ 58 h 148"/>
                  <a:gd name="T62" fmla="*/ 406 w 201"/>
                  <a:gd name="T63" fmla="*/ 45 h 148"/>
                  <a:gd name="T64" fmla="*/ 398 w 201"/>
                  <a:gd name="T65" fmla="*/ 29 h 148"/>
                  <a:gd name="T66" fmla="*/ 387 w 201"/>
                  <a:gd name="T67" fmla="*/ 19 h 148"/>
                  <a:gd name="T68" fmla="*/ 375 w 201"/>
                  <a:gd name="T69" fmla="*/ 10 h 148"/>
                  <a:gd name="T70" fmla="*/ 364 w 201"/>
                  <a:gd name="T71" fmla="*/ 3 h 148"/>
                  <a:gd name="T72" fmla="*/ 346 w 201"/>
                  <a:gd name="T73" fmla="*/ 0 h 148"/>
                  <a:gd name="T74" fmla="*/ 327 w 201"/>
                  <a:gd name="T75" fmla="*/ 0 h 148"/>
                  <a:gd name="T76" fmla="*/ 304 w 201"/>
                  <a:gd name="T77" fmla="*/ 0 h 148"/>
                  <a:gd name="T78" fmla="*/ 283 w 201"/>
                  <a:gd name="T79" fmla="*/ 2 h 148"/>
                  <a:gd name="T80" fmla="*/ 256 w 201"/>
                  <a:gd name="T81" fmla="*/ 5 h 148"/>
                  <a:gd name="T82" fmla="*/ 232 w 201"/>
                  <a:gd name="T83" fmla="*/ 8 h 148"/>
                  <a:gd name="T84" fmla="*/ 205 w 201"/>
                  <a:gd name="T85" fmla="*/ 13 h 148"/>
                  <a:gd name="T86" fmla="*/ 180 w 201"/>
                  <a:gd name="T87" fmla="*/ 19 h 148"/>
                  <a:gd name="T88" fmla="*/ 153 w 201"/>
                  <a:gd name="T89" fmla="*/ 26 h 148"/>
                  <a:gd name="T90" fmla="*/ 132 w 201"/>
                  <a:gd name="T91" fmla="*/ 32 h 148"/>
                  <a:gd name="T92" fmla="*/ 107 w 201"/>
                  <a:gd name="T93" fmla="*/ 40 h 148"/>
                  <a:gd name="T94" fmla="*/ 86 w 201"/>
                  <a:gd name="T95" fmla="*/ 48 h 148"/>
                  <a:gd name="T96" fmla="*/ 65 w 201"/>
                  <a:gd name="T97" fmla="*/ 58 h 148"/>
                  <a:gd name="T98" fmla="*/ 48 w 201"/>
                  <a:gd name="T99" fmla="*/ 67 h 148"/>
                  <a:gd name="T100" fmla="*/ 31 w 201"/>
                  <a:gd name="T101" fmla="*/ 77 h 148"/>
                  <a:gd name="T102" fmla="*/ 19 w 201"/>
                  <a:gd name="T103" fmla="*/ 86 h 148"/>
                  <a:gd name="T104" fmla="*/ 8 w 201"/>
                  <a:gd name="T105" fmla="*/ 98 h 148"/>
                  <a:gd name="T106" fmla="*/ 4 w 201"/>
                  <a:gd name="T107" fmla="*/ 107 h 148"/>
                  <a:gd name="T108" fmla="*/ 0 w 201"/>
                  <a:gd name="T109" fmla="*/ 119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2239" name="Rectangle 13"/>
              <p:cNvSpPr>
                <a:spLocks noChangeArrowheads="1"/>
              </p:cNvSpPr>
              <p:nvPr/>
            </p:nvSpPr>
            <p:spPr bwMode="auto">
              <a:xfrm flipH="1" flipV="1">
                <a:off x="1129" y="2070"/>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2240" name="Rectangle 14"/>
              <p:cNvSpPr>
                <a:spLocks noChangeArrowheads="1"/>
              </p:cNvSpPr>
              <p:nvPr/>
            </p:nvSpPr>
            <p:spPr bwMode="auto">
              <a:xfrm flipH="1" flipV="1">
                <a:off x="3027" y="2493"/>
                <a:ext cx="116" cy="288"/>
              </a:xfrm>
              <a:prstGeom prst="rect">
                <a:avLst/>
              </a:prstGeom>
              <a:noFill/>
              <a:ln w="38100">
                <a:noFill/>
                <a:miter lim="800000"/>
                <a:headEnd type="none" w="sm" len="sm"/>
              </a:ln>
            </p:spPr>
            <p:txBody>
              <a:bodyPr rot="10800000" wrap="none">
                <a:spAutoFit/>
              </a:bodyPr>
              <a:lstStyle/>
              <a:p>
                <a:pPr eaLnBrk="0" hangingPunct="0"/>
                <a:endParaRPr lang="en-US" sz="2400">
                  <a:solidFill>
                    <a:schemeClr val="bg1"/>
                  </a:solidFill>
                </a:endParaRPr>
              </a:p>
            </p:txBody>
          </p:sp>
          <p:sp>
            <p:nvSpPr>
              <p:cNvPr id="52241" name="Freeform 15"/>
              <p:cNvSpPr/>
              <p:nvPr/>
            </p:nvSpPr>
            <p:spPr bwMode="auto">
              <a:xfrm rot="-7966462" flipH="1" flipV="1">
                <a:off x="1258" y="2027"/>
                <a:ext cx="879" cy="548"/>
              </a:xfrm>
              <a:custGeom>
                <a:avLst/>
                <a:gdLst>
                  <a:gd name="T0" fmla="*/ 877 w 1019"/>
                  <a:gd name="T1" fmla="*/ 294 h 646"/>
                  <a:gd name="T2" fmla="*/ 865 w 1019"/>
                  <a:gd name="T3" fmla="*/ 316 h 646"/>
                  <a:gd name="T4" fmla="*/ 845 w 1019"/>
                  <a:gd name="T5" fmla="*/ 341 h 646"/>
                  <a:gd name="T6" fmla="*/ 821 w 1019"/>
                  <a:gd name="T7" fmla="*/ 361 h 646"/>
                  <a:gd name="T8" fmla="*/ 785 w 1019"/>
                  <a:gd name="T9" fmla="*/ 387 h 646"/>
                  <a:gd name="T10" fmla="*/ 749 w 1019"/>
                  <a:gd name="T11" fmla="*/ 406 h 646"/>
                  <a:gd name="T12" fmla="*/ 702 w 1019"/>
                  <a:gd name="T13" fmla="*/ 430 h 646"/>
                  <a:gd name="T14" fmla="*/ 659 w 1019"/>
                  <a:gd name="T15" fmla="*/ 447 h 646"/>
                  <a:gd name="T16" fmla="*/ 604 w 1019"/>
                  <a:gd name="T17" fmla="*/ 467 h 646"/>
                  <a:gd name="T18" fmla="*/ 556 w 1019"/>
                  <a:gd name="T19" fmla="*/ 484 h 646"/>
                  <a:gd name="T20" fmla="*/ 499 w 1019"/>
                  <a:gd name="T21" fmla="*/ 500 h 646"/>
                  <a:gd name="T22" fmla="*/ 449 w 1019"/>
                  <a:gd name="T23" fmla="*/ 512 h 646"/>
                  <a:gd name="T24" fmla="*/ 392 w 1019"/>
                  <a:gd name="T25" fmla="*/ 526 h 646"/>
                  <a:gd name="T26" fmla="*/ 344 w 1019"/>
                  <a:gd name="T27" fmla="*/ 534 h 646"/>
                  <a:gd name="T28" fmla="*/ 291 w 1019"/>
                  <a:gd name="T29" fmla="*/ 541 h 646"/>
                  <a:gd name="T30" fmla="*/ 248 w 1019"/>
                  <a:gd name="T31" fmla="*/ 546 h 646"/>
                  <a:gd name="T32" fmla="*/ 201 w 1019"/>
                  <a:gd name="T33" fmla="*/ 548 h 646"/>
                  <a:gd name="T34" fmla="*/ 166 w 1019"/>
                  <a:gd name="T35" fmla="*/ 546 h 646"/>
                  <a:gd name="T36" fmla="*/ 131 w 1019"/>
                  <a:gd name="T37" fmla="*/ 541 h 646"/>
                  <a:gd name="T38" fmla="*/ 105 w 1019"/>
                  <a:gd name="T39" fmla="*/ 531 h 646"/>
                  <a:gd name="T40" fmla="*/ 78 w 1019"/>
                  <a:gd name="T41" fmla="*/ 509 h 646"/>
                  <a:gd name="T42" fmla="*/ 59 w 1019"/>
                  <a:gd name="T43" fmla="*/ 488 h 646"/>
                  <a:gd name="T44" fmla="*/ 38 w 1019"/>
                  <a:gd name="T45" fmla="*/ 454 h 646"/>
                  <a:gd name="T46" fmla="*/ 24 w 1019"/>
                  <a:gd name="T47" fmla="*/ 422 h 646"/>
                  <a:gd name="T48" fmla="*/ 12 w 1019"/>
                  <a:gd name="T49" fmla="*/ 382 h 646"/>
                  <a:gd name="T50" fmla="*/ 5 w 1019"/>
                  <a:gd name="T51" fmla="*/ 344 h 646"/>
                  <a:gd name="T52" fmla="*/ 2 w 1019"/>
                  <a:gd name="T53" fmla="*/ 299 h 646"/>
                  <a:gd name="T54" fmla="*/ 2 w 1019"/>
                  <a:gd name="T55" fmla="*/ 260 h 646"/>
                  <a:gd name="T56" fmla="*/ 3 w 1019"/>
                  <a:gd name="T57" fmla="*/ 215 h 646"/>
                  <a:gd name="T58" fmla="*/ 10 w 1019"/>
                  <a:gd name="T59" fmla="*/ 178 h 646"/>
                  <a:gd name="T60" fmla="*/ 21 w 1019"/>
                  <a:gd name="T61" fmla="*/ 136 h 646"/>
                  <a:gd name="T62" fmla="*/ 33 w 1019"/>
                  <a:gd name="T63" fmla="*/ 104 h 646"/>
                  <a:gd name="T64" fmla="*/ 52 w 1019"/>
                  <a:gd name="T65" fmla="*/ 69 h 646"/>
                  <a:gd name="T66" fmla="*/ 71 w 1019"/>
                  <a:gd name="T67" fmla="*/ 45 h 646"/>
                  <a:gd name="T68" fmla="*/ 98 w 1019"/>
                  <a:gd name="T69" fmla="*/ 22 h 646"/>
                  <a:gd name="T70" fmla="*/ 122 w 1019"/>
                  <a:gd name="T71" fmla="*/ 10 h 646"/>
                  <a:gd name="T72" fmla="*/ 156 w 1019"/>
                  <a:gd name="T73" fmla="*/ 2 h 646"/>
                  <a:gd name="T74" fmla="*/ 189 w 1019"/>
                  <a:gd name="T75" fmla="*/ 0 h 646"/>
                  <a:gd name="T76" fmla="*/ 235 w 1019"/>
                  <a:gd name="T77" fmla="*/ 2 h 646"/>
                  <a:gd name="T78" fmla="*/ 277 w 1019"/>
                  <a:gd name="T79" fmla="*/ 5 h 646"/>
                  <a:gd name="T80" fmla="*/ 330 w 1019"/>
                  <a:gd name="T81" fmla="*/ 12 h 646"/>
                  <a:gd name="T82" fmla="*/ 377 w 1019"/>
                  <a:gd name="T83" fmla="*/ 20 h 646"/>
                  <a:gd name="T84" fmla="*/ 434 w 1019"/>
                  <a:gd name="T85" fmla="*/ 32 h 646"/>
                  <a:gd name="T86" fmla="*/ 484 w 1019"/>
                  <a:gd name="T87" fmla="*/ 43 h 646"/>
                  <a:gd name="T88" fmla="*/ 542 w 1019"/>
                  <a:gd name="T89" fmla="*/ 60 h 646"/>
                  <a:gd name="T90" fmla="*/ 590 w 1019"/>
                  <a:gd name="T91" fmla="*/ 75 h 646"/>
                  <a:gd name="T92" fmla="*/ 645 w 1019"/>
                  <a:gd name="T93" fmla="*/ 94 h 646"/>
                  <a:gd name="T94" fmla="*/ 688 w 1019"/>
                  <a:gd name="T95" fmla="*/ 113 h 646"/>
                  <a:gd name="T96" fmla="*/ 737 w 1019"/>
                  <a:gd name="T97" fmla="*/ 134 h 646"/>
                  <a:gd name="T98" fmla="*/ 775 w 1019"/>
                  <a:gd name="T99" fmla="*/ 154 h 646"/>
                  <a:gd name="T100" fmla="*/ 813 w 1019"/>
                  <a:gd name="T101" fmla="*/ 180 h 646"/>
                  <a:gd name="T102" fmla="*/ 838 w 1019"/>
                  <a:gd name="T103" fmla="*/ 200 h 646"/>
                  <a:gd name="T104" fmla="*/ 862 w 1019"/>
                  <a:gd name="T105" fmla="*/ 225 h 646"/>
                  <a:gd name="T106" fmla="*/ 874 w 1019"/>
                  <a:gd name="T107" fmla="*/ 247 h 646"/>
                  <a:gd name="T108" fmla="*/ 879 w 1019"/>
                  <a:gd name="T109" fmla="*/ 274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2242" name="Rectangle 16"/>
              <p:cNvSpPr>
                <a:spLocks noChangeArrowheads="1"/>
              </p:cNvSpPr>
              <p:nvPr/>
            </p:nvSpPr>
            <p:spPr bwMode="auto">
              <a:xfrm flipH="1" flipV="1">
                <a:off x="1399" y="1929"/>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2243" name="Freeform 17"/>
              <p:cNvSpPr/>
              <p:nvPr/>
            </p:nvSpPr>
            <p:spPr bwMode="auto">
              <a:xfrm rot="-9173344" flipH="1" flipV="1">
                <a:off x="2093" y="2615"/>
                <a:ext cx="318" cy="223"/>
              </a:xfrm>
              <a:custGeom>
                <a:avLst/>
                <a:gdLst>
                  <a:gd name="T0" fmla="*/ 2 w 201"/>
                  <a:gd name="T1" fmla="*/ 119 h 148"/>
                  <a:gd name="T2" fmla="*/ 5 w 201"/>
                  <a:gd name="T3" fmla="*/ 128 h 148"/>
                  <a:gd name="T4" fmla="*/ 13 w 201"/>
                  <a:gd name="T5" fmla="*/ 139 h 148"/>
                  <a:gd name="T6" fmla="*/ 21 w 201"/>
                  <a:gd name="T7" fmla="*/ 148 h 148"/>
                  <a:gd name="T8" fmla="*/ 33 w 201"/>
                  <a:gd name="T9" fmla="*/ 157 h 148"/>
                  <a:gd name="T10" fmla="*/ 44 w 201"/>
                  <a:gd name="T11" fmla="*/ 166 h 148"/>
                  <a:gd name="T12" fmla="*/ 60 w 201"/>
                  <a:gd name="T13" fmla="*/ 175 h 148"/>
                  <a:gd name="T14" fmla="*/ 76 w 201"/>
                  <a:gd name="T15" fmla="*/ 182 h 148"/>
                  <a:gd name="T16" fmla="*/ 95 w 201"/>
                  <a:gd name="T17" fmla="*/ 191 h 148"/>
                  <a:gd name="T18" fmla="*/ 111 w 201"/>
                  <a:gd name="T19" fmla="*/ 197 h 148"/>
                  <a:gd name="T20" fmla="*/ 131 w 201"/>
                  <a:gd name="T21" fmla="*/ 203 h 148"/>
                  <a:gd name="T22" fmla="*/ 149 w 201"/>
                  <a:gd name="T23" fmla="*/ 209 h 148"/>
                  <a:gd name="T24" fmla="*/ 169 w 201"/>
                  <a:gd name="T25" fmla="*/ 214 h 148"/>
                  <a:gd name="T26" fmla="*/ 187 w 201"/>
                  <a:gd name="T27" fmla="*/ 218 h 148"/>
                  <a:gd name="T28" fmla="*/ 207 w 201"/>
                  <a:gd name="T29" fmla="*/ 221 h 148"/>
                  <a:gd name="T30" fmla="*/ 225 w 201"/>
                  <a:gd name="T31" fmla="*/ 223 h 148"/>
                  <a:gd name="T32" fmla="*/ 242 w 201"/>
                  <a:gd name="T33" fmla="*/ 223 h 148"/>
                  <a:gd name="T34" fmla="*/ 258 w 201"/>
                  <a:gd name="T35" fmla="*/ 223 h 148"/>
                  <a:gd name="T36" fmla="*/ 272 w 201"/>
                  <a:gd name="T37" fmla="*/ 221 h 148"/>
                  <a:gd name="T38" fmla="*/ 282 w 201"/>
                  <a:gd name="T39" fmla="*/ 217 h 148"/>
                  <a:gd name="T40" fmla="*/ 291 w 201"/>
                  <a:gd name="T41" fmla="*/ 208 h 148"/>
                  <a:gd name="T42" fmla="*/ 297 w 201"/>
                  <a:gd name="T43" fmla="*/ 199 h 148"/>
                  <a:gd name="T44" fmla="*/ 305 w 201"/>
                  <a:gd name="T45" fmla="*/ 185 h 148"/>
                  <a:gd name="T46" fmla="*/ 310 w 201"/>
                  <a:gd name="T47" fmla="*/ 172 h 148"/>
                  <a:gd name="T48" fmla="*/ 315 w 201"/>
                  <a:gd name="T49" fmla="*/ 155 h 148"/>
                  <a:gd name="T50" fmla="*/ 316 w 201"/>
                  <a:gd name="T51" fmla="*/ 140 h 148"/>
                  <a:gd name="T52" fmla="*/ 318 w 201"/>
                  <a:gd name="T53" fmla="*/ 122 h 148"/>
                  <a:gd name="T54" fmla="*/ 318 w 201"/>
                  <a:gd name="T55" fmla="*/ 105 h 148"/>
                  <a:gd name="T56" fmla="*/ 316 w 201"/>
                  <a:gd name="T57" fmla="*/ 87 h 148"/>
                  <a:gd name="T58" fmla="*/ 315 w 201"/>
                  <a:gd name="T59" fmla="*/ 72 h 148"/>
                  <a:gd name="T60" fmla="*/ 312 w 201"/>
                  <a:gd name="T61" fmla="*/ 54 h 148"/>
                  <a:gd name="T62" fmla="*/ 307 w 201"/>
                  <a:gd name="T63" fmla="*/ 42 h 148"/>
                  <a:gd name="T64" fmla="*/ 301 w 201"/>
                  <a:gd name="T65" fmla="*/ 27 h 148"/>
                  <a:gd name="T66" fmla="*/ 293 w 201"/>
                  <a:gd name="T67" fmla="*/ 18 h 148"/>
                  <a:gd name="T68" fmla="*/ 283 w 201"/>
                  <a:gd name="T69" fmla="*/ 9 h 148"/>
                  <a:gd name="T70" fmla="*/ 275 w 201"/>
                  <a:gd name="T71" fmla="*/ 3 h 148"/>
                  <a:gd name="T72" fmla="*/ 261 w 201"/>
                  <a:gd name="T73" fmla="*/ 0 h 148"/>
                  <a:gd name="T74" fmla="*/ 247 w 201"/>
                  <a:gd name="T75" fmla="*/ 0 h 148"/>
                  <a:gd name="T76" fmla="*/ 229 w 201"/>
                  <a:gd name="T77" fmla="*/ 0 h 148"/>
                  <a:gd name="T78" fmla="*/ 214 w 201"/>
                  <a:gd name="T79" fmla="*/ 2 h 148"/>
                  <a:gd name="T80" fmla="*/ 193 w 201"/>
                  <a:gd name="T81" fmla="*/ 5 h 148"/>
                  <a:gd name="T82" fmla="*/ 176 w 201"/>
                  <a:gd name="T83" fmla="*/ 8 h 148"/>
                  <a:gd name="T84" fmla="*/ 155 w 201"/>
                  <a:gd name="T85" fmla="*/ 12 h 148"/>
                  <a:gd name="T86" fmla="*/ 136 w 201"/>
                  <a:gd name="T87" fmla="*/ 18 h 148"/>
                  <a:gd name="T88" fmla="*/ 115 w 201"/>
                  <a:gd name="T89" fmla="*/ 24 h 148"/>
                  <a:gd name="T90" fmla="*/ 100 w 201"/>
                  <a:gd name="T91" fmla="*/ 30 h 148"/>
                  <a:gd name="T92" fmla="*/ 81 w 201"/>
                  <a:gd name="T93" fmla="*/ 38 h 148"/>
                  <a:gd name="T94" fmla="*/ 65 w 201"/>
                  <a:gd name="T95" fmla="*/ 45 h 148"/>
                  <a:gd name="T96" fmla="*/ 49 w 201"/>
                  <a:gd name="T97" fmla="*/ 54 h 148"/>
                  <a:gd name="T98" fmla="*/ 36 w 201"/>
                  <a:gd name="T99" fmla="*/ 63 h 148"/>
                  <a:gd name="T100" fmla="*/ 24 w 201"/>
                  <a:gd name="T101" fmla="*/ 72 h 148"/>
                  <a:gd name="T102" fmla="*/ 14 w 201"/>
                  <a:gd name="T103" fmla="*/ 81 h 148"/>
                  <a:gd name="T104" fmla="*/ 6 w 201"/>
                  <a:gd name="T105" fmla="*/ 92 h 148"/>
                  <a:gd name="T106" fmla="*/ 3 w 201"/>
                  <a:gd name="T107" fmla="*/ 101 h 148"/>
                  <a:gd name="T108" fmla="*/ 0 w 201"/>
                  <a:gd name="T109" fmla="*/ 112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grpSp>
        <p:sp>
          <p:nvSpPr>
            <p:cNvPr id="52231" name="Text Box 18"/>
            <p:cNvSpPr txBox="1">
              <a:spLocks noChangeArrowheads="1"/>
            </p:cNvSpPr>
            <p:nvPr/>
          </p:nvSpPr>
          <p:spPr bwMode="auto">
            <a:xfrm>
              <a:off x="1968" y="2433"/>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C</a:t>
              </a:r>
            </a:p>
          </p:txBody>
        </p:sp>
      </p:grpSp>
      <p:sp>
        <p:nvSpPr>
          <p:cNvPr id="52229" name="Text Box 19"/>
          <p:cNvSpPr txBox="1">
            <a:spLocks noChangeArrowheads="1"/>
          </p:cNvSpPr>
          <p:nvPr/>
        </p:nvSpPr>
        <p:spPr bwMode="auto">
          <a:xfrm>
            <a:off x="2895600" y="3943350"/>
            <a:ext cx="381000" cy="457200"/>
          </a:xfrm>
          <a:prstGeom prst="rect">
            <a:avLst/>
          </a:prstGeom>
          <a:noFill/>
          <a:ln w="38100">
            <a:noFill/>
            <a:miter lim="800000"/>
            <a:headEnd type="none" w="sm" len="sm"/>
            <a:tailEnd type="none" w="lg" len="med"/>
          </a:ln>
        </p:spPr>
        <p:txBody>
          <a:bodyPr>
            <a:spAutoFit/>
          </a:bodyPr>
          <a:lstStyle/>
          <a:p>
            <a:pPr eaLnBrk="0" hangingPunct="0">
              <a:spcBef>
                <a:spcPct val="50000"/>
              </a:spcBef>
            </a:pPr>
            <a:r>
              <a:rPr lang="en-US" sz="2400">
                <a:solidFill>
                  <a:schemeClr val="bg1"/>
                </a:solidFill>
              </a:rPr>
              <a:t>H</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0" y="146720"/>
            <a:ext cx="9144000" cy="762000"/>
          </a:xfrm>
          <a:prstGeom prst="rect">
            <a:avLst/>
          </a:prstGeom>
          <a:noFill/>
          <a:ln w="38100">
            <a:noFill/>
            <a:miter lim="800000"/>
            <a:headEnd type="none" w="sm" len="sm"/>
          </a:ln>
          <a:effectLst/>
        </p:spPr>
        <p:txBody>
          <a:bodyPr>
            <a:spAutoFit/>
          </a:bodyPr>
          <a:lstStyle/>
          <a:p>
            <a:pPr eaLnBrk="0" hangingPunct="0">
              <a:spcBef>
                <a:spcPct val="50000"/>
              </a:spcBef>
              <a:defRPr/>
            </a:pPr>
            <a:r>
              <a:rPr lang="en-US" sz="4400" dirty="0">
                <a:solidFill>
                  <a:srgbClr val="0070C0"/>
                </a:solidFill>
                <a:effectLst>
                  <a:outerShdw blurRad="38100" dist="38100" dir="2700000" algn="tl">
                    <a:srgbClr val="C0C0C0"/>
                  </a:outerShdw>
                </a:effectLst>
              </a:rPr>
              <a:t>Ethane</a:t>
            </a:r>
          </a:p>
        </p:txBody>
      </p:sp>
      <p:sp>
        <p:nvSpPr>
          <p:cNvPr id="118787" name="Text Box 3"/>
          <p:cNvSpPr txBox="1">
            <a:spLocks noChangeArrowheads="1"/>
          </p:cNvSpPr>
          <p:nvPr/>
        </p:nvSpPr>
        <p:spPr bwMode="auto">
          <a:xfrm>
            <a:off x="152400" y="1219200"/>
            <a:ext cx="1447800" cy="823913"/>
          </a:xfrm>
          <a:prstGeom prst="rect">
            <a:avLst/>
          </a:prstGeom>
          <a:noFill/>
          <a:ln w="38100">
            <a:noFill/>
            <a:miter lim="800000"/>
            <a:headEnd type="none" w="sm" len="sm"/>
          </a:ln>
          <a:effectLst/>
        </p:spPr>
        <p:txBody>
          <a:bodyPr>
            <a:spAutoFit/>
          </a:bodyPr>
          <a:lstStyle/>
          <a:p>
            <a:pPr eaLnBrk="0" hangingPunct="0">
              <a:spcBef>
                <a:spcPct val="50000"/>
              </a:spcBef>
              <a:defRPr/>
            </a:pPr>
            <a:r>
              <a:rPr lang="en-US" sz="4800" dirty="0">
                <a:solidFill>
                  <a:srgbClr val="0070C0"/>
                </a:solidFill>
                <a:effectLst>
                  <a:outerShdw blurRad="38100" dist="38100" dir="2700000" algn="tl">
                    <a:srgbClr val="C0C0C0"/>
                  </a:outerShdw>
                </a:effectLst>
              </a:rPr>
              <a:t>sp</a:t>
            </a:r>
            <a:r>
              <a:rPr lang="en-US" sz="4800" baseline="30000" dirty="0">
                <a:solidFill>
                  <a:srgbClr val="0070C0"/>
                </a:solidFill>
                <a:effectLst>
                  <a:outerShdw blurRad="38100" dist="38100" dir="2700000" algn="tl">
                    <a:srgbClr val="C0C0C0"/>
                  </a:outerShdw>
                </a:effectLst>
              </a:rPr>
              <a:t>3</a:t>
            </a:r>
          </a:p>
        </p:txBody>
      </p:sp>
      <p:grpSp>
        <p:nvGrpSpPr>
          <p:cNvPr id="2" name="Group 4"/>
          <p:cNvGrpSpPr/>
          <p:nvPr/>
        </p:nvGrpSpPr>
        <p:grpSpPr bwMode="auto">
          <a:xfrm>
            <a:off x="5595938" y="2195513"/>
            <a:ext cx="3340100" cy="3165475"/>
            <a:chOff x="3525" y="1383"/>
            <a:chExt cx="2104" cy="1994"/>
          </a:xfrm>
        </p:grpSpPr>
        <p:grpSp>
          <p:nvGrpSpPr>
            <p:cNvPr id="3" name="Group 5"/>
            <p:cNvGrpSpPr/>
            <p:nvPr/>
          </p:nvGrpSpPr>
          <p:grpSpPr bwMode="auto">
            <a:xfrm>
              <a:off x="3525" y="1383"/>
              <a:ext cx="2104" cy="1994"/>
              <a:chOff x="3525" y="1383"/>
              <a:chExt cx="2104" cy="1994"/>
            </a:xfrm>
          </p:grpSpPr>
          <p:sp>
            <p:nvSpPr>
              <p:cNvPr id="53272" name="Freeform 6"/>
              <p:cNvSpPr/>
              <p:nvPr/>
            </p:nvSpPr>
            <p:spPr bwMode="auto">
              <a:xfrm rot="-9173344">
                <a:off x="4680" y="2624"/>
                <a:ext cx="949" cy="491"/>
              </a:xfrm>
              <a:custGeom>
                <a:avLst/>
                <a:gdLst>
                  <a:gd name="T0" fmla="*/ 947 w 1019"/>
                  <a:gd name="T1" fmla="*/ 264 h 646"/>
                  <a:gd name="T2" fmla="*/ 934 w 1019"/>
                  <a:gd name="T3" fmla="*/ 283 h 646"/>
                  <a:gd name="T4" fmla="*/ 913 w 1019"/>
                  <a:gd name="T5" fmla="*/ 306 h 646"/>
                  <a:gd name="T6" fmla="*/ 887 w 1019"/>
                  <a:gd name="T7" fmla="*/ 324 h 646"/>
                  <a:gd name="T8" fmla="*/ 847 w 1019"/>
                  <a:gd name="T9" fmla="*/ 347 h 646"/>
                  <a:gd name="T10" fmla="*/ 808 w 1019"/>
                  <a:gd name="T11" fmla="*/ 364 h 646"/>
                  <a:gd name="T12" fmla="*/ 758 w 1019"/>
                  <a:gd name="T13" fmla="*/ 385 h 646"/>
                  <a:gd name="T14" fmla="*/ 712 w 1019"/>
                  <a:gd name="T15" fmla="*/ 401 h 646"/>
                  <a:gd name="T16" fmla="*/ 652 w 1019"/>
                  <a:gd name="T17" fmla="*/ 419 h 646"/>
                  <a:gd name="T18" fmla="*/ 600 w 1019"/>
                  <a:gd name="T19" fmla="*/ 434 h 646"/>
                  <a:gd name="T20" fmla="*/ 539 w 1019"/>
                  <a:gd name="T21" fmla="*/ 448 h 646"/>
                  <a:gd name="T22" fmla="*/ 485 w 1019"/>
                  <a:gd name="T23" fmla="*/ 459 h 646"/>
                  <a:gd name="T24" fmla="*/ 424 w 1019"/>
                  <a:gd name="T25" fmla="*/ 471 h 646"/>
                  <a:gd name="T26" fmla="*/ 372 w 1019"/>
                  <a:gd name="T27" fmla="*/ 479 h 646"/>
                  <a:gd name="T28" fmla="*/ 314 w 1019"/>
                  <a:gd name="T29" fmla="*/ 485 h 646"/>
                  <a:gd name="T30" fmla="*/ 267 w 1019"/>
                  <a:gd name="T31" fmla="*/ 489 h 646"/>
                  <a:gd name="T32" fmla="*/ 217 w 1019"/>
                  <a:gd name="T33" fmla="*/ 491 h 646"/>
                  <a:gd name="T34" fmla="*/ 180 w 1019"/>
                  <a:gd name="T35" fmla="*/ 489 h 646"/>
                  <a:gd name="T36" fmla="*/ 142 w 1019"/>
                  <a:gd name="T37" fmla="*/ 485 h 646"/>
                  <a:gd name="T38" fmla="*/ 114 w 1019"/>
                  <a:gd name="T39" fmla="*/ 476 h 646"/>
                  <a:gd name="T40" fmla="*/ 84 w 1019"/>
                  <a:gd name="T41" fmla="*/ 456 h 646"/>
                  <a:gd name="T42" fmla="*/ 63 w 1019"/>
                  <a:gd name="T43" fmla="*/ 437 h 646"/>
                  <a:gd name="T44" fmla="*/ 41 w 1019"/>
                  <a:gd name="T45" fmla="*/ 407 h 646"/>
                  <a:gd name="T46" fmla="*/ 26 w 1019"/>
                  <a:gd name="T47" fmla="*/ 378 h 646"/>
                  <a:gd name="T48" fmla="*/ 13 w 1019"/>
                  <a:gd name="T49" fmla="*/ 342 h 646"/>
                  <a:gd name="T50" fmla="*/ 6 w 1019"/>
                  <a:gd name="T51" fmla="*/ 309 h 646"/>
                  <a:gd name="T52" fmla="*/ 2 w 1019"/>
                  <a:gd name="T53" fmla="*/ 268 h 646"/>
                  <a:gd name="T54" fmla="*/ 2 w 1019"/>
                  <a:gd name="T55" fmla="*/ 233 h 646"/>
                  <a:gd name="T56" fmla="*/ 4 w 1019"/>
                  <a:gd name="T57" fmla="*/ 193 h 646"/>
                  <a:gd name="T58" fmla="*/ 11 w 1019"/>
                  <a:gd name="T59" fmla="*/ 160 h 646"/>
                  <a:gd name="T60" fmla="*/ 22 w 1019"/>
                  <a:gd name="T61" fmla="*/ 122 h 646"/>
                  <a:gd name="T62" fmla="*/ 35 w 1019"/>
                  <a:gd name="T63" fmla="*/ 93 h 646"/>
                  <a:gd name="T64" fmla="*/ 56 w 1019"/>
                  <a:gd name="T65" fmla="*/ 62 h 646"/>
                  <a:gd name="T66" fmla="*/ 76 w 1019"/>
                  <a:gd name="T67" fmla="*/ 40 h 646"/>
                  <a:gd name="T68" fmla="*/ 106 w 1019"/>
                  <a:gd name="T69" fmla="*/ 20 h 646"/>
                  <a:gd name="T70" fmla="*/ 132 w 1019"/>
                  <a:gd name="T71" fmla="*/ 9 h 646"/>
                  <a:gd name="T72" fmla="*/ 169 w 1019"/>
                  <a:gd name="T73" fmla="*/ 2 h 646"/>
                  <a:gd name="T74" fmla="*/ 204 w 1019"/>
                  <a:gd name="T75" fmla="*/ 0 h 646"/>
                  <a:gd name="T76" fmla="*/ 254 w 1019"/>
                  <a:gd name="T77" fmla="*/ 2 h 646"/>
                  <a:gd name="T78" fmla="*/ 299 w 1019"/>
                  <a:gd name="T79" fmla="*/ 5 h 646"/>
                  <a:gd name="T80" fmla="*/ 357 w 1019"/>
                  <a:gd name="T81" fmla="*/ 11 h 646"/>
                  <a:gd name="T82" fmla="*/ 407 w 1019"/>
                  <a:gd name="T83" fmla="*/ 18 h 646"/>
                  <a:gd name="T84" fmla="*/ 468 w 1019"/>
                  <a:gd name="T85" fmla="*/ 29 h 646"/>
                  <a:gd name="T86" fmla="*/ 522 w 1019"/>
                  <a:gd name="T87" fmla="*/ 39 h 646"/>
                  <a:gd name="T88" fmla="*/ 585 w 1019"/>
                  <a:gd name="T89" fmla="*/ 54 h 646"/>
                  <a:gd name="T90" fmla="*/ 637 w 1019"/>
                  <a:gd name="T91" fmla="*/ 68 h 646"/>
                  <a:gd name="T92" fmla="*/ 697 w 1019"/>
                  <a:gd name="T93" fmla="*/ 84 h 646"/>
                  <a:gd name="T94" fmla="*/ 743 w 1019"/>
                  <a:gd name="T95" fmla="*/ 101 h 646"/>
                  <a:gd name="T96" fmla="*/ 795 w 1019"/>
                  <a:gd name="T97" fmla="*/ 120 h 646"/>
                  <a:gd name="T98" fmla="*/ 836 w 1019"/>
                  <a:gd name="T99" fmla="*/ 138 h 646"/>
                  <a:gd name="T100" fmla="*/ 877 w 1019"/>
                  <a:gd name="T101" fmla="*/ 161 h 646"/>
                  <a:gd name="T102" fmla="*/ 905 w 1019"/>
                  <a:gd name="T103" fmla="*/ 179 h 646"/>
                  <a:gd name="T104" fmla="*/ 930 w 1019"/>
                  <a:gd name="T105" fmla="*/ 201 h 646"/>
                  <a:gd name="T106" fmla="*/ 943 w 1019"/>
                  <a:gd name="T107" fmla="*/ 221 h 646"/>
                  <a:gd name="T108" fmla="*/ 949 w 1019"/>
                  <a:gd name="T109" fmla="*/ 246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3273" name="Freeform 7"/>
              <p:cNvSpPr/>
              <p:nvPr/>
            </p:nvSpPr>
            <p:spPr bwMode="auto">
              <a:xfrm rot="-8519149">
                <a:off x="4359" y="2321"/>
                <a:ext cx="318" cy="223"/>
              </a:xfrm>
              <a:custGeom>
                <a:avLst/>
                <a:gdLst>
                  <a:gd name="T0" fmla="*/ 2 w 201"/>
                  <a:gd name="T1" fmla="*/ 119 h 148"/>
                  <a:gd name="T2" fmla="*/ 5 w 201"/>
                  <a:gd name="T3" fmla="*/ 128 h 148"/>
                  <a:gd name="T4" fmla="*/ 13 w 201"/>
                  <a:gd name="T5" fmla="*/ 139 h 148"/>
                  <a:gd name="T6" fmla="*/ 21 w 201"/>
                  <a:gd name="T7" fmla="*/ 148 h 148"/>
                  <a:gd name="T8" fmla="*/ 33 w 201"/>
                  <a:gd name="T9" fmla="*/ 157 h 148"/>
                  <a:gd name="T10" fmla="*/ 44 w 201"/>
                  <a:gd name="T11" fmla="*/ 166 h 148"/>
                  <a:gd name="T12" fmla="*/ 60 w 201"/>
                  <a:gd name="T13" fmla="*/ 175 h 148"/>
                  <a:gd name="T14" fmla="*/ 76 w 201"/>
                  <a:gd name="T15" fmla="*/ 182 h 148"/>
                  <a:gd name="T16" fmla="*/ 95 w 201"/>
                  <a:gd name="T17" fmla="*/ 191 h 148"/>
                  <a:gd name="T18" fmla="*/ 111 w 201"/>
                  <a:gd name="T19" fmla="*/ 197 h 148"/>
                  <a:gd name="T20" fmla="*/ 131 w 201"/>
                  <a:gd name="T21" fmla="*/ 203 h 148"/>
                  <a:gd name="T22" fmla="*/ 149 w 201"/>
                  <a:gd name="T23" fmla="*/ 209 h 148"/>
                  <a:gd name="T24" fmla="*/ 169 w 201"/>
                  <a:gd name="T25" fmla="*/ 214 h 148"/>
                  <a:gd name="T26" fmla="*/ 187 w 201"/>
                  <a:gd name="T27" fmla="*/ 218 h 148"/>
                  <a:gd name="T28" fmla="*/ 207 w 201"/>
                  <a:gd name="T29" fmla="*/ 221 h 148"/>
                  <a:gd name="T30" fmla="*/ 225 w 201"/>
                  <a:gd name="T31" fmla="*/ 223 h 148"/>
                  <a:gd name="T32" fmla="*/ 242 w 201"/>
                  <a:gd name="T33" fmla="*/ 223 h 148"/>
                  <a:gd name="T34" fmla="*/ 258 w 201"/>
                  <a:gd name="T35" fmla="*/ 223 h 148"/>
                  <a:gd name="T36" fmla="*/ 272 w 201"/>
                  <a:gd name="T37" fmla="*/ 221 h 148"/>
                  <a:gd name="T38" fmla="*/ 282 w 201"/>
                  <a:gd name="T39" fmla="*/ 217 h 148"/>
                  <a:gd name="T40" fmla="*/ 291 w 201"/>
                  <a:gd name="T41" fmla="*/ 208 h 148"/>
                  <a:gd name="T42" fmla="*/ 297 w 201"/>
                  <a:gd name="T43" fmla="*/ 199 h 148"/>
                  <a:gd name="T44" fmla="*/ 305 w 201"/>
                  <a:gd name="T45" fmla="*/ 185 h 148"/>
                  <a:gd name="T46" fmla="*/ 310 w 201"/>
                  <a:gd name="T47" fmla="*/ 172 h 148"/>
                  <a:gd name="T48" fmla="*/ 315 w 201"/>
                  <a:gd name="T49" fmla="*/ 155 h 148"/>
                  <a:gd name="T50" fmla="*/ 316 w 201"/>
                  <a:gd name="T51" fmla="*/ 140 h 148"/>
                  <a:gd name="T52" fmla="*/ 318 w 201"/>
                  <a:gd name="T53" fmla="*/ 122 h 148"/>
                  <a:gd name="T54" fmla="*/ 318 w 201"/>
                  <a:gd name="T55" fmla="*/ 105 h 148"/>
                  <a:gd name="T56" fmla="*/ 316 w 201"/>
                  <a:gd name="T57" fmla="*/ 87 h 148"/>
                  <a:gd name="T58" fmla="*/ 315 w 201"/>
                  <a:gd name="T59" fmla="*/ 72 h 148"/>
                  <a:gd name="T60" fmla="*/ 312 w 201"/>
                  <a:gd name="T61" fmla="*/ 54 h 148"/>
                  <a:gd name="T62" fmla="*/ 307 w 201"/>
                  <a:gd name="T63" fmla="*/ 42 h 148"/>
                  <a:gd name="T64" fmla="*/ 301 w 201"/>
                  <a:gd name="T65" fmla="*/ 27 h 148"/>
                  <a:gd name="T66" fmla="*/ 293 w 201"/>
                  <a:gd name="T67" fmla="*/ 18 h 148"/>
                  <a:gd name="T68" fmla="*/ 283 w 201"/>
                  <a:gd name="T69" fmla="*/ 9 h 148"/>
                  <a:gd name="T70" fmla="*/ 275 w 201"/>
                  <a:gd name="T71" fmla="*/ 3 h 148"/>
                  <a:gd name="T72" fmla="*/ 261 w 201"/>
                  <a:gd name="T73" fmla="*/ 0 h 148"/>
                  <a:gd name="T74" fmla="*/ 247 w 201"/>
                  <a:gd name="T75" fmla="*/ 0 h 148"/>
                  <a:gd name="T76" fmla="*/ 229 w 201"/>
                  <a:gd name="T77" fmla="*/ 0 h 148"/>
                  <a:gd name="T78" fmla="*/ 214 w 201"/>
                  <a:gd name="T79" fmla="*/ 2 h 148"/>
                  <a:gd name="T80" fmla="*/ 193 w 201"/>
                  <a:gd name="T81" fmla="*/ 5 h 148"/>
                  <a:gd name="T82" fmla="*/ 176 w 201"/>
                  <a:gd name="T83" fmla="*/ 8 h 148"/>
                  <a:gd name="T84" fmla="*/ 155 w 201"/>
                  <a:gd name="T85" fmla="*/ 12 h 148"/>
                  <a:gd name="T86" fmla="*/ 136 w 201"/>
                  <a:gd name="T87" fmla="*/ 18 h 148"/>
                  <a:gd name="T88" fmla="*/ 115 w 201"/>
                  <a:gd name="T89" fmla="*/ 24 h 148"/>
                  <a:gd name="T90" fmla="*/ 100 w 201"/>
                  <a:gd name="T91" fmla="*/ 30 h 148"/>
                  <a:gd name="T92" fmla="*/ 81 w 201"/>
                  <a:gd name="T93" fmla="*/ 38 h 148"/>
                  <a:gd name="T94" fmla="*/ 65 w 201"/>
                  <a:gd name="T95" fmla="*/ 45 h 148"/>
                  <a:gd name="T96" fmla="*/ 49 w 201"/>
                  <a:gd name="T97" fmla="*/ 54 h 148"/>
                  <a:gd name="T98" fmla="*/ 36 w 201"/>
                  <a:gd name="T99" fmla="*/ 63 h 148"/>
                  <a:gd name="T100" fmla="*/ 24 w 201"/>
                  <a:gd name="T101" fmla="*/ 72 h 148"/>
                  <a:gd name="T102" fmla="*/ 14 w 201"/>
                  <a:gd name="T103" fmla="*/ 81 h 148"/>
                  <a:gd name="T104" fmla="*/ 6 w 201"/>
                  <a:gd name="T105" fmla="*/ 92 h 148"/>
                  <a:gd name="T106" fmla="*/ 3 w 201"/>
                  <a:gd name="T107" fmla="*/ 101 h 148"/>
                  <a:gd name="T108" fmla="*/ 0 w 201"/>
                  <a:gd name="T109" fmla="*/ 112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3274" name="Freeform 8"/>
              <p:cNvSpPr/>
              <p:nvPr/>
            </p:nvSpPr>
            <p:spPr bwMode="auto">
              <a:xfrm rot="6653632">
                <a:off x="4418" y="2630"/>
                <a:ext cx="317" cy="279"/>
              </a:xfrm>
              <a:custGeom>
                <a:avLst/>
                <a:gdLst>
                  <a:gd name="T0" fmla="*/ 2 w 201"/>
                  <a:gd name="T1" fmla="*/ 149 h 148"/>
                  <a:gd name="T2" fmla="*/ 5 w 201"/>
                  <a:gd name="T3" fmla="*/ 160 h 148"/>
                  <a:gd name="T4" fmla="*/ 13 w 201"/>
                  <a:gd name="T5" fmla="*/ 173 h 148"/>
                  <a:gd name="T6" fmla="*/ 21 w 201"/>
                  <a:gd name="T7" fmla="*/ 185 h 148"/>
                  <a:gd name="T8" fmla="*/ 33 w 201"/>
                  <a:gd name="T9" fmla="*/ 196 h 148"/>
                  <a:gd name="T10" fmla="*/ 44 w 201"/>
                  <a:gd name="T11" fmla="*/ 207 h 148"/>
                  <a:gd name="T12" fmla="*/ 60 w 201"/>
                  <a:gd name="T13" fmla="*/ 219 h 148"/>
                  <a:gd name="T14" fmla="*/ 76 w 201"/>
                  <a:gd name="T15" fmla="*/ 228 h 148"/>
                  <a:gd name="T16" fmla="*/ 95 w 201"/>
                  <a:gd name="T17" fmla="*/ 239 h 148"/>
                  <a:gd name="T18" fmla="*/ 110 w 201"/>
                  <a:gd name="T19" fmla="*/ 247 h 148"/>
                  <a:gd name="T20" fmla="*/ 131 w 201"/>
                  <a:gd name="T21" fmla="*/ 254 h 148"/>
                  <a:gd name="T22" fmla="*/ 148 w 201"/>
                  <a:gd name="T23" fmla="*/ 262 h 148"/>
                  <a:gd name="T24" fmla="*/ 169 w 201"/>
                  <a:gd name="T25" fmla="*/ 268 h 148"/>
                  <a:gd name="T26" fmla="*/ 186 w 201"/>
                  <a:gd name="T27" fmla="*/ 273 h 148"/>
                  <a:gd name="T28" fmla="*/ 207 w 201"/>
                  <a:gd name="T29" fmla="*/ 277 h 148"/>
                  <a:gd name="T30" fmla="*/ 224 w 201"/>
                  <a:gd name="T31" fmla="*/ 279 h 148"/>
                  <a:gd name="T32" fmla="*/ 241 w 201"/>
                  <a:gd name="T33" fmla="*/ 279 h 148"/>
                  <a:gd name="T34" fmla="*/ 257 w 201"/>
                  <a:gd name="T35" fmla="*/ 279 h 148"/>
                  <a:gd name="T36" fmla="*/ 271 w 201"/>
                  <a:gd name="T37" fmla="*/ 277 h 148"/>
                  <a:gd name="T38" fmla="*/ 281 w 201"/>
                  <a:gd name="T39" fmla="*/ 271 h 148"/>
                  <a:gd name="T40" fmla="*/ 290 w 201"/>
                  <a:gd name="T41" fmla="*/ 260 h 148"/>
                  <a:gd name="T42" fmla="*/ 296 w 201"/>
                  <a:gd name="T43" fmla="*/ 249 h 148"/>
                  <a:gd name="T44" fmla="*/ 304 w 201"/>
                  <a:gd name="T45" fmla="*/ 232 h 148"/>
                  <a:gd name="T46" fmla="*/ 309 w 201"/>
                  <a:gd name="T47" fmla="*/ 215 h 148"/>
                  <a:gd name="T48" fmla="*/ 314 w 201"/>
                  <a:gd name="T49" fmla="*/ 194 h 148"/>
                  <a:gd name="T50" fmla="*/ 315 w 201"/>
                  <a:gd name="T51" fmla="*/ 175 h 148"/>
                  <a:gd name="T52" fmla="*/ 317 w 201"/>
                  <a:gd name="T53" fmla="*/ 153 h 148"/>
                  <a:gd name="T54" fmla="*/ 317 w 201"/>
                  <a:gd name="T55" fmla="*/ 132 h 148"/>
                  <a:gd name="T56" fmla="*/ 315 w 201"/>
                  <a:gd name="T57" fmla="*/ 109 h 148"/>
                  <a:gd name="T58" fmla="*/ 314 w 201"/>
                  <a:gd name="T59" fmla="*/ 90 h 148"/>
                  <a:gd name="T60" fmla="*/ 311 w 201"/>
                  <a:gd name="T61" fmla="*/ 68 h 148"/>
                  <a:gd name="T62" fmla="*/ 306 w 201"/>
                  <a:gd name="T63" fmla="*/ 53 h 148"/>
                  <a:gd name="T64" fmla="*/ 300 w 201"/>
                  <a:gd name="T65" fmla="*/ 34 h 148"/>
                  <a:gd name="T66" fmla="*/ 292 w 201"/>
                  <a:gd name="T67" fmla="*/ 23 h 148"/>
                  <a:gd name="T68" fmla="*/ 282 w 201"/>
                  <a:gd name="T69" fmla="*/ 11 h 148"/>
                  <a:gd name="T70" fmla="*/ 274 w 201"/>
                  <a:gd name="T71" fmla="*/ 4 h 148"/>
                  <a:gd name="T72" fmla="*/ 260 w 201"/>
                  <a:gd name="T73" fmla="*/ 0 h 148"/>
                  <a:gd name="T74" fmla="*/ 246 w 201"/>
                  <a:gd name="T75" fmla="*/ 0 h 148"/>
                  <a:gd name="T76" fmla="*/ 229 w 201"/>
                  <a:gd name="T77" fmla="*/ 0 h 148"/>
                  <a:gd name="T78" fmla="*/ 213 w 201"/>
                  <a:gd name="T79" fmla="*/ 2 h 148"/>
                  <a:gd name="T80" fmla="*/ 192 w 201"/>
                  <a:gd name="T81" fmla="*/ 6 h 148"/>
                  <a:gd name="T82" fmla="*/ 175 w 201"/>
                  <a:gd name="T83" fmla="*/ 9 h 148"/>
                  <a:gd name="T84" fmla="*/ 155 w 201"/>
                  <a:gd name="T85" fmla="*/ 15 h 148"/>
                  <a:gd name="T86" fmla="*/ 136 w 201"/>
                  <a:gd name="T87" fmla="*/ 23 h 148"/>
                  <a:gd name="T88" fmla="*/ 115 w 201"/>
                  <a:gd name="T89" fmla="*/ 30 h 148"/>
                  <a:gd name="T90" fmla="*/ 99 w 201"/>
                  <a:gd name="T91" fmla="*/ 38 h 148"/>
                  <a:gd name="T92" fmla="*/ 80 w 201"/>
                  <a:gd name="T93" fmla="*/ 47 h 148"/>
                  <a:gd name="T94" fmla="*/ 65 w 201"/>
                  <a:gd name="T95" fmla="*/ 57 h 148"/>
                  <a:gd name="T96" fmla="*/ 49 w 201"/>
                  <a:gd name="T97" fmla="*/ 68 h 148"/>
                  <a:gd name="T98" fmla="*/ 36 w 201"/>
                  <a:gd name="T99" fmla="*/ 79 h 148"/>
                  <a:gd name="T100" fmla="*/ 24 w 201"/>
                  <a:gd name="T101" fmla="*/ 90 h 148"/>
                  <a:gd name="T102" fmla="*/ 14 w 201"/>
                  <a:gd name="T103" fmla="*/ 102 h 148"/>
                  <a:gd name="T104" fmla="*/ 6 w 201"/>
                  <a:gd name="T105" fmla="*/ 115 h 148"/>
                  <a:gd name="T106" fmla="*/ 3 w 201"/>
                  <a:gd name="T107" fmla="*/ 126 h 148"/>
                  <a:gd name="T108" fmla="*/ 0 w 201"/>
                  <a:gd name="T109" fmla="*/ 140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3275" name="Freeform 9"/>
              <p:cNvSpPr/>
              <p:nvPr/>
            </p:nvSpPr>
            <p:spPr bwMode="auto">
              <a:xfrm rot="6653632">
                <a:off x="4279" y="1712"/>
                <a:ext cx="1236" cy="577"/>
              </a:xfrm>
              <a:custGeom>
                <a:avLst/>
                <a:gdLst>
                  <a:gd name="T0" fmla="*/ 1234 w 1019"/>
                  <a:gd name="T1" fmla="*/ 310 h 646"/>
                  <a:gd name="T2" fmla="*/ 1217 w 1019"/>
                  <a:gd name="T3" fmla="*/ 332 h 646"/>
                  <a:gd name="T4" fmla="*/ 1189 w 1019"/>
                  <a:gd name="T5" fmla="*/ 359 h 646"/>
                  <a:gd name="T6" fmla="*/ 1155 w 1019"/>
                  <a:gd name="T7" fmla="*/ 380 h 646"/>
                  <a:gd name="T8" fmla="*/ 1104 w 1019"/>
                  <a:gd name="T9" fmla="*/ 407 h 646"/>
                  <a:gd name="T10" fmla="*/ 1053 w 1019"/>
                  <a:gd name="T11" fmla="*/ 428 h 646"/>
                  <a:gd name="T12" fmla="*/ 987 w 1019"/>
                  <a:gd name="T13" fmla="*/ 453 h 646"/>
                  <a:gd name="T14" fmla="*/ 927 w 1019"/>
                  <a:gd name="T15" fmla="*/ 471 h 646"/>
                  <a:gd name="T16" fmla="*/ 849 w 1019"/>
                  <a:gd name="T17" fmla="*/ 492 h 646"/>
                  <a:gd name="T18" fmla="*/ 781 w 1019"/>
                  <a:gd name="T19" fmla="*/ 510 h 646"/>
                  <a:gd name="T20" fmla="*/ 702 w 1019"/>
                  <a:gd name="T21" fmla="*/ 527 h 646"/>
                  <a:gd name="T22" fmla="*/ 632 w 1019"/>
                  <a:gd name="T23" fmla="*/ 539 h 646"/>
                  <a:gd name="T24" fmla="*/ 552 w 1019"/>
                  <a:gd name="T25" fmla="*/ 554 h 646"/>
                  <a:gd name="T26" fmla="*/ 484 w 1019"/>
                  <a:gd name="T27" fmla="*/ 563 h 646"/>
                  <a:gd name="T28" fmla="*/ 409 w 1019"/>
                  <a:gd name="T29" fmla="*/ 570 h 646"/>
                  <a:gd name="T30" fmla="*/ 348 w 1019"/>
                  <a:gd name="T31" fmla="*/ 575 h 646"/>
                  <a:gd name="T32" fmla="*/ 283 w 1019"/>
                  <a:gd name="T33" fmla="*/ 577 h 646"/>
                  <a:gd name="T34" fmla="*/ 234 w 1019"/>
                  <a:gd name="T35" fmla="*/ 575 h 646"/>
                  <a:gd name="T36" fmla="*/ 184 w 1019"/>
                  <a:gd name="T37" fmla="*/ 570 h 646"/>
                  <a:gd name="T38" fmla="*/ 148 w 1019"/>
                  <a:gd name="T39" fmla="*/ 559 h 646"/>
                  <a:gd name="T40" fmla="*/ 109 w 1019"/>
                  <a:gd name="T41" fmla="*/ 536 h 646"/>
                  <a:gd name="T42" fmla="*/ 82 w 1019"/>
                  <a:gd name="T43" fmla="*/ 514 h 646"/>
                  <a:gd name="T44" fmla="*/ 53 w 1019"/>
                  <a:gd name="T45" fmla="*/ 478 h 646"/>
                  <a:gd name="T46" fmla="*/ 34 w 1019"/>
                  <a:gd name="T47" fmla="*/ 444 h 646"/>
                  <a:gd name="T48" fmla="*/ 17 w 1019"/>
                  <a:gd name="T49" fmla="*/ 402 h 646"/>
                  <a:gd name="T50" fmla="*/ 7 w 1019"/>
                  <a:gd name="T51" fmla="*/ 363 h 646"/>
                  <a:gd name="T52" fmla="*/ 2 w 1019"/>
                  <a:gd name="T53" fmla="*/ 315 h 646"/>
                  <a:gd name="T54" fmla="*/ 2 w 1019"/>
                  <a:gd name="T55" fmla="*/ 274 h 646"/>
                  <a:gd name="T56" fmla="*/ 5 w 1019"/>
                  <a:gd name="T57" fmla="*/ 227 h 646"/>
                  <a:gd name="T58" fmla="*/ 15 w 1019"/>
                  <a:gd name="T59" fmla="*/ 188 h 646"/>
                  <a:gd name="T60" fmla="*/ 29 w 1019"/>
                  <a:gd name="T61" fmla="*/ 143 h 646"/>
                  <a:gd name="T62" fmla="*/ 46 w 1019"/>
                  <a:gd name="T63" fmla="*/ 110 h 646"/>
                  <a:gd name="T64" fmla="*/ 73 w 1019"/>
                  <a:gd name="T65" fmla="*/ 72 h 646"/>
                  <a:gd name="T66" fmla="*/ 99 w 1019"/>
                  <a:gd name="T67" fmla="*/ 47 h 646"/>
                  <a:gd name="T68" fmla="*/ 138 w 1019"/>
                  <a:gd name="T69" fmla="*/ 23 h 646"/>
                  <a:gd name="T70" fmla="*/ 172 w 1019"/>
                  <a:gd name="T71" fmla="*/ 11 h 646"/>
                  <a:gd name="T72" fmla="*/ 220 w 1019"/>
                  <a:gd name="T73" fmla="*/ 2 h 646"/>
                  <a:gd name="T74" fmla="*/ 266 w 1019"/>
                  <a:gd name="T75" fmla="*/ 0 h 646"/>
                  <a:gd name="T76" fmla="*/ 331 w 1019"/>
                  <a:gd name="T77" fmla="*/ 2 h 646"/>
                  <a:gd name="T78" fmla="*/ 389 w 1019"/>
                  <a:gd name="T79" fmla="*/ 5 h 646"/>
                  <a:gd name="T80" fmla="*/ 465 w 1019"/>
                  <a:gd name="T81" fmla="*/ 13 h 646"/>
                  <a:gd name="T82" fmla="*/ 530 w 1019"/>
                  <a:gd name="T83" fmla="*/ 21 h 646"/>
                  <a:gd name="T84" fmla="*/ 610 w 1019"/>
                  <a:gd name="T85" fmla="*/ 34 h 646"/>
                  <a:gd name="T86" fmla="*/ 680 w 1019"/>
                  <a:gd name="T87" fmla="*/ 46 h 646"/>
                  <a:gd name="T88" fmla="*/ 762 w 1019"/>
                  <a:gd name="T89" fmla="*/ 63 h 646"/>
                  <a:gd name="T90" fmla="*/ 830 w 1019"/>
                  <a:gd name="T91" fmla="*/ 79 h 646"/>
                  <a:gd name="T92" fmla="*/ 907 w 1019"/>
                  <a:gd name="T93" fmla="*/ 99 h 646"/>
                  <a:gd name="T94" fmla="*/ 968 w 1019"/>
                  <a:gd name="T95" fmla="*/ 119 h 646"/>
                  <a:gd name="T96" fmla="*/ 1036 w 1019"/>
                  <a:gd name="T97" fmla="*/ 141 h 646"/>
                  <a:gd name="T98" fmla="*/ 1089 w 1019"/>
                  <a:gd name="T99" fmla="*/ 163 h 646"/>
                  <a:gd name="T100" fmla="*/ 1143 w 1019"/>
                  <a:gd name="T101" fmla="*/ 189 h 646"/>
                  <a:gd name="T102" fmla="*/ 1179 w 1019"/>
                  <a:gd name="T103" fmla="*/ 211 h 646"/>
                  <a:gd name="T104" fmla="*/ 1212 w 1019"/>
                  <a:gd name="T105" fmla="*/ 237 h 646"/>
                  <a:gd name="T106" fmla="*/ 1229 w 1019"/>
                  <a:gd name="T107" fmla="*/ 260 h 646"/>
                  <a:gd name="T108" fmla="*/ 1236 w 1019"/>
                  <a:gd name="T109" fmla="*/ 289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76">
                <a:noFill/>
                <a:round/>
              </a:ln>
            </p:spPr>
            <p:txBody>
              <a:bodyPr/>
              <a:lstStyle/>
              <a:p>
                <a:endParaRPr lang="en-US"/>
              </a:p>
            </p:txBody>
          </p:sp>
          <p:sp>
            <p:nvSpPr>
              <p:cNvPr id="53276" name="Text Box 10"/>
              <p:cNvSpPr txBox="1">
                <a:spLocks noChangeArrowheads="1"/>
              </p:cNvSpPr>
              <p:nvPr/>
            </p:nvSpPr>
            <p:spPr bwMode="auto">
              <a:xfrm>
                <a:off x="4896" y="1527"/>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3277" name="Freeform 11"/>
              <p:cNvSpPr/>
              <p:nvPr/>
            </p:nvSpPr>
            <p:spPr bwMode="auto">
              <a:xfrm>
                <a:off x="3525" y="2340"/>
                <a:ext cx="1068" cy="519"/>
              </a:xfrm>
              <a:custGeom>
                <a:avLst/>
                <a:gdLst>
                  <a:gd name="T0" fmla="*/ 1066 w 1019"/>
                  <a:gd name="T1" fmla="*/ 279 h 646"/>
                  <a:gd name="T2" fmla="*/ 1051 w 1019"/>
                  <a:gd name="T3" fmla="*/ 299 h 646"/>
                  <a:gd name="T4" fmla="*/ 1027 w 1019"/>
                  <a:gd name="T5" fmla="*/ 323 h 646"/>
                  <a:gd name="T6" fmla="*/ 998 w 1019"/>
                  <a:gd name="T7" fmla="*/ 342 h 646"/>
                  <a:gd name="T8" fmla="*/ 954 w 1019"/>
                  <a:gd name="T9" fmla="*/ 366 h 646"/>
                  <a:gd name="T10" fmla="*/ 910 w 1019"/>
                  <a:gd name="T11" fmla="*/ 385 h 646"/>
                  <a:gd name="T12" fmla="*/ 853 w 1019"/>
                  <a:gd name="T13" fmla="*/ 407 h 646"/>
                  <a:gd name="T14" fmla="*/ 801 w 1019"/>
                  <a:gd name="T15" fmla="*/ 423 h 646"/>
                  <a:gd name="T16" fmla="*/ 734 w 1019"/>
                  <a:gd name="T17" fmla="*/ 443 h 646"/>
                  <a:gd name="T18" fmla="*/ 675 w 1019"/>
                  <a:gd name="T19" fmla="*/ 459 h 646"/>
                  <a:gd name="T20" fmla="*/ 607 w 1019"/>
                  <a:gd name="T21" fmla="*/ 474 h 646"/>
                  <a:gd name="T22" fmla="*/ 546 w 1019"/>
                  <a:gd name="T23" fmla="*/ 485 h 646"/>
                  <a:gd name="T24" fmla="*/ 477 w 1019"/>
                  <a:gd name="T25" fmla="*/ 498 h 646"/>
                  <a:gd name="T26" fmla="*/ 418 w 1019"/>
                  <a:gd name="T27" fmla="*/ 506 h 646"/>
                  <a:gd name="T28" fmla="*/ 353 w 1019"/>
                  <a:gd name="T29" fmla="*/ 513 h 646"/>
                  <a:gd name="T30" fmla="*/ 301 w 1019"/>
                  <a:gd name="T31" fmla="*/ 517 h 646"/>
                  <a:gd name="T32" fmla="*/ 244 w 1019"/>
                  <a:gd name="T33" fmla="*/ 519 h 646"/>
                  <a:gd name="T34" fmla="*/ 202 w 1019"/>
                  <a:gd name="T35" fmla="*/ 517 h 646"/>
                  <a:gd name="T36" fmla="*/ 159 w 1019"/>
                  <a:gd name="T37" fmla="*/ 513 h 646"/>
                  <a:gd name="T38" fmla="*/ 128 w 1019"/>
                  <a:gd name="T39" fmla="*/ 503 h 646"/>
                  <a:gd name="T40" fmla="*/ 94 w 1019"/>
                  <a:gd name="T41" fmla="*/ 482 h 646"/>
                  <a:gd name="T42" fmla="*/ 71 w 1019"/>
                  <a:gd name="T43" fmla="*/ 462 h 646"/>
                  <a:gd name="T44" fmla="*/ 46 w 1019"/>
                  <a:gd name="T45" fmla="*/ 430 h 646"/>
                  <a:gd name="T46" fmla="*/ 29 w 1019"/>
                  <a:gd name="T47" fmla="*/ 399 h 646"/>
                  <a:gd name="T48" fmla="*/ 15 w 1019"/>
                  <a:gd name="T49" fmla="*/ 362 h 646"/>
                  <a:gd name="T50" fmla="*/ 6 w 1019"/>
                  <a:gd name="T51" fmla="*/ 326 h 646"/>
                  <a:gd name="T52" fmla="*/ 2 w 1019"/>
                  <a:gd name="T53" fmla="*/ 284 h 646"/>
                  <a:gd name="T54" fmla="*/ 2 w 1019"/>
                  <a:gd name="T55" fmla="*/ 247 h 646"/>
                  <a:gd name="T56" fmla="*/ 4 w 1019"/>
                  <a:gd name="T57" fmla="*/ 204 h 646"/>
                  <a:gd name="T58" fmla="*/ 13 w 1019"/>
                  <a:gd name="T59" fmla="*/ 169 h 646"/>
                  <a:gd name="T60" fmla="*/ 25 w 1019"/>
                  <a:gd name="T61" fmla="*/ 129 h 646"/>
                  <a:gd name="T62" fmla="*/ 40 w 1019"/>
                  <a:gd name="T63" fmla="*/ 99 h 646"/>
                  <a:gd name="T64" fmla="*/ 63 w 1019"/>
                  <a:gd name="T65" fmla="*/ 65 h 646"/>
                  <a:gd name="T66" fmla="*/ 86 w 1019"/>
                  <a:gd name="T67" fmla="*/ 43 h 646"/>
                  <a:gd name="T68" fmla="*/ 119 w 1019"/>
                  <a:gd name="T69" fmla="*/ 21 h 646"/>
                  <a:gd name="T70" fmla="*/ 149 w 1019"/>
                  <a:gd name="T71" fmla="*/ 10 h 646"/>
                  <a:gd name="T72" fmla="*/ 190 w 1019"/>
                  <a:gd name="T73" fmla="*/ 2 h 646"/>
                  <a:gd name="T74" fmla="*/ 230 w 1019"/>
                  <a:gd name="T75" fmla="*/ 0 h 646"/>
                  <a:gd name="T76" fmla="*/ 286 w 1019"/>
                  <a:gd name="T77" fmla="*/ 2 h 646"/>
                  <a:gd name="T78" fmla="*/ 336 w 1019"/>
                  <a:gd name="T79" fmla="*/ 5 h 646"/>
                  <a:gd name="T80" fmla="*/ 401 w 1019"/>
                  <a:gd name="T81" fmla="*/ 11 h 646"/>
                  <a:gd name="T82" fmla="*/ 458 w 1019"/>
                  <a:gd name="T83" fmla="*/ 19 h 646"/>
                  <a:gd name="T84" fmla="*/ 527 w 1019"/>
                  <a:gd name="T85" fmla="*/ 31 h 646"/>
                  <a:gd name="T86" fmla="*/ 588 w 1019"/>
                  <a:gd name="T87" fmla="*/ 41 h 646"/>
                  <a:gd name="T88" fmla="*/ 658 w 1019"/>
                  <a:gd name="T89" fmla="*/ 57 h 646"/>
                  <a:gd name="T90" fmla="*/ 717 w 1019"/>
                  <a:gd name="T91" fmla="*/ 72 h 646"/>
                  <a:gd name="T92" fmla="*/ 784 w 1019"/>
                  <a:gd name="T93" fmla="*/ 89 h 646"/>
                  <a:gd name="T94" fmla="*/ 836 w 1019"/>
                  <a:gd name="T95" fmla="*/ 107 h 646"/>
                  <a:gd name="T96" fmla="*/ 895 w 1019"/>
                  <a:gd name="T97" fmla="*/ 127 h 646"/>
                  <a:gd name="T98" fmla="*/ 941 w 1019"/>
                  <a:gd name="T99" fmla="*/ 146 h 646"/>
                  <a:gd name="T100" fmla="*/ 987 w 1019"/>
                  <a:gd name="T101" fmla="*/ 170 h 646"/>
                  <a:gd name="T102" fmla="*/ 1019 w 1019"/>
                  <a:gd name="T103" fmla="*/ 190 h 646"/>
                  <a:gd name="T104" fmla="*/ 1047 w 1019"/>
                  <a:gd name="T105" fmla="*/ 213 h 646"/>
                  <a:gd name="T106" fmla="*/ 1062 w 1019"/>
                  <a:gd name="T107" fmla="*/ 234 h 646"/>
                  <a:gd name="T108" fmla="*/ 1068 w 1019"/>
                  <a:gd name="T109" fmla="*/ 260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3278" name="Freeform 12"/>
              <p:cNvSpPr/>
              <p:nvPr/>
            </p:nvSpPr>
            <p:spPr bwMode="auto">
              <a:xfrm>
                <a:off x="4610" y="2481"/>
                <a:ext cx="421" cy="237"/>
              </a:xfrm>
              <a:custGeom>
                <a:avLst/>
                <a:gdLst>
                  <a:gd name="T0" fmla="*/ 2 w 201"/>
                  <a:gd name="T1" fmla="*/ 127 h 148"/>
                  <a:gd name="T2" fmla="*/ 6 w 201"/>
                  <a:gd name="T3" fmla="*/ 136 h 148"/>
                  <a:gd name="T4" fmla="*/ 17 w 201"/>
                  <a:gd name="T5" fmla="*/ 147 h 148"/>
                  <a:gd name="T6" fmla="*/ 27 w 201"/>
                  <a:gd name="T7" fmla="*/ 157 h 148"/>
                  <a:gd name="T8" fmla="*/ 44 w 201"/>
                  <a:gd name="T9" fmla="*/ 167 h 148"/>
                  <a:gd name="T10" fmla="*/ 59 w 201"/>
                  <a:gd name="T11" fmla="*/ 176 h 148"/>
                  <a:gd name="T12" fmla="*/ 80 w 201"/>
                  <a:gd name="T13" fmla="*/ 186 h 148"/>
                  <a:gd name="T14" fmla="*/ 101 w 201"/>
                  <a:gd name="T15" fmla="*/ 194 h 148"/>
                  <a:gd name="T16" fmla="*/ 126 w 201"/>
                  <a:gd name="T17" fmla="*/ 203 h 148"/>
                  <a:gd name="T18" fmla="*/ 147 w 201"/>
                  <a:gd name="T19" fmla="*/ 210 h 148"/>
                  <a:gd name="T20" fmla="*/ 174 w 201"/>
                  <a:gd name="T21" fmla="*/ 216 h 148"/>
                  <a:gd name="T22" fmla="*/ 197 w 201"/>
                  <a:gd name="T23" fmla="*/ 223 h 148"/>
                  <a:gd name="T24" fmla="*/ 224 w 201"/>
                  <a:gd name="T25" fmla="*/ 227 h 148"/>
                  <a:gd name="T26" fmla="*/ 247 w 201"/>
                  <a:gd name="T27" fmla="*/ 232 h 148"/>
                  <a:gd name="T28" fmla="*/ 274 w 201"/>
                  <a:gd name="T29" fmla="*/ 235 h 148"/>
                  <a:gd name="T30" fmla="*/ 297 w 201"/>
                  <a:gd name="T31" fmla="*/ 237 h 148"/>
                  <a:gd name="T32" fmla="*/ 320 w 201"/>
                  <a:gd name="T33" fmla="*/ 237 h 148"/>
                  <a:gd name="T34" fmla="*/ 341 w 201"/>
                  <a:gd name="T35" fmla="*/ 237 h 148"/>
                  <a:gd name="T36" fmla="*/ 360 w 201"/>
                  <a:gd name="T37" fmla="*/ 235 h 148"/>
                  <a:gd name="T38" fmla="*/ 373 w 201"/>
                  <a:gd name="T39" fmla="*/ 231 h 148"/>
                  <a:gd name="T40" fmla="*/ 385 w 201"/>
                  <a:gd name="T41" fmla="*/ 221 h 148"/>
                  <a:gd name="T42" fmla="*/ 394 w 201"/>
                  <a:gd name="T43" fmla="*/ 211 h 148"/>
                  <a:gd name="T44" fmla="*/ 404 w 201"/>
                  <a:gd name="T45" fmla="*/ 197 h 148"/>
                  <a:gd name="T46" fmla="*/ 411 w 201"/>
                  <a:gd name="T47" fmla="*/ 183 h 148"/>
                  <a:gd name="T48" fmla="*/ 417 w 201"/>
                  <a:gd name="T49" fmla="*/ 165 h 148"/>
                  <a:gd name="T50" fmla="*/ 419 w 201"/>
                  <a:gd name="T51" fmla="*/ 149 h 148"/>
                  <a:gd name="T52" fmla="*/ 421 w 201"/>
                  <a:gd name="T53" fmla="*/ 130 h 148"/>
                  <a:gd name="T54" fmla="*/ 421 w 201"/>
                  <a:gd name="T55" fmla="*/ 112 h 148"/>
                  <a:gd name="T56" fmla="*/ 419 w 201"/>
                  <a:gd name="T57" fmla="*/ 93 h 148"/>
                  <a:gd name="T58" fmla="*/ 417 w 201"/>
                  <a:gd name="T59" fmla="*/ 77 h 148"/>
                  <a:gd name="T60" fmla="*/ 413 w 201"/>
                  <a:gd name="T61" fmla="*/ 58 h 148"/>
                  <a:gd name="T62" fmla="*/ 406 w 201"/>
                  <a:gd name="T63" fmla="*/ 45 h 148"/>
                  <a:gd name="T64" fmla="*/ 398 w 201"/>
                  <a:gd name="T65" fmla="*/ 29 h 148"/>
                  <a:gd name="T66" fmla="*/ 387 w 201"/>
                  <a:gd name="T67" fmla="*/ 19 h 148"/>
                  <a:gd name="T68" fmla="*/ 375 w 201"/>
                  <a:gd name="T69" fmla="*/ 10 h 148"/>
                  <a:gd name="T70" fmla="*/ 364 w 201"/>
                  <a:gd name="T71" fmla="*/ 3 h 148"/>
                  <a:gd name="T72" fmla="*/ 346 w 201"/>
                  <a:gd name="T73" fmla="*/ 0 h 148"/>
                  <a:gd name="T74" fmla="*/ 327 w 201"/>
                  <a:gd name="T75" fmla="*/ 0 h 148"/>
                  <a:gd name="T76" fmla="*/ 304 w 201"/>
                  <a:gd name="T77" fmla="*/ 0 h 148"/>
                  <a:gd name="T78" fmla="*/ 283 w 201"/>
                  <a:gd name="T79" fmla="*/ 2 h 148"/>
                  <a:gd name="T80" fmla="*/ 256 w 201"/>
                  <a:gd name="T81" fmla="*/ 5 h 148"/>
                  <a:gd name="T82" fmla="*/ 232 w 201"/>
                  <a:gd name="T83" fmla="*/ 8 h 148"/>
                  <a:gd name="T84" fmla="*/ 205 w 201"/>
                  <a:gd name="T85" fmla="*/ 13 h 148"/>
                  <a:gd name="T86" fmla="*/ 180 w 201"/>
                  <a:gd name="T87" fmla="*/ 19 h 148"/>
                  <a:gd name="T88" fmla="*/ 153 w 201"/>
                  <a:gd name="T89" fmla="*/ 26 h 148"/>
                  <a:gd name="T90" fmla="*/ 132 w 201"/>
                  <a:gd name="T91" fmla="*/ 32 h 148"/>
                  <a:gd name="T92" fmla="*/ 107 w 201"/>
                  <a:gd name="T93" fmla="*/ 40 h 148"/>
                  <a:gd name="T94" fmla="*/ 86 w 201"/>
                  <a:gd name="T95" fmla="*/ 48 h 148"/>
                  <a:gd name="T96" fmla="*/ 65 w 201"/>
                  <a:gd name="T97" fmla="*/ 58 h 148"/>
                  <a:gd name="T98" fmla="*/ 48 w 201"/>
                  <a:gd name="T99" fmla="*/ 67 h 148"/>
                  <a:gd name="T100" fmla="*/ 31 w 201"/>
                  <a:gd name="T101" fmla="*/ 77 h 148"/>
                  <a:gd name="T102" fmla="*/ 19 w 201"/>
                  <a:gd name="T103" fmla="*/ 86 h 148"/>
                  <a:gd name="T104" fmla="*/ 8 w 201"/>
                  <a:gd name="T105" fmla="*/ 98 h 148"/>
                  <a:gd name="T106" fmla="*/ 4 w 201"/>
                  <a:gd name="T107" fmla="*/ 107 h 148"/>
                  <a:gd name="T108" fmla="*/ 0 w 201"/>
                  <a:gd name="T109" fmla="*/ 119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3279" name="Text Box 13"/>
              <p:cNvSpPr txBox="1">
                <a:spLocks noChangeArrowheads="1"/>
              </p:cNvSpPr>
              <p:nvPr/>
            </p:nvSpPr>
            <p:spPr bwMode="auto">
              <a:xfrm>
                <a:off x="4533" y="2466"/>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C</a:t>
                </a:r>
              </a:p>
            </p:txBody>
          </p:sp>
          <p:sp>
            <p:nvSpPr>
              <p:cNvPr id="53280" name="Rectangle 14"/>
              <p:cNvSpPr>
                <a:spLocks noChangeArrowheads="1"/>
              </p:cNvSpPr>
              <p:nvPr/>
            </p:nvSpPr>
            <p:spPr bwMode="auto">
              <a:xfrm>
                <a:off x="5331" y="2880"/>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3281" name="Freeform 15"/>
              <p:cNvSpPr/>
              <p:nvPr/>
            </p:nvSpPr>
            <p:spPr bwMode="auto">
              <a:xfrm rot="-7966462">
                <a:off x="4577" y="2664"/>
                <a:ext cx="879" cy="548"/>
              </a:xfrm>
              <a:custGeom>
                <a:avLst/>
                <a:gdLst>
                  <a:gd name="T0" fmla="*/ 877 w 1019"/>
                  <a:gd name="T1" fmla="*/ 294 h 646"/>
                  <a:gd name="T2" fmla="*/ 865 w 1019"/>
                  <a:gd name="T3" fmla="*/ 316 h 646"/>
                  <a:gd name="T4" fmla="*/ 845 w 1019"/>
                  <a:gd name="T5" fmla="*/ 341 h 646"/>
                  <a:gd name="T6" fmla="*/ 821 w 1019"/>
                  <a:gd name="T7" fmla="*/ 361 h 646"/>
                  <a:gd name="T8" fmla="*/ 785 w 1019"/>
                  <a:gd name="T9" fmla="*/ 387 h 646"/>
                  <a:gd name="T10" fmla="*/ 749 w 1019"/>
                  <a:gd name="T11" fmla="*/ 406 h 646"/>
                  <a:gd name="T12" fmla="*/ 702 w 1019"/>
                  <a:gd name="T13" fmla="*/ 430 h 646"/>
                  <a:gd name="T14" fmla="*/ 659 w 1019"/>
                  <a:gd name="T15" fmla="*/ 447 h 646"/>
                  <a:gd name="T16" fmla="*/ 604 w 1019"/>
                  <a:gd name="T17" fmla="*/ 467 h 646"/>
                  <a:gd name="T18" fmla="*/ 556 w 1019"/>
                  <a:gd name="T19" fmla="*/ 484 h 646"/>
                  <a:gd name="T20" fmla="*/ 499 w 1019"/>
                  <a:gd name="T21" fmla="*/ 500 h 646"/>
                  <a:gd name="T22" fmla="*/ 449 w 1019"/>
                  <a:gd name="T23" fmla="*/ 512 h 646"/>
                  <a:gd name="T24" fmla="*/ 392 w 1019"/>
                  <a:gd name="T25" fmla="*/ 526 h 646"/>
                  <a:gd name="T26" fmla="*/ 344 w 1019"/>
                  <a:gd name="T27" fmla="*/ 534 h 646"/>
                  <a:gd name="T28" fmla="*/ 291 w 1019"/>
                  <a:gd name="T29" fmla="*/ 541 h 646"/>
                  <a:gd name="T30" fmla="*/ 248 w 1019"/>
                  <a:gd name="T31" fmla="*/ 546 h 646"/>
                  <a:gd name="T32" fmla="*/ 201 w 1019"/>
                  <a:gd name="T33" fmla="*/ 548 h 646"/>
                  <a:gd name="T34" fmla="*/ 166 w 1019"/>
                  <a:gd name="T35" fmla="*/ 546 h 646"/>
                  <a:gd name="T36" fmla="*/ 131 w 1019"/>
                  <a:gd name="T37" fmla="*/ 541 h 646"/>
                  <a:gd name="T38" fmla="*/ 105 w 1019"/>
                  <a:gd name="T39" fmla="*/ 531 h 646"/>
                  <a:gd name="T40" fmla="*/ 78 w 1019"/>
                  <a:gd name="T41" fmla="*/ 509 h 646"/>
                  <a:gd name="T42" fmla="*/ 59 w 1019"/>
                  <a:gd name="T43" fmla="*/ 488 h 646"/>
                  <a:gd name="T44" fmla="*/ 38 w 1019"/>
                  <a:gd name="T45" fmla="*/ 454 h 646"/>
                  <a:gd name="T46" fmla="*/ 24 w 1019"/>
                  <a:gd name="T47" fmla="*/ 422 h 646"/>
                  <a:gd name="T48" fmla="*/ 12 w 1019"/>
                  <a:gd name="T49" fmla="*/ 382 h 646"/>
                  <a:gd name="T50" fmla="*/ 5 w 1019"/>
                  <a:gd name="T51" fmla="*/ 344 h 646"/>
                  <a:gd name="T52" fmla="*/ 2 w 1019"/>
                  <a:gd name="T53" fmla="*/ 299 h 646"/>
                  <a:gd name="T54" fmla="*/ 2 w 1019"/>
                  <a:gd name="T55" fmla="*/ 260 h 646"/>
                  <a:gd name="T56" fmla="*/ 3 w 1019"/>
                  <a:gd name="T57" fmla="*/ 215 h 646"/>
                  <a:gd name="T58" fmla="*/ 10 w 1019"/>
                  <a:gd name="T59" fmla="*/ 178 h 646"/>
                  <a:gd name="T60" fmla="*/ 21 w 1019"/>
                  <a:gd name="T61" fmla="*/ 136 h 646"/>
                  <a:gd name="T62" fmla="*/ 33 w 1019"/>
                  <a:gd name="T63" fmla="*/ 104 h 646"/>
                  <a:gd name="T64" fmla="*/ 52 w 1019"/>
                  <a:gd name="T65" fmla="*/ 69 h 646"/>
                  <a:gd name="T66" fmla="*/ 71 w 1019"/>
                  <a:gd name="T67" fmla="*/ 45 h 646"/>
                  <a:gd name="T68" fmla="*/ 98 w 1019"/>
                  <a:gd name="T69" fmla="*/ 22 h 646"/>
                  <a:gd name="T70" fmla="*/ 122 w 1019"/>
                  <a:gd name="T71" fmla="*/ 10 h 646"/>
                  <a:gd name="T72" fmla="*/ 156 w 1019"/>
                  <a:gd name="T73" fmla="*/ 2 h 646"/>
                  <a:gd name="T74" fmla="*/ 189 w 1019"/>
                  <a:gd name="T75" fmla="*/ 0 h 646"/>
                  <a:gd name="T76" fmla="*/ 235 w 1019"/>
                  <a:gd name="T77" fmla="*/ 2 h 646"/>
                  <a:gd name="T78" fmla="*/ 277 w 1019"/>
                  <a:gd name="T79" fmla="*/ 5 h 646"/>
                  <a:gd name="T80" fmla="*/ 330 w 1019"/>
                  <a:gd name="T81" fmla="*/ 12 h 646"/>
                  <a:gd name="T82" fmla="*/ 377 w 1019"/>
                  <a:gd name="T83" fmla="*/ 20 h 646"/>
                  <a:gd name="T84" fmla="*/ 434 w 1019"/>
                  <a:gd name="T85" fmla="*/ 32 h 646"/>
                  <a:gd name="T86" fmla="*/ 484 w 1019"/>
                  <a:gd name="T87" fmla="*/ 43 h 646"/>
                  <a:gd name="T88" fmla="*/ 542 w 1019"/>
                  <a:gd name="T89" fmla="*/ 60 h 646"/>
                  <a:gd name="T90" fmla="*/ 590 w 1019"/>
                  <a:gd name="T91" fmla="*/ 75 h 646"/>
                  <a:gd name="T92" fmla="*/ 645 w 1019"/>
                  <a:gd name="T93" fmla="*/ 94 h 646"/>
                  <a:gd name="T94" fmla="*/ 688 w 1019"/>
                  <a:gd name="T95" fmla="*/ 113 h 646"/>
                  <a:gd name="T96" fmla="*/ 737 w 1019"/>
                  <a:gd name="T97" fmla="*/ 134 h 646"/>
                  <a:gd name="T98" fmla="*/ 775 w 1019"/>
                  <a:gd name="T99" fmla="*/ 154 h 646"/>
                  <a:gd name="T100" fmla="*/ 813 w 1019"/>
                  <a:gd name="T101" fmla="*/ 180 h 646"/>
                  <a:gd name="T102" fmla="*/ 838 w 1019"/>
                  <a:gd name="T103" fmla="*/ 200 h 646"/>
                  <a:gd name="T104" fmla="*/ 862 w 1019"/>
                  <a:gd name="T105" fmla="*/ 225 h 646"/>
                  <a:gd name="T106" fmla="*/ 874 w 1019"/>
                  <a:gd name="T107" fmla="*/ 247 h 646"/>
                  <a:gd name="T108" fmla="*/ 879 w 1019"/>
                  <a:gd name="T109" fmla="*/ 274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3282" name="Rectangle 16"/>
              <p:cNvSpPr>
                <a:spLocks noChangeArrowheads="1"/>
              </p:cNvSpPr>
              <p:nvPr/>
            </p:nvSpPr>
            <p:spPr bwMode="auto">
              <a:xfrm>
                <a:off x="5061" y="3021"/>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3283" name="Freeform 17"/>
              <p:cNvSpPr/>
              <p:nvPr/>
            </p:nvSpPr>
            <p:spPr bwMode="auto">
              <a:xfrm rot="-9173344">
                <a:off x="4304" y="2400"/>
                <a:ext cx="318" cy="223"/>
              </a:xfrm>
              <a:custGeom>
                <a:avLst/>
                <a:gdLst>
                  <a:gd name="T0" fmla="*/ 2 w 201"/>
                  <a:gd name="T1" fmla="*/ 119 h 148"/>
                  <a:gd name="T2" fmla="*/ 5 w 201"/>
                  <a:gd name="T3" fmla="*/ 128 h 148"/>
                  <a:gd name="T4" fmla="*/ 13 w 201"/>
                  <a:gd name="T5" fmla="*/ 139 h 148"/>
                  <a:gd name="T6" fmla="*/ 21 w 201"/>
                  <a:gd name="T7" fmla="*/ 148 h 148"/>
                  <a:gd name="T8" fmla="*/ 33 w 201"/>
                  <a:gd name="T9" fmla="*/ 157 h 148"/>
                  <a:gd name="T10" fmla="*/ 44 w 201"/>
                  <a:gd name="T11" fmla="*/ 166 h 148"/>
                  <a:gd name="T12" fmla="*/ 60 w 201"/>
                  <a:gd name="T13" fmla="*/ 175 h 148"/>
                  <a:gd name="T14" fmla="*/ 76 w 201"/>
                  <a:gd name="T15" fmla="*/ 182 h 148"/>
                  <a:gd name="T16" fmla="*/ 95 w 201"/>
                  <a:gd name="T17" fmla="*/ 191 h 148"/>
                  <a:gd name="T18" fmla="*/ 111 w 201"/>
                  <a:gd name="T19" fmla="*/ 197 h 148"/>
                  <a:gd name="T20" fmla="*/ 131 w 201"/>
                  <a:gd name="T21" fmla="*/ 203 h 148"/>
                  <a:gd name="T22" fmla="*/ 149 w 201"/>
                  <a:gd name="T23" fmla="*/ 209 h 148"/>
                  <a:gd name="T24" fmla="*/ 169 w 201"/>
                  <a:gd name="T25" fmla="*/ 214 h 148"/>
                  <a:gd name="T26" fmla="*/ 187 w 201"/>
                  <a:gd name="T27" fmla="*/ 218 h 148"/>
                  <a:gd name="T28" fmla="*/ 207 w 201"/>
                  <a:gd name="T29" fmla="*/ 221 h 148"/>
                  <a:gd name="T30" fmla="*/ 225 w 201"/>
                  <a:gd name="T31" fmla="*/ 223 h 148"/>
                  <a:gd name="T32" fmla="*/ 242 w 201"/>
                  <a:gd name="T33" fmla="*/ 223 h 148"/>
                  <a:gd name="T34" fmla="*/ 258 w 201"/>
                  <a:gd name="T35" fmla="*/ 223 h 148"/>
                  <a:gd name="T36" fmla="*/ 272 w 201"/>
                  <a:gd name="T37" fmla="*/ 221 h 148"/>
                  <a:gd name="T38" fmla="*/ 282 w 201"/>
                  <a:gd name="T39" fmla="*/ 217 h 148"/>
                  <a:gd name="T40" fmla="*/ 291 w 201"/>
                  <a:gd name="T41" fmla="*/ 208 h 148"/>
                  <a:gd name="T42" fmla="*/ 297 w 201"/>
                  <a:gd name="T43" fmla="*/ 199 h 148"/>
                  <a:gd name="T44" fmla="*/ 305 w 201"/>
                  <a:gd name="T45" fmla="*/ 185 h 148"/>
                  <a:gd name="T46" fmla="*/ 310 w 201"/>
                  <a:gd name="T47" fmla="*/ 172 h 148"/>
                  <a:gd name="T48" fmla="*/ 315 w 201"/>
                  <a:gd name="T49" fmla="*/ 155 h 148"/>
                  <a:gd name="T50" fmla="*/ 316 w 201"/>
                  <a:gd name="T51" fmla="*/ 140 h 148"/>
                  <a:gd name="T52" fmla="*/ 318 w 201"/>
                  <a:gd name="T53" fmla="*/ 122 h 148"/>
                  <a:gd name="T54" fmla="*/ 318 w 201"/>
                  <a:gd name="T55" fmla="*/ 105 h 148"/>
                  <a:gd name="T56" fmla="*/ 316 w 201"/>
                  <a:gd name="T57" fmla="*/ 87 h 148"/>
                  <a:gd name="T58" fmla="*/ 315 w 201"/>
                  <a:gd name="T59" fmla="*/ 72 h 148"/>
                  <a:gd name="T60" fmla="*/ 312 w 201"/>
                  <a:gd name="T61" fmla="*/ 54 h 148"/>
                  <a:gd name="T62" fmla="*/ 307 w 201"/>
                  <a:gd name="T63" fmla="*/ 42 h 148"/>
                  <a:gd name="T64" fmla="*/ 301 w 201"/>
                  <a:gd name="T65" fmla="*/ 27 h 148"/>
                  <a:gd name="T66" fmla="*/ 293 w 201"/>
                  <a:gd name="T67" fmla="*/ 18 h 148"/>
                  <a:gd name="T68" fmla="*/ 283 w 201"/>
                  <a:gd name="T69" fmla="*/ 9 h 148"/>
                  <a:gd name="T70" fmla="*/ 275 w 201"/>
                  <a:gd name="T71" fmla="*/ 3 h 148"/>
                  <a:gd name="T72" fmla="*/ 261 w 201"/>
                  <a:gd name="T73" fmla="*/ 0 h 148"/>
                  <a:gd name="T74" fmla="*/ 247 w 201"/>
                  <a:gd name="T75" fmla="*/ 0 h 148"/>
                  <a:gd name="T76" fmla="*/ 229 w 201"/>
                  <a:gd name="T77" fmla="*/ 0 h 148"/>
                  <a:gd name="T78" fmla="*/ 214 w 201"/>
                  <a:gd name="T79" fmla="*/ 2 h 148"/>
                  <a:gd name="T80" fmla="*/ 193 w 201"/>
                  <a:gd name="T81" fmla="*/ 5 h 148"/>
                  <a:gd name="T82" fmla="*/ 176 w 201"/>
                  <a:gd name="T83" fmla="*/ 8 h 148"/>
                  <a:gd name="T84" fmla="*/ 155 w 201"/>
                  <a:gd name="T85" fmla="*/ 12 h 148"/>
                  <a:gd name="T86" fmla="*/ 136 w 201"/>
                  <a:gd name="T87" fmla="*/ 18 h 148"/>
                  <a:gd name="T88" fmla="*/ 115 w 201"/>
                  <a:gd name="T89" fmla="*/ 24 h 148"/>
                  <a:gd name="T90" fmla="*/ 100 w 201"/>
                  <a:gd name="T91" fmla="*/ 30 h 148"/>
                  <a:gd name="T92" fmla="*/ 81 w 201"/>
                  <a:gd name="T93" fmla="*/ 38 h 148"/>
                  <a:gd name="T94" fmla="*/ 65 w 201"/>
                  <a:gd name="T95" fmla="*/ 45 h 148"/>
                  <a:gd name="T96" fmla="*/ 49 w 201"/>
                  <a:gd name="T97" fmla="*/ 54 h 148"/>
                  <a:gd name="T98" fmla="*/ 36 w 201"/>
                  <a:gd name="T99" fmla="*/ 63 h 148"/>
                  <a:gd name="T100" fmla="*/ 24 w 201"/>
                  <a:gd name="T101" fmla="*/ 72 h 148"/>
                  <a:gd name="T102" fmla="*/ 14 w 201"/>
                  <a:gd name="T103" fmla="*/ 81 h 148"/>
                  <a:gd name="T104" fmla="*/ 6 w 201"/>
                  <a:gd name="T105" fmla="*/ 92 h 148"/>
                  <a:gd name="T106" fmla="*/ 3 w 201"/>
                  <a:gd name="T107" fmla="*/ 101 h 148"/>
                  <a:gd name="T108" fmla="*/ 0 w 201"/>
                  <a:gd name="T109" fmla="*/ 112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grpSp>
        <p:sp>
          <p:nvSpPr>
            <p:cNvPr id="53271" name="Text Box 18"/>
            <p:cNvSpPr txBox="1">
              <a:spLocks noChangeArrowheads="1"/>
            </p:cNvSpPr>
            <p:nvPr/>
          </p:nvSpPr>
          <p:spPr bwMode="auto">
            <a:xfrm>
              <a:off x="3696" y="2517"/>
              <a:ext cx="184" cy="192"/>
            </a:xfrm>
            <a:prstGeom prst="rect">
              <a:avLst/>
            </a:prstGeom>
            <a:noFill/>
            <a:ln w="38100">
              <a:noFill/>
              <a:miter lim="800000"/>
              <a:headEnd type="none" w="sm" len="sm"/>
              <a:tailEnd type="none" w="lg" len="med"/>
            </a:ln>
          </p:spPr>
          <p:txBody>
            <a:bodyPr wrap="none">
              <a:spAutoFit/>
            </a:bodyPr>
            <a:lstStyle/>
            <a:p>
              <a:pPr eaLnBrk="0" hangingPunct="0"/>
              <a:r>
                <a:rPr lang="en-US" sz="1400">
                  <a:solidFill>
                    <a:schemeClr val="bg1"/>
                  </a:solidFill>
                </a:rPr>
                <a:t>●</a:t>
              </a:r>
            </a:p>
          </p:txBody>
        </p:sp>
      </p:grpSp>
      <p:grpSp>
        <p:nvGrpSpPr>
          <p:cNvPr id="4" name="Group 19"/>
          <p:cNvGrpSpPr/>
          <p:nvPr/>
        </p:nvGrpSpPr>
        <p:grpSpPr bwMode="auto">
          <a:xfrm>
            <a:off x="152400" y="2901950"/>
            <a:ext cx="3340100" cy="3165475"/>
            <a:chOff x="96" y="1798"/>
            <a:chExt cx="2104" cy="1994"/>
          </a:xfrm>
        </p:grpSpPr>
        <p:grpSp>
          <p:nvGrpSpPr>
            <p:cNvPr id="5" name="Group 20"/>
            <p:cNvGrpSpPr/>
            <p:nvPr/>
          </p:nvGrpSpPr>
          <p:grpSpPr bwMode="auto">
            <a:xfrm>
              <a:off x="96" y="1798"/>
              <a:ext cx="2104" cy="1994"/>
              <a:chOff x="1086" y="1798"/>
              <a:chExt cx="2104" cy="1994"/>
            </a:xfrm>
          </p:grpSpPr>
          <p:grpSp>
            <p:nvGrpSpPr>
              <p:cNvPr id="6" name="Group 21"/>
              <p:cNvGrpSpPr/>
              <p:nvPr/>
            </p:nvGrpSpPr>
            <p:grpSpPr bwMode="auto">
              <a:xfrm>
                <a:off x="1086" y="1798"/>
                <a:ext cx="2104" cy="1994"/>
                <a:chOff x="1086" y="1861"/>
                <a:chExt cx="2104" cy="1994"/>
              </a:xfrm>
            </p:grpSpPr>
            <p:sp>
              <p:nvSpPr>
                <p:cNvPr id="53258" name="Freeform 22"/>
                <p:cNvSpPr/>
                <p:nvPr/>
              </p:nvSpPr>
              <p:spPr bwMode="auto">
                <a:xfrm rot="-9173344" flipH="1" flipV="1">
                  <a:off x="1086" y="2123"/>
                  <a:ext cx="949" cy="491"/>
                </a:xfrm>
                <a:custGeom>
                  <a:avLst/>
                  <a:gdLst>
                    <a:gd name="T0" fmla="*/ 947 w 1019"/>
                    <a:gd name="T1" fmla="*/ 264 h 646"/>
                    <a:gd name="T2" fmla="*/ 934 w 1019"/>
                    <a:gd name="T3" fmla="*/ 283 h 646"/>
                    <a:gd name="T4" fmla="*/ 913 w 1019"/>
                    <a:gd name="T5" fmla="*/ 306 h 646"/>
                    <a:gd name="T6" fmla="*/ 887 w 1019"/>
                    <a:gd name="T7" fmla="*/ 324 h 646"/>
                    <a:gd name="T8" fmla="*/ 847 w 1019"/>
                    <a:gd name="T9" fmla="*/ 347 h 646"/>
                    <a:gd name="T10" fmla="*/ 808 w 1019"/>
                    <a:gd name="T11" fmla="*/ 364 h 646"/>
                    <a:gd name="T12" fmla="*/ 758 w 1019"/>
                    <a:gd name="T13" fmla="*/ 385 h 646"/>
                    <a:gd name="T14" fmla="*/ 712 w 1019"/>
                    <a:gd name="T15" fmla="*/ 401 h 646"/>
                    <a:gd name="T16" fmla="*/ 652 w 1019"/>
                    <a:gd name="T17" fmla="*/ 419 h 646"/>
                    <a:gd name="T18" fmla="*/ 600 w 1019"/>
                    <a:gd name="T19" fmla="*/ 434 h 646"/>
                    <a:gd name="T20" fmla="*/ 539 w 1019"/>
                    <a:gd name="T21" fmla="*/ 448 h 646"/>
                    <a:gd name="T22" fmla="*/ 485 w 1019"/>
                    <a:gd name="T23" fmla="*/ 459 h 646"/>
                    <a:gd name="T24" fmla="*/ 424 w 1019"/>
                    <a:gd name="T25" fmla="*/ 471 h 646"/>
                    <a:gd name="T26" fmla="*/ 372 w 1019"/>
                    <a:gd name="T27" fmla="*/ 479 h 646"/>
                    <a:gd name="T28" fmla="*/ 314 w 1019"/>
                    <a:gd name="T29" fmla="*/ 485 h 646"/>
                    <a:gd name="T30" fmla="*/ 267 w 1019"/>
                    <a:gd name="T31" fmla="*/ 489 h 646"/>
                    <a:gd name="T32" fmla="*/ 217 w 1019"/>
                    <a:gd name="T33" fmla="*/ 491 h 646"/>
                    <a:gd name="T34" fmla="*/ 180 w 1019"/>
                    <a:gd name="T35" fmla="*/ 489 h 646"/>
                    <a:gd name="T36" fmla="*/ 142 w 1019"/>
                    <a:gd name="T37" fmla="*/ 485 h 646"/>
                    <a:gd name="T38" fmla="*/ 114 w 1019"/>
                    <a:gd name="T39" fmla="*/ 476 h 646"/>
                    <a:gd name="T40" fmla="*/ 84 w 1019"/>
                    <a:gd name="T41" fmla="*/ 456 h 646"/>
                    <a:gd name="T42" fmla="*/ 63 w 1019"/>
                    <a:gd name="T43" fmla="*/ 437 h 646"/>
                    <a:gd name="T44" fmla="*/ 41 w 1019"/>
                    <a:gd name="T45" fmla="*/ 407 h 646"/>
                    <a:gd name="T46" fmla="*/ 26 w 1019"/>
                    <a:gd name="T47" fmla="*/ 378 h 646"/>
                    <a:gd name="T48" fmla="*/ 13 w 1019"/>
                    <a:gd name="T49" fmla="*/ 342 h 646"/>
                    <a:gd name="T50" fmla="*/ 6 w 1019"/>
                    <a:gd name="T51" fmla="*/ 309 h 646"/>
                    <a:gd name="T52" fmla="*/ 2 w 1019"/>
                    <a:gd name="T53" fmla="*/ 268 h 646"/>
                    <a:gd name="T54" fmla="*/ 2 w 1019"/>
                    <a:gd name="T55" fmla="*/ 233 h 646"/>
                    <a:gd name="T56" fmla="*/ 4 w 1019"/>
                    <a:gd name="T57" fmla="*/ 193 h 646"/>
                    <a:gd name="T58" fmla="*/ 11 w 1019"/>
                    <a:gd name="T59" fmla="*/ 160 h 646"/>
                    <a:gd name="T60" fmla="*/ 22 w 1019"/>
                    <a:gd name="T61" fmla="*/ 122 h 646"/>
                    <a:gd name="T62" fmla="*/ 35 w 1019"/>
                    <a:gd name="T63" fmla="*/ 93 h 646"/>
                    <a:gd name="T64" fmla="*/ 56 w 1019"/>
                    <a:gd name="T65" fmla="*/ 62 h 646"/>
                    <a:gd name="T66" fmla="*/ 76 w 1019"/>
                    <a:gd name="T67" fmla="*/ 40 h 646"/>
                    <a:gd name="T68" fmla="*/ 106 w 1019"/>
                    <a:gd name="T69" fmla="*/ 20 h 646"/>
                    <a:gd name="T70" fmla="*/ 132 w 1019"/>
                    <a:gd name="T71" fmla="*/ 9 h 646"/>
                    <a:gd name="T72" fmla="*/ 169 w 1019"/>
                    <a:gd name="T73" fmla="*/ 2 h 646"/>
                    <a:gd name="T74" fmla="*/ 204 w 1019"/>
                    <a:gd name="T75" fmla="*/ 0 h 646"/>
                    <a:gd name="T76" fmla="*/ 254 w 1019"/>
                    <a:gd name="T77" fmla="*/ 2 h 646"/>
                    <a:gd name="T78" fmla="*/ 299 w 1019"/>
                    <a:gd name="T79" fmla="*/ 5 h 646"/>
                    <a:gd name="T80" fmla="*/ 357 w 1019"/>
                    <a:gd name="T81" fmla="*/ 11 h 646"/>
                    <a:gd name="T82" fmla="*/ 407 w 1019"/>
                    <a:gd name="T83" fmla="*/ 18 h 646"/>
                    <a:gd name="T84" fmla="*/ 468 w 1019"/>
                    <a:gd name="T85" fmla="*/ 29 h 646"/>
                    <a:gd name="T86" fmla="*/ 522 w 1019"/>
                    <a:gd name="T87" fmla="*/ 39 h 646"/>
                    <a:gd name="T88" fmla="*/ 585 w 1019"/>
                    <a:gd name="T89" fmla="*/ 54 h 646"/>
                    <a:gd name="T90" fmla="*/ 637 w 1019"/>
                    <a:gd name="T91" fmla="*/ 68 h 646"/>
                    <a:gd name="T92" fmla="*/ 697 w 1019"/>
                    <a:gd name="T93" fmla="*/ 84 h 646"/>
                    <a:gd name="T94" fmla="*/ 743 w 1019"/>
                    <a:gd name="T95" fmla="*/ 101 h 646"/>
                    <a:gd name="T96" fmla="*/ 795 w 1019"/>
                    <a:gd name="T97" fmla="*/ 120 h 646"/>
                    <a:gd name="T98" fmla="*/ 836 w 1019"/>
                    <a:gd name="T99" fmla="*/ 138 h 646"/>
                    <a:gd name="T100" fmla="*/ 877 w 1019"/>
                    <a:gd name="T101" fmla="*/ 161 h 646"/>
                    <a:gd name="T102" fmla="*/ 905 w 1019"/>
                    <a:gd name="T103" fmla="*/ 179 h 646"/>
                    <a:gd name="T104" fmla="*/ 930 w 1019"/>
                    <a:gd name="T105" fmla="*/ 201 h 646"/>
                    <a:gd name="T106" fmla="*/ 943 w 1019"/>
                    <a:gd name="T107" fmla="*/ 221 h 646"/>
                    <a:gd name="T108" fmla="*/ 949 w 1019"/>
                    <a:gd name="T109" fmla="*/ 246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3259" name="Freeform 23"/>
                <p:cNvSpPr/>
                <p:nvPr/>
              </p:nvSpPr>
              <p:spPr bwMode="auto">
                <a:xfrm rot="-8519149" flipH="1" flipV="1">
                  <a:off x="2038" y="2694"/>
                  <a:ext cx="318" cy="223"/>
                </a:xfrm>
                <a:custGeom>
                  <a:avLst/>
                  <a:gdLst>
                    <a:gd name="T0" fmla="*/ 2 w 201"/>
                    <a:gd name="T1" fmla="*/ 119 h 148"/>
                    <a:gd name="T2" fmla="*/ 5 w 201"/>
                    <a:gd name="T3" fmla="*/ 128 h 148"/>
                    <a:gd name="T4" fmla="*/ 13 w 201"/>
                    <a:gd name="T5" fmla="*/ 139 h 148"/>
                    <a:gd name="T6" fmla="*/ 21 w 201"/>
                    <a:gd name="T7" fmla="*/ 148 h 148"/>
                    <a:gd name="T8" fmla="*/ 33 w 201"/>
                    <a:gd name="T9" fmla="*/ 157 h 148"/>
                    <a:gd name="T10" fmla="*/ 44 w 201"/>
                    <a:gd name="T11" fmla="*/ 166 h 148"/>
                    <a:gd name="T12" fmla="*/ 60 w 201"/>
                    <a:gd name="T13" fmla="*/ 175 h 148"/>
                    <a:gd name="T14" fmla="*/ 76 w 201"/>
                    <a:gd name="T15" fmla="*/ 182 h 148"/>
                    <a:gd name="T16" fmla="*/ 95 w 201"/>
                    <a:gd name="T17" fmla="*/ 191 h 148"/>
                    <a:gd name="T18" fmla="*/ 111 w 201"/>
                    <a:gd name="T19" fmla="*/ 197 h 148"/>
                    <a:gd name="T20" fmla="*/ 131 w 201"/>
                    <a:gd name="T21" fmla="*/ 203 h 148"/>
                    <a:gd name="T22" fmla="*/ 149 w 201"/>
                    <a:gd name="T23" fmla="*/ 209 h 148"/>
                    <a:gd name="T24" fmla="*/ 169 w 201"/>
                    <a:gd name="T25" fmla="*/ 214 h 148"/>
                    <a:gd name="T26" fmla="*/ 187 w 201"/>
                    <a:gd name="T27" fmla="*/ 218 h 148"/>
                    <a:gd name="T28" fmla="*/ 207 w 201"/>
                    <a:gd name="T29" fmla="*/ 221 h 148"/>
                    <a:gd name="T30" fmla="*/ 225 w 201"/>
                    <a:gd name="T31" fmla="*/ 223 h 148"/>
                    <a:gd name="T32" fmla="*/ 242 w 201"/>
                    <a:gd name="T33" fmla="*/ 223 h 148"/>
                    <a:gd name="T34" fmla="*/ 258 w 201"/>
                    <a:gd name="T35" fmla="*/ 223 h 148"/>
                    <a:gd name="T36" fmla="*/ 272 w 201"/>
                    <a:gd name="T37" fmla="*/ 221 h 148"/>
                    <a:gd name="T38" fmla="*/ 282 w 201"/>
                    <a:gd name="T39" fmla="*/ 217 h 148"/>
                    <a:gd name="T40" fmla="*/ 291 w 201"/>
                    <a:gd name="T41" fmla="*/ 208 h 148"/>
                    <a:gd name="T42" fmla="*/ 297 w 201"/>
                    <a:gd name="T43" fmla="*/ 199 h 148"/>
                    <a:gd name="T44" fmla="*/ 305 w 201"/>
                    <a:gd name="T45" fmla="*/ 185 h 148"/>
                    <a:gd name="T46" fmla="*/ 310 w 201"/>
                    <a:gd name="T47" fmla="*/ 172 h 148"/>
                    <a:gd name="T48" fmla="*/ 315 w 201"/>
                    <a:gd name="T49" fmla="*/ 155 h 148"/>
                    <a:gd name="T50" fmla="*/ 316 w 201"/>
                    <a:gd name="T51" fmla="*/ 140 h 148"/>
                    <a:gd name="T52" fmla="*/ 318 w 201"/>
                    <a:gd name="T53" fmla="*/ 122 h 148"/>
                    <a:gd name="T54" fmla="*/ 318 w 201"/>
                    <a:gd name="T55" fmla="*/ 105 h 148"/>
                    <a:gd name="T56" fmla="*/ 316 w 201"/>
                    <a:gd name="T57" fmla="*/ 87 h 148"/>
                    <a:gd name="T58" fmla="*/ 315 w 201"/>
                    <a:gd name="T59" fmla="*/ 72 h 148"/>
                    <a:gd name="T60" fmla="*/ 312 w 201"/>
                    <a:gd name="T61" fmla="*/ 54 h 148"/>
                    <a:gd name="T62" fmla="*/ 307 w 201"/>
                    <a:gd name="T63" fmla="*/ 42 h 148"/>
                    <a:gd name="T64" fmla="*/ 301 w 201"/>
                    <a:gd name="T65" fmla="*/ 27 h 148"/>
                    <a:gd name="T66" fmla="*/ 293 w 201"/>
                    <a:gd name="T67" fmla="*/ 18 h 148"/>
                    <a:gd name="T68" fmla="*/ 283 w 201"/>
                    <a:gd name="T69" fmla="*/ 9 h 148"/>
                    <a:gd name="T70" fmla="*/ 275 w 201"/>
                    <a:gd name="T71" fmla="*/ 3 h 148"/>
                    <a:gd name="T72" fmla="*/ 261 w 201"/>
                    <a:gd name="T73" fmla="*/ 0 h 148"/>
                    <a:gd name="T74" fmla="*/ 247 w 201"/>
                    <a:gd name="T75" fmla="*/ 0 h 148"/>
                    <a:gd name="T76" fmla="*/ 229 w 201"/>
                    <a:gd name="T77" fmla="*/ 0 h 148"/>
                    <a:gd name="T78" fmla="*/ 214 w 201"/>
                    <a:gd name="T79" fmla="*/ 2 h 148"/>
                    <a:gd name="T80" fmla="*/ 193 w 201"/>
                    <a:gd name="T81" fmla="*/ 5 h 148"/>
                    <a:gd name="T82" fmla="*/ 176 w 201"/>
                    <a:gd name="T83" fmla="*/ 8 h 148"/>
                    <a:gd name="T84" fmla="*/ 155 w 201"/>
                    <a:gd name="T85" fmla="*/ 12 h 148"/>
                    <a:gd name="T86" fmla="*/ 136 w 201"/>
                    <a:gd name="T87" fmla="*/ 18 h 148"/>
                    <a:gd name="T88" fmla="*/ 115 w 201"/>
                    <a:gd name="T89" fmla="*/ 24 h 148"/>
                    <a:gd name="T90" fmla="*/ 100 w 201"/>
                    <a:gd name="T91" fmla="*/ 30 h 148"/>
                    <a:gd name="T92" fmla="*/ 81 w 201"/>
                    <a:gd name="T93" fmla="*/ 38 h 148"/>
                    <a:gd name="T94" fmla="*/ 65 w 201"/>
                    <a:gd name="T95" fmla="*/ 45 h 148"/>
                    <a:gd name="T96" fmla="*/ 49 w 201"/>
                    <a:gd name="T97" fmla="*/ 54 h 148"/>
                    <a:gd name="T98" fmla="*/ 36 w 201"/>
                    <a:gd name="T99" fmla="*/ 63 h 148"/>
                    <a:gd name="T100" fmla="*/ 24 w 201"/>
                    <a:gd name="T101" fmla="*/ 72 h 148"/>
                    <a:gd name="T102" fmla="*/ 14 w 201"/>
                    <a:gd name="T103" fmla="*/ 81 h 148"/>
                    <a:gd name="T104" fmla="*/ 6 w 201"/>
                    <a:gd name="T105" fmla="*/ 92 h 148"/>
                    <a:gd name="T106" fmla="*/ 3 w 201"/>
                    <a:gd name="T107" fmla="*/ 101 h 148"/>
                    <a:gd name="T108" fmla="*/ 0 w 201"/>
                    <a:gd name="T109" fmla="*/ 112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3260" name="Freeform 24"/>
                <p:cNvSpPr/>
                <p:nvPr/>
              </p:nvSpPr>
              <p:spPr bwMode="auto">
                <a:xfrm rot="6653632" flipH="1" flipV="1">
                  <a:off x="1980" y="2329"/>
                  <a:ext cx="317" cy="279"/>
                </a:xfrm>
                <a:custGeom>
                  <a:avLst/>
                  <a:gdLst>
                    <a:gd name="T0" fmla="*/ 2 w 201"/>
                    <a:gd name="T1" fmla="*/ 149 h 148"/>
                    <a:gd name="T2" fmla="*/ 5 w 201"/>
                    <a:gd name="T3" fmla="*/ 160 h 148"/>
                    <a:gd name="T4" fmla="*/ 13 w 201"/>
                    <a:gd name="T5" fmla="*/ 173 h 148"/>
                    <a:gd name="T6" fmla="*/ 21 w 201"/>
                    <a:gd name="T7" fmla="*/ 185 h 148"/>
                    <a:gd name="T8" fmla="*/ 33 w 201"/>
                    <a:gd name="T9" fmla="*/ 196 h 148"/>
                    <a:gd name="T10" fmla="*/ 44 w 201"/>
                    <a:gd name="T11" fmla="*/ 207 h 148"/>
                    <a:gd name="T12" fmla="*/ 60 w 201"/>
                    <a:gd name="T13" fmla="*/ 219 h 148"/>
                    <a:gd name="T14" fmla="*/ 76 w 201"/>
                    <a:gd name="T15" fmla="*/ 228 h 148"/>
                    <a:gd name="T16" fmla="*/ 95 w 201"/>
                    <a:gd name="T17" fmla="*/ 239 h 148"/>
                    <a:gd name="T18" fmla="*/ 110 w 201"/>
                    <a:gd name="T19" fmla="*/ 247 h 148"/>
                    <a:gd name="T20" fmla="*/ 131 w 201"/>
                    <a:gd name="T21" fmla="*/ 254 h 148"/>
                    <a:gd name="T22" fmla="*/ 148 w 201"/>
                    <a:gd name="T23" fmla="*/ 262 h 148"/>
                    <a:gd name="T24" fmla="*/ 169 w 201"/>
                    <a:gd name="T25" fmla="*/ 268 h 148"/>
                    <a:gd name="T26" fmla="*/ 186 w 201"/>
                    <a:gd name="T27" fmla="*/ 273 h 148"/>
                    <a:gd name="T28" fmla="*/ 207 w 201"/>
                    <a:gd name="T29" fmla="*/ 277 h 148"/>
                    <a:gd name="T30" fmla="*/ 224 w 201"/>
                    <a:gd name="T31" fmla="*/ 279 h 148"/>
                    <a:gd name="T32" fmla="*/ 241 w 201"/>
                    <a:gd name="T33" fmla="*/ 279 h 148"/>
                    <a:gd name="T34" fmla="*/ 257 w 201"/>
                    <a:gd name="T35" fmla="*/ 279 h 148"/>
                    <a:gd name="T36" fmla="*/ 271 w 201"/>
                    <a:gd name="T37" fmla="*/ 277 h 148"/>
                    <a:gd name="T38" fmla="*/ 281 w 201"/>
                    <a:gd name="T39" fmla="*/ 271 h 148"/>
                    <a:gd name="T40" fmla="*/ 290 w 201"/>
                    <a:gd name="T41" fmla="*/ 260 h 148"/>
                    <a:gd name="T42" fmla="*/ 296 w 201"/>
                    <a:gd name="T43" fmla="*/ 249 h 148"/>
                    <a:gd name="T44" fmla="*/ 304 w 201"/>
                    <a:gd name="T45" fmla="*/ 232 h 148"/>
                    <a:gd name="T46" fmla="*/ 309 w 201"/>
                    <a:gd name="T47" fmla="*/ 215 h 148"/>
                    <a:gd name="T48" fmla="*/ 314 w 201"/>
                    <a:gd name="T49" fmla="*/ 194 h 148"/>
                    <a:gd name="T50" fmla="*/ 315 w 201"/>
                    <a:gd name="T51" fmla="*/ 175 h 148"/>
                    <a:gd name="T52" fmla="*/ 317 w 201"/>
                    <a:gd name="T53" fmla="*/ 153 h 148"/>
                    <a:gd name="T54" fmla="*/ 317 w 201"/>
                    <a:gd name="T55" fmla="*/ 132 h 148"/>
                    <a:gd name="T56" fmla="*/ 315 w 201"/>
                    <a:gd name="T57" fmla="*/ 109 h 148"/>
                    <a:gd name="T58" fmla="*/ 314 w 201"/>
                    <a:gd name="T59" fmla="*/ 90 h 148"/>
                    <a:gd name="T60" fmla="*/ 311 w 201"/>
                    <a:gd name="T61" fmla="*/ 68 h 148"/>
                    <a:gd name="T62" fmla="*/ 306 w 201"/>
                    <a:gd name="T63" fmla="*/ 53 h 148"/>
                    <a:gd name="T64" fmla="*/ 300 w 201"/>
                    <a:gd name="T65" fmla="*/ 34 h 148"/>
                    <a:gd name="T66" fmla="*/ 292 w 201"/>
                    <a:gd name="T67" fmla="*/ 23 h 148"/>
                    <a:gd name="T68" fmla="*/ 282 w 201"/>
                    <a:gd name="T69" fmla="*/ 11 h 148"/>
                    <a:gd name="T70" fmla="*/ 274 w 201"/>
                    <a:gd name="T71" fmla="*/ 4 h 148"/>
                    <a:gd name="T72" fmla="*/ 260 w 201"/>
                    <a:gd name="T73" fmla="*/ 0 h 148"/>
                    <a:gd name="T74" fmla="*/ 246 w 201"/>
                    <a:gd name="T75" fmla="*/ 0 h 148"/>
                    <a:gd name="T76" fmla="*/ 229 w 201"/>
                    <a:gd name="T77" fmla="*/ 0 h 148"/>
                    <a:gd name="T78" fmla="*/ 213 w 201"/>
                    <a:gd name="T79" fmla="*/ 2 h 148"/>
                    <a:gd name="T80" fmla="*/ 192 w 201"/>
                    <a:gd name="T81" fmla="*/ 6 h 148"/>
                    <a:gd name="T82" fmla="*/ 175 w 201"/>
                    <a:gd name="T83" fmla="*/ 9 h 148"/>
                    <a:gd name="T84" fmla="*/ 155 w 201"/>
                    <a:gd name="T85" fmla="*/ 15 h 148"/>
                    <a:gd name="T86" fmla="*/ 136 w 201"/>
                    <a:gd name="T87" fmla="*/ 23 h 148"/>
                    <a:gd name="T88" fmla="*/ 115 w 201"/>
                    <a:gd name="T89" fmla="*/ 30 h 148"/>
                    <a:gd name="T90" fmla="*/ 99 w 201"/>
                    <a:gd name="T91" fmla="*/ 38 h 148"/>
                    <a:gd name="T92" fmla="*/ 80 w 201"/>
                    <a:gd name="T93" fmla="*/ 47 h 148"/>
                    <a:gd name="T94" fmla="*/ 65 w 201"/>
                    <a:gd name="T95" fmla="*/ 57 h 148"/>
                    <a:gd name="T96" fmla="*/ 49 w 201"/>
                    <a:gd name="T97" fmla="*/ 68 h 148"/>
                    <a:gd name="T98" fmla="*/ 36 w 201"/>
                    <a:gd name="T99" fmla="*/ 79 h 148"/>
                    <a:gd name="T100" fmla="*/ 24 w 201"/>
                    <a:gd name="T101" fmla="*/ 90 h 148"/>
                    <a:gd name="T102" fmla="*/ 14 w 201"/>
                    <a:gd name="T103" fmla="*/ 102 h 148"/>
                    <a:gd name="T104" fmla="*/ 6 w 201"/>
                    <a:gd name="T105" fmla="*/ 115 h 148"/>
                    <a:gd name="T106" fmla="*/ 3 w 201"/>
                    <a:gd name="T107" fmla="*/ 126 h 148"/>
                    <a:gd name="T108" fmla="*/ 0 w 201"/>
                    <a:gd name="T109" fmla="*/ 140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3261" name="Freeform 25"/>
                <p:cNvSpPr/>
                <p:nvPr/>
              </p:nvSpPr>
              <p:spPr bwMode="auto">
                <a:xfrm rot="6653632" flipH="1" flipV="1">
                  <a:off x="1201" y="2948"/>
                  <a:ext cx="1236" cy="577"/>
                </a:xfrm>
                <a:custGeom>
                  <a:avLst/>
                  <a:gdLst>
                    <a:gd name="T0" fmla="*/ 1234 w 1019"/>
                    <a:gd name="T1" fmla="*/ 310 h 646"/>
                    <a:gd name="T2" fmla="*/ 1217 w 1019"/>
                    <a:gd name="T3" fmla="*/ 332 h 646"/>
                    <a:gd name="T4" fmla="*/ 1189 w 1019"/>
                    <a:gd name="T5" fmla="*/ 359 h 646"/>
                    <a:gd name="T6" fmla="*/ 1155 w 1019"/>
                    <a:gd name="T7" fmla="*/ 380 h 646"/>
                    <a:gd name="T8" fmla="*/ 1104 w 1019"/>
                    <a:gd name="T9" fmla="*/ 407 h 646"/>
                    <a:gd name="T10" fmla="*/ 1053 w 1019"/>
                    <a:gd name="T11" fmla="*/ 428 h 646"/>
                    <a:gd name="T12" fmla="*/ 987 w 1019"/>
                    <a:gd name="T13" fmla="*/ 453 h 646"/>
                    <a:gd name="T14" fmla="*/ 927 w 1019"/>
                    <a:gd name="T15" fmla="*/ 471 h 646"/>
                    <a:gd name="T16" fmla="*/ 849 w 1019"/>
                    <a:gd name="T17" fmla="*/ 492 h 646"/>
                    <a:gd name="T18" fmla="*/ 781 w 1019"/>
                    <a:gd name="T19" fmla="*/ 510 h 646"/>
                    <a:gd name="T20" fmla="*/ 702 w 1019"/>
                    <a:gd name="T21" fmla="*/ 527 h 646"/>
                    <a:gd name="T22" fmla="*/ 632 w 1019"/>
                    <a:gd name="T23" fmla="*/ 539 h 646"/>
                    <a:gd name="T24" fmla="*/ 552 w 1019"/>
                    <a:gd name="T25" fmla="*/ 554 h 646"/>
                    <a:gd name="T26" fmla="*/ 484 w 1019"/>
                    <a:gd name="T27" fmla="*/ 563 h 646"/>
                    <a:gd name="T28" fmla="*/ 409 w 1019"/>
                    <a:gd name="T29" fmla="*/ 570 h 646"/>
                    <a:gd name="T30" fmla="*/ 348 w 1019"/>
                    <a:gd name="T31" fmla="*/ 575 h 646"/>
                    <a:gd name="T32" fmla="*/ 283 w 1019"/>
                    <a:gd name="T33" fmla="*/ 577 h 646"/>
                    <a:gd name="T34" fmla="*/ 234 w 1019"/>
                    <a:gd name="T35" fmla="*/ 575 h 646"/>
                    <a:gd name="T36" fmla="*/ 184 w 1019"/>
                    <a:gd name="T37" fmla="*/ 570 h 646"/>
                    <a:gd name="T38" fmla="*/ 148 w 1019"/>
                    <a:gd name="T39" fmla="*/ 559 h 646"/>
                    <a:gd name="T40" fmla="*/ 109 w 1019"/>
                    <a:gd name="T41" fmla="*/ 536 h 646"/>
                    <a:gd name="T42" fmla="*/ 82 w 1019"/>
                    <a:gd name="T43" fmla="*/ 514 h 646"/>
                    <a:gd name="T44" fmla="*/ 53 w 1019"/>
                    <a:gd name="T45" fmla="*/ 478 h 646"/>
                    <a:gd name="T46" fmla="*/ 34 w 1019"/>
                    <a:gd name="T47" fmla="*/ 444 h 646"/>
                    <a:gd name="T48" fmla="*/ 17 w 1019"/>
                    <a:gd name="T49" fmla="*/ 402 h 646"/>
                    <a:gd name="T50" fmla="*/ 7 w 1019"/>
                    <a:gd name="T51" fmla="*/ 363 h 646"/>
                    <a:gd name="T52" fmla="*/ 2 w 1019"/>
                    <a:gd name="T53" fmla="*/ 315 h 646"/>
                    <a:gd name="T54" fmla="*/ 2 w 1019"/>
                    <a:gd name="T55" fmla="*/ 274 h 646"/>
                    <a:gd name="T56" fmla="*/ 5 w 1019"/>
                    <a:gd name="T57" fmla="*/ 227 h 646"/>
                    <a:gd name="T58" fmla="*/ 15 w 1019"/>
                    <a:gd name="T59" fmla="*/ 188 h 646"/>
                    <a:gd name="T60" fmla="*/ 29 w 1019"/>
                    <a:gd name="T61" fmla="*/ 143 h 646"/>
                    <a:gd name="T62" fmla="*/ 46 w 1019"/>
                    <a:gd name="T63" fmla="*/ 110 h 646"/>
                    <a:gd name="T64" fmla="*/ 73 w 1019"/>
                    <a:gd name="T65" fmla="*/ 72 h 646"/>
                    <a:gd name="T66" fmla="*/ 99 w 1019"/>
                    <a:gd name="T67" fmla="*/ 47 h 646"/>
                    <a:gd name="T68" fmla="*/ 138 w 1019"/>
                    <a:gd name="T69" fmla="*/ 23 h 646"/>
                    <a:gd name="T70" fmla="*/ 172 w 1019"/>
                    <a:gd name="T71" fmla="*/ 11 h 646"/>
                    <a:gd name="T72" fmla="*/ 220 w 1019"/>
                    <a:gd name="T73" fmla="*/ 2 h 646"/>
                    <a:gd name="T74" fmla="*/ 266 w 1019"/>
                    <a:gd name="T75" fmla="*/ 0 h 646"/>
                    <a:gd name="T76" fmla="*/ 331 w 1019"/>
                    <a:gd name="T77" fmla="*/ 2 h 646"/>
                    <a:gd name="T78" fmla="*/ 389 w 1019"/>
                    <a:gd name="T79" fmla="*/ 5 h 646"/>
                    <a:gd name="T80" fmla="*/ 465 w 1019"/>
                    <a:gd name="T81" fmla="*/ 13 h 646"/>
                    <a:gd name="T82" fmla="*/ 530 w 1019"/>
                    <a:gd name="T83" fmla="*/ 21 h 646"/>
                    <a:gd name="T84" fmla="*/ 610 w 1019"/>
                    <a:gd name="T85" fmla="*/ 34 h 646"/>
                    <a:gd name="T86" fmla="*/ 680 w 1019"/>
                    <a:gd name="T87" fmla="*/ 46 h 646"/>
                    <a:gd name="T88" fmla="*/ 762 w 1019"/>
                    <a:gd name="T89" fmla="*/ 63 h 646"/>
                    <a:gd name="T90" fmla="*/ 830 w 1019"/>
                    <a:gd name="T91" fmla="*/ 79 h 646"/>
                    <a:gd name="T92" fmla="*/ 907 w 1019"/>
                    <a:gd name="T93" fmla="*/ 99 h 646"/>
                    <a:gd name="T94" fmla="*/ 968 w 1019"/>
                    <a:gd name="T95" fmla="*/ 119 h 646"/>
                    <a:gd name="T96" fmla="*/ 1036 w 1019"/>
                    <a:gd name="T97" fmla="*/ 141 h 646"/>
                    <a:gd name="T98" fmla="*/ 1089 w 1019"/>
                    <a:gd name="T99" fmla="*/ 163 h 646"/>
                    <a:gd name="T100" fmla="*/ 1143 w 1019"/>
                    <a:gd name="T101" fmla="*/ 189 h 646"/>
                    <a:gd name="T102" fmla="*/ 1179 w 1019"/>
                    <a:gd name="T103" fmla="*/ 211 h 646"/>
                    <a:gd name="T104" fmla="*/ 1212 w 1019"/>
                    <a:gd name="T105" fmla="*/ 237 h 646"/>
                    <a:gd name="T106" fmla="*/ 1229 w 1019"/>
                    <a:gd name="T107" fmla="*/ 260 h 646"/>
                    <a:gd name="T108" fmla="*/ 1236 w 1019"/>
                    <a:gd name="T109" fmla="*/ 289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76">
                  <a:noFill/>
                  <a:round/>
                </a:ln>
              </p:spPr>
              <p:txBody>
                <a:bodyPr/>
                <a:lstStyle/>
                <a:p>
                  <a:endParaRPr lang="en-US"/>
                </a:p>
              </p:txBody>
            </p:sp>
            <p:sp>
              <p:nvSpPr>
                <p:cNvPr id="53262" name="Text Box 26"/>
                <p:cNvSpPr txBox="1">
                  <a:spLocks noChangeArrowheads="1"/>
                </p:cNvSpPr>
                <p:nvPr/>
              </p:nvSpPr>
              <p:spPr bwMode="auto">
                <a:xfrm flipH="1" flipV="1">
                  <a:off x="1564" y="3423"/>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3263" name="Freeform 27"/>
                <p:cNvSpPr/>
                <p:nvPr/>
              </p:nvSpPr>
              <p:spPr bwMode="auto">
                <a:xfrm flipH="1" flipV="1">
                  <a:off x="2122" y="2379"/>
                  <a:ext cx="1068" cy="519"/>
                </a:xfrm>
                <a:custGeom>
                  <a:avLst/>
                  <a:gdLst>
                    <a:gd name="T0" fmla="*/ 1066 w 1019"/>
                    <a:gd name="T1" fmla="*/ 279 h 646"/>
                    <a:gd name="T2" fmla="*/ 1051 w 1019"/>
                    <a:gd name="T3" fmla="*/ 299 h 646"/>
                    <a:gd name="T4" fmla="*/ 1027 w 1019"/>
                    <a:gd name="T5" fmla="*/ 323 h 646"/>
                    <a:gd name="T6" fmla="*/ 998 w 1019"/>
                    <a:gd name="T7" fmla="*/ 342 h 646"/>
                    <a:gd name="T8" fmla="*/ 954 w 1019"/>
                    <a:gd name="T9" fmla="*/ 366 h 646"/>
                    <a:gd name="T10" fmla="*/ 910 w 1019"/>
                    <a:gd name="T11" fmla="*/ 385 h 646"/>
                    <a:gd name="T12" fmla="*/ 853 w 1019"/>
                    <a:gd name="T13" fmla="*/ 407 h 646"/>
                    <a:gd name="T14" fmla="*/ 801 w 1019"/>
                    <a:gd name="T15" fmla="*/ 423 h 646"/>
                    <a:gd name="T16" fmla="*/ 734 w 1019"/>
                    <a:gd name="T17" fmla="*/ 443 h 646"/>
                    <a:gd name="T18" fmla="*/ 675 w 1019"/>
                    <a:gd name="T19" fmla="*/ 459 h 646"/>
                    <a:gd name="T20" fmla="*/ 607 w 1019"/>
                    <a:gd name="T21" fmla="*/ 474 h 646"/>
                    <a:gd name="T22" fmla="*/ 546 w 1019"/>
                    <a:gd name="T23" fmla="*/ 485 h 646"/>
                    <a:gd name="T24" fmla="*/ 477 w 1019"/>
                    <a:gd name="T25" fmla="*/ 498 h 646"/>
                    <a:gd name="T26" fmla="*/ 418 w 1019"/>
                    <a:gd name="T27" fmla="*/ 506 h 646"/>
                    <a:gd name="T28" fmla="*/ 353 w 1019"/>
                    <a:gd name="T29" fmla="*/ 513 h 646"/>
                    <a:gd name="T30" fmla="*/ 301 w 1019"/>
                    <a:gd name="T31" fmla="*/ 517 h 646"/>
                    <a:gd name="T32" fmla="*/ 244 w 1019"/>
                    <a:gd name="T33" fmla="*/ 519 h 646"/>
                    <a:gd name="T34" fmla="*/ 202 w 1019"/>
                    <a:gd name="T35" fmla="*/ 517 h 646"/>
                    <a:gd name="T36" fmla="*/ 159 w 1019"/>
                    <a:gd name="T37" fmla="*/ 513 h 646"/>
                    <a:gd name="T38" fmla="*/ 128 w 1019"/>
                    <a:gd name="T39" fmla="*/ 503 h 646"/>
                    <a:gd name="T40" fmla="*/ 94 w 1019"/>
                    <a:gd name="T41" fmla="*/ 482 h 646"/>
                    <a:gd name="T42" fmla="*/ 71 w 1019"/>
                    <a:gd name="T43" fmla="*/ 462 h 646"/>
                    <a:gd name="T44" fmla="*/ 46 w 1019"/>
                    <a:gd name="T45" fmla="*/ 430 h 646"/>
                    <a:gd name="T46" fmla="*/ 29 w 1019"/>
                    <a:gd name="T47" fmla="*/ 399 h 646"/>
                    <a:gd name="T48" fmla="*/ 15 w 1019"/>
                    <a:gd name="T49" fmla="*/ 362 h 646"/>
                    <a:gd name="T50" fmla="*/ 6 w 1019"/>
                    <a:gd name="T51" fmla="*/ 326 h 646"/>
                    <a:gd name="T52" fmla="*/ 2 w 1019"/>
                    <a:gd name="T53" fmla="*/ 284 h 646"/>
                    <a:gd name="T54" fmla="*/ 2 w 1019"/>
                    <a:gd name="T55" fmla="*/ 247 h 646"/>
                    <a:gd name="T56" fmla="*/ 4 w 1019"/>
                    <a:gd name="T57" fmla="*/ 204 h 646"/>
                    <a:gd name="T58" fmla="*/ 13 w 1019"/>
                    <a:gd name="T59" fmla="*/ 169 h 646"/>
                    <a:gd name="T60" fmla="*/ 25 w 1019"/>
                    <a:gd name="T61" fmla="*/ 129 h 646"/>
                    <a:gd name="T62" fmla="*/ 40 w 1019"/>
                    <a:gd name="T63" fmla="*/ 99 h 646"/>
                    <a:gd name="T64" fmla="*/ 63 w 1019"/>
                    <a:gd name="T65" fmla="*/ 65 h 646"/>
                    <a:gd name="T66" fmla="*/ 86 w 1019"/>
                    <a:gd name="T67" fmla="*/ 43 h 646"/>
                    <a:gd name="T68" fmla="*/ 119 w 1019"/>
                    <a:gd name="T69" fmla="*/ 21 h 646"/>
                    <a:gd name="T70" fmla="*/ 149 w 1019"/>
                    <a:gd name="T71" fmla="*/ 10 h 646"/>
                    <a:gd name="T72" fmla="*/ 190 w 1019"/>
                    <a:gd name="T73" fmla="*/ 2 h 646"/>
                    <a:gd name="T74" fmla="*/ 230 w 1019"/>
                    <a:gd name="T75" fmla="*/ 0 h 646"/>
                    <a:gd name="T76" fmla="*/ 286 w 1019"/>
                    <a:gd name="T77" fmla="*/ 2 h 646"/>
                    <a:gd name="T78" fmla="*/ 336 w 1019"/>
                    <a:gd name="T79" fmla="*/ 5 h 646"/>
                    <a:gd name="T80" fmla="*/ 401 w 1019"/>
                    <a:gd name="T81" fmla="*/ 11 h 646"/>
                    <a:gd name="T82" fmla="*/ 458 w 1019"/>
                    <a:gd name="T83" fmla="*/ 19 h 646"/>
                    <a:gd name="T84" fmla="*/ 527 w 1019"/>
                    <a:gd name="T85" fmla="*/ 31 h 646"/>
                    <a:gd name="T86" fmla="*/ 588 w 1019"/>
                    <a:gd name="T87" fmla="*/ 41 h 646"/>
                    <a:gd name="T88" fmla="*/ 658 w 1019"/>
                    <a:gd name="T89" fmla="*/ 57 h 646"/>
                    <a:gd name="T90" fmla="*/ 717 w 1019"/>
                    <a:gd name="T91" fmla="*/ 72 h 646"/>
                    <a:gd name="T92" fmla="*/ 784 w 1019"/>
                    <a:gd name="T93" fmla="*/ 89 h 646"/>
                    <a:gd name="T94" fmla="*/ 836 w 1019"/>
                    <a:gd name="T95" fmla="*/ 107 h 646"/>
                    <a:gd name="T96" fmla="*/ 895 w 1019"/>
                    <a:gd name="T97" fmla="*/ 127 h 646"/>
                    <a:gd name="T98" fmla="*/ 941 w 1019"/>
                    <a:gd name="T99" fmla="*/ 146 h 646"/>
                    <a:gd name="T100" fmla="*/ 987 w 1019"/>
                    <a:gd name="T101" fmla="*/ 170 h 646"/>
                    <a:gd name="T102" fmla="*/ 1019 w 1019"/>
                    <a:gd name="T103" fmla="*/ 190 h 646"/>
                    <a:gd name="T104" fmla="*/ 1047 w 1019"/>
                    <a:gd name="T105" fmla="*/ 213 h 646"/>
                    <a:gd name="T106" fmla="*/ 1062 w 1019"/>
                    <a:gd name="T107" fmla="*/ 234 h 646"/>
                    <a:gd name="T108" fmla="*/ 1068 w 1019"/>
                    <a:gd name="T109" fmla="*/ 260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3264" name="Freeform 28"/>
                <p:cNvSpPr/>
                <p:nvPr/>
              </p:nvSpPr>
              <p:spPr bwMode="auto">
                <a:xfrm flipH="1" flipV="1">
                  <a:off x="1684" y="2520"/>
                  <a:ext cx="421" cy="237"/>
                </a:xfrm>
                <a:custGeom>
                  <a:avLst/>
                  <a:gdLst>
                    <a:gd name="T0" fmla="*/ 2 w 201"/>
                    <a:gd name="T1" fmla="*/ 127 h 148"/>
                    <a:gd name="T2" fmla="*/ 6 w 201"/>
                    <a:gd name="T3" fmla="*/ 136 h 148"/>
                    <a:gd name="T4" fmla="*/ 17 w 201"/>
                    <a:gd name="T5" fmla="*/ 147 h 148"/>
                    <a:gd name="T6" fmla="*/ 27 w 201"/>
                    <a:gd name="T7" fmla="*/ 157 h 148"/>
                    <a:gd name="T8" fmla="*/ 44 w 201"/>
                    <a:gd name="T9" fmla="*/ 167 h 148"/>
                    <a:gd name="T10" fmla="*/ 59 w 201"/>
                    <a:gd name="T11" fmla="*/ 176 h 148"/>
                    <a:gd name="T12" fmla="*/ 80 w 201"/>
                    <a:gd name="T13" fmla="*/ 186 h 148"/>
                    <a:gd name="T14" fmla="*/ 101 w 201"/>
                    <a:gd name="T15" fmla="*/ 194 h 148"/>
                    <a:gd name="T16" fmla="*/ 126 w 201"/>
                    <a:gd name="T17" fmla="*/ 203 h 148"/>
                    <a:gd name="T18" fmla="*/ 147 w 201"/>
                    <a:gd name="T19" fmla="*/ 210 h 148"/>
                    <a:gd name="T20" fmla="*/ 174 w 201"/>
                    <a:gd name="T21" fmla="*/ 216 h 148"/>
                    <a:gd name="T22" fmla="*/ 197 w 201"/>
                    <a:gd name="T23" fmla="*/ 223 h 148"/>
                    <a:gd name="T24" fmla="*/ 224 w 201"/>
                    <a:gd name="T25" fmla="*/ 227 h 148"/>
                    <a:gd name="T26" fmla="*/ 247 w 201"/>
                    <a:gd name="T27" fmla="*/ 232 h 148"/>
                    <a:gd name="T28" fmla="*/ 274 w 201"/>
                    <a:gd name="T29" fmla="*/ 235 h 148"/>
                    <a:gd name="T30" fmla="*/ 297 w 201"/>
                    <a:gd name="T31" fmla="*/ 237 h 148"/>
                    <a:gd name="T32" fmla="*/ 320 w 201"/>
                    <a:gd name="T33" fmla="*/ 237 h 148"/>
                    <a:gd name="T34" fmla="*/ 341 w 201"/>
                    <a:gd name="T35" fmla="*/ 237 h 148"/>
                    <a:gd name="T36" fmla="*/ 360 w 201"/>
                    <a:gd name="T37" fmla="*/ 235 h 148"/>
                    <a:gd name="T38" fmla="*/ 373 w 201"/>
                    <a:gd name="T39" fmla="*/ 231 h 148"/>
                    <a:gd name="T40" fmla="*/ 385 w 201"/>
                    <a:gd name="T41" fmla="*/ 221 h 148"/>
                    <a:gd name="T42" fmla="*/ 394 w 201"/>
                    <a:gd name="T43" fmla="*/ 211 h 148"/>
                    <a:gd name="T44" fmla="*/ 404 w 201"/>
                    <a:gd name="T45" fmla="*/ 197 h 148"/>
                    <a:gd name="T46" fmla="*/ 411 w 201"/>
                    <a:gd name="T47" fmla="*/ 183 h 148"/>
                    <a:gd name="T48" fmla="*/ 417 w 201"/>
                    <a:gd name="T49" fmla="*/ 165 h 148"/>
                    <a:gd name="T50" fmla="*/ 419 w 201"/>
                    <a:gd name="T51" fmla="*/ 149 h 148"/>
                    <a:gd name="T52" fmla="*/ 421 w 201"/>
                    <a:gd name="T53" fmla="*/ 130 h 148"/>
                    <a:gd name="T54" fmla="*/ 421 w 201"/>
                    <a:gd name="T55" fmla="*/ 112 h 148"/>
                    <a:gd name="T56" fmla="*/ 419 w 201"/>
                    <a:gd name="T57" fmla="*/ 93 h 148"/>
                    <a:gd name="T58" fmla="*/ 417 w 201"/>
                    <a:gd name="T59" fmla="*/ 77 h 148"/>
                    <a:gd name="T60" fmla="*/ 413 w 201"/>
                    <a:gd name="T61" fmla="*/ 58 h 148"/>
                    <a:gd name="T62" fmla="*/ 406 w 201"/>
                    <a:gd name="T63" fmla="*/ 45 h 148"/>
                    <a:gd name="T64" fmla="*/ 398 w 201"/>
                    <a:gd name="T65" fmla="*/ 29 h 148"/>
                    <a:gd name="T66" fmla="*/ 387 w 201"/>
                    <a:gd name="T67" fmla="*/ 19 h 148"/>
                    <a:gd name="T68" fmla="*/ 375 w 201"/>
                    <a:gd name="T69" fmla="*/ 10 h 148"/>
                    <a:gd name="T70" fmla="*/ 364 w 201"/>
                    <a:gd name="T71" fmla="*/ 3 h 148"/>
                    <a:gd name="T72" fmla="*/ 346 w 201"/>
                    <a:gd name="T73" fmla="*/ 0 h 148"/>
                    <a:gd name="T74" fmla="*/ 327 w 201"/>
                    <a:gd name="T75" fmla="*/ 0 h 148"/>
                    <a:gd name="T76" fmla="*/ 304 w 201"/>
                    <a:gd name="T77" fmla="*/ 0 h 148"/>
                    <a:gd name="T78" fmla="*/ 283 w 201"/>
                    <a:gd name="T79" fmla="*/ 2 h 148"/>
                    <a:gd name="T80" fmla="*/ 256 w 201"/>
                    <a:gd name="T81" fmla="*/ 5 h 148"/>
                    <a:gd name="T82" fmla="*/ 232 w 201"/>
                    <a:gd name="T83" fmla="*/ 8 h 148"/>
                    <a:gd name="T84" fmla="*/ 205 w 201"/>
                    <a:gd name="T85" fmla="*/ 13 h 148"/>
                    <a:gd name="T86" fmla="*/ 180 w 201"/>
                    <a:gd name="T87" fmla="*/ 19 h 148"/>
                    <a:gd name="T88" fmla="*/ 153 w 201"/>
                    <a:gd name="T89" fmla="*/ 26 h 148"/>
                    <a:gd name="T90" fmla="*/ 132 w 201"/>
                    <a:gd name="T91" fmla="*/ 32 h 148"/>
                    <a:gd name="T92" fmla="*/ 107 w 201"/>
                    <a:gd name="T93" fmla="*/ 40 h 148"/>
                    <a:gd name="T94" fmla="*/ 86 w 201"/>
                    <a:gd name="T95" fmla="*/ 48 h 148"/>
                    <a:gd name="T96" fmla="*/ 65 w 201"/>
                    <a:gd name="T97" fmla="*/ 58 h 148"/>
                    <a:gd name="T98" fmla="*/ 48 w 201"/>
                    <a:gd name="T99" fmla="*/ 67 h 148"/>
                    <a:gd name="T100" fmla="*/ 31 w 201"/>
                    <a:gd name="T101" fmla="*/ 77 h 148"/>
                    <a:gd name="T102" fmla="*/ 19 w 201"/>
                    <a:gd name="T103" fmla="*/ 86 h 148"/>
                    <a:gd name="T104" fmla="*/ 8 w 201"/>
                    <a:gd name="T105" fmla="*/ 98 h 148"/>
                    <a:gd name="T106" fmla="*/ 4 w 201"/>
                    <a:gd name="T107" fmla="*/ 107 h 148"/>
                    <a:gd name="T108" fmla="*/ 0 w 201"/>
                    <a:gd name="T109" fmla="*/ 119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3265" name="Rectangle 29"/>
                <p:cNvSpPr>
                  <a:spLocks noChangeArrowheads="1"/>
                </p:cNvSpPr>
                <p:nvPr/>
              </p:nvSpPr>
              <p:spPr bwMode="auto">
                <a:xfrm flipH="1" flipV="1">
                  <a:off x="1129" y="2070"/>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3266" name="Rectangle 30"/>
                <p:cNvSpPr>
                  <a:spLocks noChangeArrowheads="1"/>
                </p:cNvSpPr>
                <p:nvPr/>
              </p:nvSpPr>
              <p:spPr bwMode="auto">
                <a:xfrm flipH="1" flipV="1">
                  <a:off x="3027" y="2493"/>
                  <a:ext cx="116" cy="288"/>
                </a:xfrm>
                <a:prstGeom prst="rect">
                  <a:avLst/>
                </a:prstGeom>
                <a:noFill/>
                <a:ln w="38100">
                  <a:noFill/>
                  <a:miter lim="800000"/>
                  <a:headEnd type="none" w="sm" len="sm"/>
                </a:ln>
              </p:spPr>
              <p:txBody>
                <a:bodyPr rot="10800000" wrap="none">
                  <a:spAutoFit/>
                </a:bodyPr>
                <a:lstStyle/>
                <a:p>
                  <a:pPr eaLnBrk="0" hangingPunct="0"/>
                  <a:endParaRPr lang="en-US" sz="2400">
                    <a:solidFill>
                      <a:schemeClr val="bg1"/>
                    </a:solidFill>
                  </a:endParaRPr>
                </a:p>
              </p:txBody>
            </p:sp>
            <p:sp>
              <p:nvSpPr>
                <p:cNvPr id="53267" name="Freeform 31"/>
                <p:cNvSpPr/>
                <p:nvPr/>
              </p:nvSpPr>
              <p:spPr bwMode="auto">
                <a:xfrm rot="-7966462" flipH="1" flipV="1">
                  <a:off x="1258" y="2027"/>
                  <a:ext cx="879" cy="548"/>
                </a:xfrm>
                <a:custGeom>
                  <a:avLst/>
                  <a:gdLst>
                    <a:gd name="T0" fmla="*/ 877 w 1019"/>
                    <a:gd name="T1" fmla="*/ 294 h 646"/>
                    <a:gd name="T2" fmla="*/ 865 w 1019"/>
                    <a:gd name="T3" fmla="*/ 316 h 646"/>
                    <a:gd name="T4" fmla="*/ 845 w 1019"/>
                    <a:gd name="T5" fmla="*/ 341 h 646"/>
                    <a:gd name="T6" fmla="*/ 821 w 1019"/>
                    <a:gd name="T7" fmla="*/ 361 h 646"/>
                    <a:gd name="T8" fmla="*/ 785 w 1019"/>
                    <a:gd name="T9" fmla="*/ 387 h 646"/>
                    <a:gd name="T10" fmla="*/ 749 w 1019"/>
                    <a:gd name="T11" fmla="*/ 406 h 646"/>
                    <a:gd name="T12" fmla="*/ 702 w 1019"/>
                    <a:gd name="T13" fmla="*/ 430 h 646"/>
                    <a:gd name="T14" fmla="*/ 659 w 1019"/>
                    <a:gd name="T15" fmla="*/ 447 h 646"/>
                    <a:gd name="T16" fmla="*/ 604 w 1019"/>
                    <a:gd name="T17" fmla="*/ 467 h 646"/>
                    <a:gd name="T18" fmla="*/ 556 w 1019"/>
                    <a:gd name="T19" fmla="*/ 484 h 646"/>
                    <a:gd name="T20" fmla="*/ 499 w 1019"/>
                    <a:gd name="T21" fmla="*/ 500 h 646"/>
                    <a:gd name="T22" fmla="*/ 449 w 1019"/>
                    <a:gd name="T23" fmla="*/ 512 h 646"/>
                    <a:gd name="T24" fmla="*/ 392 w 1019"/>
                    <a:gd name="T25" fmla="*/ 526 h 646"/>
                    <a:gd name="T26" fmla="*/ 344 w 1019"/>
                    <a:gd name="T27" fmla="*/ 534 h 646"/>
                    <a:gd name="T28" fmla="*/ 291 w 1019"/>
                    <a:gd name="T29" fmla="*/ 541 h 646"/>
                    <a:gd name="T30" fmla="*/ 248 w 1019"/>
                    <a:gd name="T31" fmla="*/ 546 h 646"/>
                    <a:gd name="T32" fmla="*/ 201 w 1019"/>
                    <a:gd name="T33" fmla="*/ 548 h 646"/>
                    <a:gd name="T34" fmla="*/ 166 w 1019"/>
                    <a:gd name="T35" fmla="*/ 546 h 646"/>
                    <a:gd name="T36" fmla="*/ 131 w 1019"/>
                    <a:gd name="T37" fmla="*/ 541 h 646"/>
                    <a:gd name="T38" fmla="*/ 105 w 1019"/>
                    <a:gd name="T39" fmla="*/ 531 h 646"/>
                    <a:gd name="T40" fmla="*/ 78 w 1019"/>
                    <a:gd name="T41" fmla="*/ 509 h 646"/>
                    <a:gd name="T42" fmla="*/ 59 w 1019"/>
                    <a:gd name="T43" fmla="*/ 488 h 646"/>
                    <a:gd name="T44" fmla="*/ 38 w 1019"/>
                    <a:gd name="T45" fmla="*/ 454 h 646"/>
                    <a:gd name="T46" fmla="*/ 24 w 1019"/>
                    <a:gd name="T47" fmla="*/ 422 h 646"/>
                    <a:gd name="T48" fmla="*/ 12 w 1019"/>
                    <a:gd name="T49" fmla="*/ 382 h 646"/>
                    <a:gd name="T50" fmla="*/ 5 w 1019"/>
                    <a:gd name="T51" fmla="*/ 344 h 646"/>
                    <a:gd name="T52" fmla="*/ 2 w 1019"/>
                    <a:gd name="T53" fmla="*/ 299 h 646"/>
                    <a:gd name="T54" fmla="*/ 2 w 1019"/>
                    <a:gd name="T55" fmla="*/ 260 h 646"/>
                    <a:gd name="T56" fmla="*/ 3 w 1019"/>
                    <a:gd name="T57" fmla="*/ 215 h 646"/>
                    <a:gd name="T58" fmla="*/ 10 w 1019"/>
                    <a:gd name="T59" fmla="*/ 178 h 646"/>
                    <a:gd name="T60" fmla="*/ 21 w 1019"/>
                    <a:gd name="T61" fmla="*/ 136 h 646"/>
                    <a:gd name="T62" fmla="*/ 33 w 1019"/>
                    <a:gd name="T63" fmla="*/ 104 h 646"/>
                    <a:gd name="T64" fmla="*/ 52 w 1019"/>
                    <a:gd name="T65" fmla="*/ 69 h 646"/>
                    <a:gd name="T66" fmla="*/ 71 w 1019"/>
                    <a:gd name="T67" fmla="*/ 45 h 646"/>
                    <a:gd name="T68" fmla="*/ 98 w 1019"/>
                    <a:gd name="T69" fmla="*/ 22 h 646"/>
                    <a:gd name="T70" fmla="*/ 122 w 1019"/>
                    <a:gd name="T71" fmla="*/ 10 h 646"/>
                    <a:gd name="T72" fmla="*/ 156 w 1019"/>
                    <a:gd name="T73" fmla="*/ 2 h 646"/>
                    <a:gd name="T74" fmla="*/ 189 w 1019"/>
                    <a:gd name="T75" fmla="*/ 0 h 646"/>
                    <a:gd name="T76" fmla="*/ 235 w 1019"/>
                    <a:gd name="T77" fmla="*/ 2 h 646"/>
                    <a:gd name="T78" fmla="*/ 277 w 1019"/>
                    <a:gd name="T79" fmla="*/ 5 h 646"/>
                    <a:gd name="T80" fmla="*/ 330 w 1019"/>
                    <a:gd name="T81" fmla="*/ 12 h 646"/>
                    <a:gd name="T82" fmla="*/ 377 w 1019"/>
                    <a:gd name="T83" fmla="*/ 20 h 646"/>
                    <a:gd name="T84" fmla="*/ 434 w 1019"/>
                    <a:gd name="T85" fmla="*/ 32 h 646"/>
                    <a:gd name="T86" fmla="*/ 484 w 1019"/>
                    <a:gd name="T87" fmla="*/ 43 h 646"/>
                    <a:gd name="T88" fmla="*/ 542 w 1019"/>
                    <a:gd name="T89" fmla="*/ 60 h 646"/>
                    <a:gd name="T90" fmla="*/ 590 w 1019"/>
                    <a:gd name="T91" fmla="*/ 75 h 646"/>
                    <a:gd name="T92" fmla="*/ 645 w 1019"/>
                    <a:gd name="T93" fmla="*/ 94 h 646"/>
                    <a:gd name="T94" fmla="*/ 688 w 1019"/>
                    <a:gd name="T95" fmla="*/ 113 h 646"/>
                    <a:gd name="T96" fmla="*/ 737 w 1019"/>
                    <a:gd name="T97" fmla="*/ 134 h 646"/>
                    <a:gd name="T98" fmla="*/ 775 w 1019"/>
                    <a:gd name="T99" fmla="*/ 154 h 646"/>
                    <a:gd name="T100" fmla="*/ 813 w 1019"/>
                    <a:gd name="T101" fmla="*/ 180 h 646"/>
                    <a:gd name="T102" fmla="*/ 838 w 1019"/>
                    <a:gd name="T103" fmla="*/ 200 h 646"/>
                    <a:gd name="T104" fmla="*/ 862 w 1019"/>
                    <a:gd name="T105" fmla="*/ 225 h 646"/>
                    <a:gd name="T106" fmla="*/ 874 w 1019"/>
                    <a:gd name="T107" fmla="*/ 247 h 646"/>
                    <a:gd name="T108" fmla="*/ 879 w 1019"/>
                    <a:gd name="T109" fmla="*/ 274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3268" name="Rectangle 32"/>
                <p:cNvSpPr>
                  <a:spLocks noChangeArrowheads="1"/>
                </p:cNvSpPr>
                <p:nvPr/>
              </p:nvSpPr>
              <p:spPr bwMode="auto">
                <a:xfrm flipH="1" flipV="1">
                  <a:off x="1399" y="1929"/>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3269" name="Freeform 33"/>
                <p:cNvSpPr/>
                <p:nvPr/>
              </p:nvSpPr>
              <p:spPr bwMode="auto">
                <a:xfrm rot="-9173344" flipH="1" flipV="1">
                  <a:off x="2093" y="2615"/>
                  <a:ext cx="318" cy="223"/>
                </a:xfrm>
                <a:custGeom>
                  <a:avLst/>
                  <a:gdLst>
                    <a:gd name="T0" fmla="*/ 2 w 201"/>
                    <a:gd name="T1" fmla="*/ 119 h 148"/>
                    <a:gd name="T2" fmla="*/ 5 w 201"/>
                    <a:gd name="T3" fmla="*/ 128 h 148"/>
                    <a:gd name="T4" fmla="*/ 13 w 201"/>
                    <a:gd name="T5" fmla="*/ 139 h 148"/>
                    <a:gd name="T6" fmla="*/ 21 w 201"/>
                    <a:gd name="T7" fmla="*/ 148 h 148"/>
                    <a:gd name="T8" fmla="*/ 33 w 201"/>
                    <a:gd name="T9" fmla="*/ 157 h 148"/>
                    <a:gd name="T10" fmla="*/ 44 w 201"/>
                    <a:gd name="T11" fmla="*/ 166 h 148"/>
                    <a:gd name="T12" fmla="*/ 60 w 201"/>
                    <a:gd name="T13" fmla="*/ 175 h 148"/>
                    <a:gd name="T14" fmla="*/ 76 w 201"/>
                    <a:gd name="T15" fmla="*/ 182 h 148"/>
                    <a:gd name="T16" fmla="*/ 95 w 201"/>
                    <a:gd name="T17" fmla="*/ 191 h 148"/>
                    <a:gd name="T18" fmla="*/ 111 w 201"/>
                    <a:gd name="T19" fmla="*/ 197 h 148"/>
                    <a:gd name="T20" fmla="*/ 131 w 201"/>
                    <a:gd name="T21" fmla="*/ 203 h 148"/>
                    <a:gd name="T22" fmla="*/ 149 w 201"/>
                    <a:gd name="T23" fmla="*/ 209 h 148"/>
                    <a:gd name="T24" fmla="*/ 169 w 201"/>
                    <a:gd name="T25" fmla="*/ 214 h 148"/>
                    <a:gd name="T26" fmla="*/ 187 w 201"/>
                    <a:gd name="T27" fmla="*/ 218 h 148"/>
                    <a:gd name="T28" fmla="*/ 207 w 201"/>
                    <a:gd name="T29" fmla="*/ 221 h 148"/>
                    <a:gd name="T30" fmla="*/ 225 w 201"/>
                    <a:gd name="T31" fmla="*/ 223 h 148"/>
                    <a:gd name="T32" fmla="*/ 242 w 201"/>
                    <a:gd name="T33" fmla="*/ 223 h 148"/>
                    <a:gd name="T34" fmla="*/ 258 w 201"/>
                    <a:gd name="T35" fmla="*/ 223 h 148"/>
                    <a:gd name="T36" fmla="*/ 272 w 201"/>
                    <a:gd name="T37" fmla="*/ 221 h 148"/>
                    <a:gd name="T38" fmla="*/ 282 w 201"/>
                    <a:gd name="T39" fmla="*/ 217 h 148"/>
                    <a:gd name="T40" fmla="*/ 291 w 201"/>
                    <a:gd name="T41" fmla="*/ 208 h 148"/>
                    <a:gd name="T42" fmla="*/ 297 w 201"/>
                    <a:gd name="T43" fmla="*/ 199 h 148"/>
                    <a:gd name="T44" fmla="*/ 305 w 201"/>
                    <a:gd name="T45" fmla="*/ 185 h 148"/>
                    <a:gd name="T46" fmla="*/ 310 w 201"/>
                    <a:gd name="T47" fmla="*/ 172 h 148"/>
                    <a:gd name="T48" fmla="*/ 315 w 201"/>
                    <a:gd name="T49" fmla="*/ 155 h 148"/>
                    <a:gd name="T50" fmla="*/ 316 w 201"/>
                    <a:gd name="T51" fmla="*/ 140 h 148"/>
                    <a:gd name="T52" fmla="*/ 318 w 201"/>
                    <a:gd name="T53" fmla="*/ 122 h 148"/>
                    <a:gd name="T54" fmla="*/ 318 w 201"/>
                    <a:gd name="T55" fmla="*/ 105 h 148"/>
                    <a:gd name="T56" fmla="*/ 316 w 201"/>
                    <a:gd name="T57" fmla="*/ 87 h 148"/>
                    <a:gd name="T58" fmla="*/ 315 w 201"/>
                    <a:gd name="T59" fmla="*/ 72 h 148"/>
                    <a:gd name="T60" fmla="*/ 312 w 201"/>
                    <a:gd name="T61" fmla="*/ 54 h 148"/>
                    <a:gd name="T62" fmla="*/ 307 w 201"/>
                    <a:gd name="T63" fmla="*/ 42 h 148"/>
                    <a:gd name="T64" fmla="*/ 301 w 201"/>
                    <a:gd name="T65" fmla="*/ 27 h 148"/>
                    <a:gd name="T66" fmla="*/ 293 w 201"/>
                    <a:gd name="T67" fmla="*/ 18 h 148"/>
                    <a:gd name="T68" fmla="*/ 283 w 201"/>
                    <a:gd name="T69" fmla="*/ 9 h 148"/>
                    <a:gd name="T70" fmla="*/ 275 w 201"/>
                    <a:gd name="T71" fmla="*/ 3 h 148"/>
                    <a:gd name="T72" fmla="*/ 261 w 201"/>
                    <a:gd name="T73" fmla="*/ 0 h 148"/>
                    <a:gd name="T74" fmla="*/ 247 w 201"/>
                    <a:gd name="T75" fmla="*/ 0 h 148"/>
                    <a:gd name="T76" fmla="*/ 229 w 201"/>
                    <a:gd name="T77" fmla="*/ 0 h 148"/>
                    <a:gd name="T78" fmla="*/ 214 w 201"/>
                    <a:gd name="T79" fmla="*/ 2 h 148"/>
                    <a:gd name="T80" fmla="*/ 193 w 201"/>
                    <a:gd name="T81" fmla="*/ 5 h 148"/>
                    <a:gd name="T82" fmla="*/ 176 w 201"/>
                    <a:gd name="T83" fmla="*/ 8 h 148"/>
                    <a:gd name="T84" fmla="*/ 155 w 201"/>
                    <a:gd name="T85" fmla="*/ 12 h 148"/>
                    <a:gd name="T86" fmla="*/ 136 w 201"/>
                    <a:gd name="T87" fmla="*/ 18 h 148"/>
                    <a:gd name="T88" fmla="*/ 115 w 201"/>
                    <a:gd name="T89" fmla="*/ 24 h 148"/>
                    <a:gd name="T90" fmla="*/ 100 w 201"/>
                    <a:gd name="T91" fmla="*/ 30 h 148"/>
                    <a:gd name="T92" fmla="*/ 81 w 201"/>
                    <a:gd name="T93" fmla="*/ 38 h 148"/>
                    <a:gd name="T94" fmla="*/ 65 w 201"/>
                    <a:gd name="T95" fmla="*/ 45 h 148"/>
                    <a:gd name="T96" fmla="*/ 49 w 201"/>
                    <a:gd name="T97" fmla="*/ 54 h 148"/>
                    <a:gd name="T98" fmla="*/ 36 w 201"/>
                    <a:gd name="T99" fmla="*/ 63 h 148"/>
                    <a:gd name="T100" fmla="*/ 24 w 201"/>
                    <a:gd name="T101" fmla="*/ 72 h 148"/>
                    <a:gd name="T102" fmla="*/ 14 w 201"/>
                    <a:gd name="T103" fmla="*/ 81 h 148"/>
                    <a:gd name="T104" fmla="*/ 6 w 201"/>
                    <a:gd name="T105" fmla="*/ 92 h 148"/>
                    <a:gd name="T106" fmla="*/ 3 w 201"/>
                    <a:gd name="T107" fmla="*/ 101 h 148"/>
                    <a:gd name="T108" fmla="*/ 0 w 201"/>
                    <a:gd name="T109" fmla="*/ 112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grpSp>
          <p:sp>
            <p:nvSpPr>
              <p:cNvPr id="53257" name="Text Box 34"/>
              <p:cNvSpPr txBox="1">
                <a:spLocks noChangeArrowheads="1"/>
              </p:cNvSpPr>
              <p:nvPr/>
            </p:nvSpPr>
            <p:spPr bwMode="auto">
              <a:xfrm>
                <a:off x="1968" y="2433"/>
                <a:ext cx="255" cy="288"/>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C</a:t>
                </a:r>
              </a:p>
            </p:txBody>
          </p:sp>
        </p:grpSp>
        <p:sp>
          <p:nvSpPr>
            <p:cNvPr id="53255" name="Text Box 35"/>
            <p:cNvSpPr txBox="1">
              <a:spLocks noChangeArrowheads="1"/>
            </p:cNvSpPr>
            <p:nvPr/>
          </p:nvSpPr>
          <p:spPr bwMode="auto">
            <a:xfrm>
              <a:off x="1872" y="2517"/>
              <a:ext cx="184" cy="192"/>
            </a:xfrm>
            <a:prstGeom prst="rect">
              <a:avLst/>
            </a:prstGeom>
            <a:noFill/>
            <a:ln w="38100">
              <a:noFill/>
              <a:miter lim="800000"/>
              <a:headEnd type="none" w="sm" len="sm"/>
              <a:tailEnd type="none" w="lg" len="med"/>
            </a:ln>
          </p:spPr>
          <p:txBody>
            <a:bodyPr wrap="none">
              <a:spAutoFit/>
            </a:bodyPr>
            <a:lstStyle/>
            <a:p>
              <a:pPr eaLnBrk="0" hangingPunct="0"/>
              <a:r>
                <a:rPr lang="en-US" sz="1400">
                  <a:solidFill>
                    <a:schemeClr val="bg1"/>
                  </a:solidFill>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4.44444E-6 -7.40741E-7 L 0.15902 -0.00185 " pathEditMode="relative" rAng="0" ptsTypes="AA">
                                      <p:cBhvr>
                                        <p:cTn id="11" dur="2000" fill="hold"/>
                                        <p:tgtEl>
                                          <p:spTgt spid="4"/>
                                        </p:tgtEl>
                                        <p:attrNameLst>
                                          <p:attrName>ppt_x</p:attrName>
                                          <p:attrName>ppt_y</p:attrName>
                                        </p:attrNameLst>
                                      </p:cBhvr>
                                      <p:rCtr x="80" y="-1"/>
                                    </p:animMotion>
                                  </p:childTnLst>
                                </p:cTn>
                              </p:par>
                              <p:par>
                                <p:cTn id="12" presetID="35" presetClass="path" presetSubtype="0" accel="50000" decel="50000" fill="hold" nodeType="withEffect">
                                  <p:stCondLst>
                                    <p:cond delay="0"/>
                                  </p:stCondLst>
                                  <p:childTnLst>
                                    <p:animMotion origin="layout" path="M 1.94444E-6 4.07407E-6 L -0.20295 4.07407E-6 " pathEditMode="relative" rAng="0" ptsTypes="AA">
                                      <p:cBhvr>
                                        <p:cTn id="13" dur="2000" fill="hold"/>
                                        <p:tgtEl>
                                          <p:spTgt spid="2"/>
                                        </p:tgtEl>
                                        <p:attrNameLst>
                                          <p:attrName>ppt_x</p:attrName>
                                          <p:attrName>ppt_y</p:attrName>
                                        </p:attrNameLst>
                                      </p:cBhvr>
                                      <p:rCtr x="-1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0" y="146720"/>
            <a:ext cx="9144000" cy="762000"/>
          </a:xfrm>
          <a:prstGeom prst="rect">
            <a:avLst/>
          </a:prstGeom>
          <a:noFill/>
          <a:ln w="38100">
            <a:noFill/>
            <a:miter lim="800000"/>
            <a:headEnd type="none" w="sm" len="sm"/>
          </a:ln>
          <a:effectLst/>
        </p:spPr>
        <p:txBody>
          <a:bodyPr>
            <a:spAutoFit/>
          </a:bodyPr>
          <a:lstStyle/>
          <a:p>
            <a:pPr eaLnBrk="0" hangingPunct="0">
              <a:spcBef>
                <a:spcPct val="50000"/>
              </a:spcBef>
              <a:defRPr/>
            </a:pPr>
            <a:r>
              <a:rPr lang="en-US" sz="4400" dirty="0">
                <a:solidFill>
                  <a:srgbClr val="0070C0"/>
                </a:solidFill>
                <a:effectLst>
                  <a:outerShdw blurRad="38100" dist="38100" dir="2700000" algn="tl">
                    <a:srgbClr val="C0C0C0"/>
                  </a:outerShdw>
                </a:effectLst>
              </a:rPr>
              <a:t>Ethane</a:t>
            </a:r>
          </a:p>
        </p:txBody>
      </p:sp>
      <p:sp>
        <p:nvSpPr>
          <p:cNvPr id="120835" name="Text Box 3"/>
          <p:cNvSpPr txBox="1">
            <a:spLocks noChangeArrowheads="1"/>
          </p:cNvSpPr>
          <p:nvPr/>
        </p:nvSpPr>
        <p:spPr bwMode="auto">
          <a:xfrm>
            <a:off x="152400" y="1219200"/>
            <a:ext cx="1447800" cy="823913"/>
          </a:xfrm>
          <a:prstGeom prst="rect">
            <a:avLst/>
          </a:prstGeom>
          <a:noFill/>
          <a:ln w="38100">
            <a:noFill/>
            <a:miter lim="800000"/>
            <a:headEnd type="none" w="sm" len="sm"/>
          </a:ln>
          <a:effectLst/>
        </p:spPr>
        <p:txBody>
          <a:bodyPr>
            <a:spAutoFit/>
          </a:bodyPr>
          <a:lstStyle/>
          <a:p>
            <a:pPr eaLnBrk="0" hangingPunct="0">
              <a:spcBef>
                <a:spcPct val="50000"/>
              </a:spcBef>
              <a:defRPr/>
            </a:pPr>
            <a:r>
              <a:rPr lang="en-US" sz="4800" dirty="0">
                <a:solidFill>
                  <a:srgbClr val="0070C0"/>
                </a:solidFill>
                <a:effectLst>
                  <a:outerShdw blurRad="38100" dist="38100" dir="2700000" algn="tl">
                    <a:srgbClr val="C0C0C0"/>
                  </a:outerShdw>
                </a:effectLst>
              </a:rPr>
              <a:t>sp</a:t>
            </a:r>
            <a:r>
              <a:rPr lang="en-US" sz="4800" baseline="30000" dirty="0">
                <a:solidFill>
                  <a:srgbClr val="0070C0"/>
                </a:solidFill>
                <a:effectLst>
                  <a:outerShdw blurRad="38100" dist="38100" dir="2700000" algn="tl">
                    <a:srgbClr val="C0C0C0"/>
                  </a:outerShdw>
                </a:effectLst>
              </a:rPr>
              <a:t>3</a:t>
            </a:r>
          </a:p>
        </p:txBody>
      </p:sp>
      <p:sp>
        <p:nvSpPr>
          <p:cNvPr id="54276" name="Freeform 4"/>
          <p:cNvSpPr/>
          <p:nvPr/>
        </p:nvSpPr>
        <p:spPr bwMode="auto">
          <a:xfrm rot="-9173344">
            <a:off x="5567363" y="4165600"/>
            <a:ext cx="1506537" cy="779463"/>
          </a:xfrm>
          <a:custGeom>
            <a:avLst/>
            <a:gdLst>
              <a:gd name="T0" fmla="*/ 1503580 w 1019"/>
              <a:gd name="T1" fmla="*/ 418690 h 646"/>
              <a:gd name="T2" fmla="*/ 1482882 w 1019"/>
              <a:gd name="T3" fmla="*/ 448855 h 646"/>
              <a:gd name="T4" fmla="*/ 1448878 w 1019"/>
              <a:gd name="T5" fmla="*/ 485053 h 646"/>
              <a:gd name="T6" fmla="*/ 1407481 w 1019"/>
              <a:gd name="T7" fmla="*/ 514011 h 646"/>
              <a:gd name="T8" fmla="*/ 1345386 w 1019"/>
              <a:gd name="T9" fmla="*/ 550209 h 646"/>
              <a:gd name="T10" fmla="*/ 1283292 w 1019"/>
              <a:gd name="T11" fmla="*/ 577961 h 646"/>
              <a:gd name="T12" fmla="*/ 1203456 w 1019"/>
              <a:gd name="T13" fmla="*/ 611746 h 646"/>
              <a:gd name="T14" fmla="*/ 1129533 w 1019"/>
              <a:gd name="T15" fmla="*/ 635878 h 646"/>
              <a:gd name="T16" fmla="*/ 1034913 w 1019"/>
              <a:gd name="T17" fmla="*/ 664836 h 646"/>
              <a:gd name="T18" fmla="*/ 952120 w 1019"/>
              <a:gd name="T19" fmla="*/ 688968 h 646"/>
              <a:gd name="T20" fmla="*/ 856021 w 1019"/>
              <a:gd name="T21" fmla="*/ 711893 h 646"/>
              <a:gd name="T22" fmla="*/ 770271 w 1019"/>
              <a:gd name="T23" fmla="*/ 728786 h 646"/>
              <a:gd name="T24" fmla="*/ 672693 w 1019"/>
              <a:gd name="T25" fmla="*/ 748091 h 646"/>
              <a:gd name="T26" fmla="*/ 589900 w 1019"/>
              <a:gd name="T27" fmla="*/ 760157 h 646"/>
              <a:gd name="T28" fmla="*/ 498237 w 1019"/>
              <a:gd name="T29" fmla="*/ 769810 h 646"/>
              <a:gd name="T30" fmla="*/ 424314 w 1019"/>
              <a:gd name="T31" fmla="*/ 777050 h 646"/>
              <a:gd name="T32" fmla="*/ 344478 w 1019"/>
              <a:gd name="T33" fmla="*/ 779463 h 646"/>
              <a:gd name="T34" fmla="*/ 285340 w 1019"/>
              <a:gd name="T35" fmla="*/ 777050 h 646"/>
              <a:gd name="T36" fmla="*/ 224724 w 1019"/>
              <a:gd name="T37" fmla="*/ 769810 h 646"/>
              <a:gd name="T38" fmla="*/ 180370 w 1019"/>
              <a:gd name="T39" fmla="*/ 755331 h 646"/>
              <a:gd name="T40" fmla="*/ 133060 w 1019"/>
              <a:gd name="T41" fmla="*/ 723959 h 646"/>
              <a:gd name="T42" fmla="*/ 100534 w 1019"/>
              <a:gd name="T43" fmla="*/ 693794 h 646"/>
              <a:gd name="T44" fmla="*/ 65052 w 1019"/>
              <a:gd name="T45" fmla="*/ 645531 h 646"/>
              <a:gd name="T46" fmla="*/ 41397 w 1019"/>
              <a:gd name="T47" fmla="*/ 599680 h 646"/>
              <a:gd name="T48" fmla="*/ 20698 w 1019"/>
              <a:gd name="T49" fmla="*/ 542970 h 646"/>
              <a:gd name="T50" fmla="*/ 8871 w 1019"/>
              <a:gd name="T51" fmla="*/ 489879 h 646"/>
              <a:gd name="T52" fmla="*/ 2957 w 1019"/>
              <a:gd name="T53" fmla="*/ 425929 h 646"/>
              <a:gd name="T54" fmla="*/ 2957 w 1019"/>
              <a:gd name="T55" fmla="*/ 370426 h 646"/>
              <a:gd name="T56" fmla="*/ 5914 w 1019"/>
              <a:gd name="T57" fmla="*/ 306476 h 646"/>
              <a:gd name="T58" fmla="*/ 17741 w 1019"/>
              <a:gd name="T59" fmla="*/ 253386 h 646"/>
              <a:gd name="T60" fmla="*/ 35483 w 1019"/>
              <a:gd name="T61" fmla="*/ 193056 h 646"/>
              <a:gd name="T62" fmla="*/ 56181 w 1019"/>
              <a:gd name="T63" fmla="*/ 148412 h 646"/>
              <a:gd name="T64" fmla="*/ 88707 w 1019"/>
              <a:gd name="T65" fmla="*/ 97735 h 646"/>
              <a:gd name="T66" fmla="*/ 121233 w 1019"/>
              <a:gd name="T67" fmla="*/ 63950 h 646"/>
              <a:gd name="T68" fmla="*/ 168543 w 1019"/>
              <a:gd name="T69" fmla="*/ 31372 h 646"/>
              <a:gd name="T70" fmla="*/ 209939 w 1019"/>
              <a:gd name="T71" fmla="*/ 14479 h 646"/>
              <a:gd name="T72" fmla="*/ 267599 w 1019"/>
              <a:gd name="T73" fmla="*/ 2413 h 646"/>
              <a:gd name="T74" fmla="*/ 323780 w 1019"/>
              <a:gd name="T75" fmla="*/ 0 h 646"/>
              <a:gd name="T76" fmla="*/ 403616 w 1019"/>
              <a:gd name="T77" fmla="*/ 2413 h 646"/>
              <a:gd name="T78" fmla="*/ 474581 w 1019"/>
              <a:gd name="T79" fmla="*/ 7240 h 646"/>
              <a:gd name="T80" fmla="*/ 566245 w 1019"/>
              <a:gd name="T81" fmla="*/ 16892 h 646"/>
              <a:gd name="T82" fmla="*/ 646081 w 1019"/>
              <a:gd name="T83" fmla="*/ 28958 h 646"/>
              <a:gd name="T84" fmla="*/ 743659 w 1019"/>
              <a:gd name="T85" fmla="*/ 45851 h 646"/>
              <a:gd name="T86" fmla="*/ 829409 w 1019"/>
              <a:gd name="T87" fmla="*/ 61537 h 646"/>
              <a:gd name="T88" fmla="*/ 928465 w 1019"/>
              <a:gd name="T89" fmla="*/ 85669 h 646"/>
              <a:gd name="T90" fmla="*/ 1011258 w 1019"/>
              <a:gd name="T91" fmla="*/ 107387 h 646"/>
              <a:gd name="T92" fmla="*/ 1105878 w 1019"/>
              <a:gd name="T93" fmla="*/ 133932 h 646"/>
              <a:gd name="T94" fmla="*/ 1179800 w 1019"/>
              <a:gd name="T95" fmla="*/ 160478 h 646"/>
              <a:gd name="T96" fmla="*/ 1262593 w 1019"/>
              <a:gd name="T97" fmla="*/ 190643 h 646"/>
              <a:gd name="T98" fmla="*/ 1327645 w 1019"/>
              <a:gd name="T99" fmla="*/ 219601 h 646"/>
              <a:gd name="T100" fmla="*/ 1392697 w 1019"/>
              <a:gd name="T101" fmla="*/ 255799 h 646"/>
              <a:gd name="T102" fmla="*/ 1437050 w 1019"/>
              <a:gd name="T103" fmla="*/ 284757 h 646"/>
              <a:gd name="T104" fmla="*/ 1476968 w 1019"/>
              <a:gd name="T105" fmla="*/ 319749 h 646"/>
              <a:gd name="T106" fmla="*/ 1497666 w 1019"/>
              <a:gd name="T107" fmla="*/ 351120 h 646"/>
              <a:gd name="T108" fmla="*/ 1506537 w 1019"/>
              <a:gd name="T109" fmla="*/ 389732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4277" name="Freeform 5"/>
          <p:cNvSpPr/>
          <p:nvPr/>
        </p:nvSpPr>
        <p:spPr bwMode="auto">
          <a:xfrm rot="-8519149">
            <a:off x="5057775" y="3684588"/>
            <a:ext cx="504825" cy="354012"/>
          </a:xfrm>
          <a:custGeom>
            <a:avLst/>
            <a:gdLst>
              <a:gd name="T0" fmla="*/ 2512 w 201"/>
              <a:gd name="T1" fmla="*/ 188966 h 148"/>
              <a:gd name="T2" fmla="*/ 7535 w 201"/>
              <a:gd name="T3" fmla="*/ 203318 h 148"/>
              <a:gd name="T4" fmla="*/ 20093 w 201"/>
              <a:gd name="T5" fmla="*/ 220061 h 148"/>
              <a:gd name="T6" fmla="*/ 32650 w 201"/>
              <a:gd name="T7" fmla="*/ 234413 h 148"/>
              <a:gd name="T8" fmla="*/ 52743 w 201"/>
              <a:gd name="T9" fmla="*/ 248765 h 148"/>
              <a:gd name="T10" fmla="*/ 70324 w 201"/>
              <a:gd name="T11" fmla="*/ 263117 h 148"/>
              <a:gd name="T12" fmla="*/ 95440 w 201"/>
              <a:gd name="T13" fmla="*/ 277469 h 148"/>
              <a:gd name="T14" fmla="*/ 120555 w 201"/>
              <a:gd name="T15" fmla="*/ 289429 h 148"/>
              <a:gd name="T16" fmla="*/ 150694 w 201"/>
              <a:gd name="T17" fmla="*/ 303781 h 148"/>
              <a:gd name="T18" fmla="*/ 175810 w 201"/>
              <a:gd name="T19" fmla="*/ 313348 h 148"/>
              <a:gd name="T20" fmla="*/ 208460 w 201"/>
              <a:gd name="T21" fmla="*/ 322916 h 148"/>
              <a:gd name="T22" fmla="*/ 236087 w 201"/>
              <a:gd name="T23" fmla="*/ 332484 h 148"/>
              <a:gd name="T24" fmla="*/ 268738 w 201"/>
              <a:gd name="T25" fmla="*/ 339660 h 148"/>
              <a:gd name="T26" fmla="*/ 296365 w 201"/>
              <a:gd name="T27" fmla="*/ 346836 h 148"/>
              <a:gd name="T28" fmla="*/ 329015 w 201"/>
              <a:gd name="T29" fmla="*/ 351620 h 148"/>
              <a:gd name="T30" fmla="*/ 356643 w 201"/>
              <a:gd name="T31" fmla="*/ 354012 h 148"/>
              <a:gd name="T32" fmla="*/ 384270 w 201"/>
              <a:gd name="T33" fmla="*/ 354012 h 148"/>
              <a:gd name="T34" fmla="*/ 409385 w 201"/>
              <a:gd name="T35" fmla="*/ 354012 h 148"/>
              <a:gd name="T36" fmla="*/ 431990 w 201"/>
              <a:gd name="T37" fmla="*/ 351620 h 148"/>
              <a:gd name="T38" fmla="*/ 447059 w 201"/>
              <a:gd name="T39" fmla="*/ 344444 h 148"/>
              <a:gd name="T40" fmla="*/ 462128 w 201"/>
              <a:gd name="T41" fmla="*/ 330092 h 148"/>
              <a:gd name="T42" fmla="*/ 472175 w 201"/>
              <a:gd name="T43" fmla="*/ 315740 h 148"/>
              <a:gd name="T44" fmla="*/ 484732 w 201"/>
              <a:gd name="T45" fmla="*/ 294213 h 148"/>
              <a:gd name="T46" fmla="*/ 492267 w 201"/>
              <a:gd name="T47" fmla="*/ 272685 h 148"/>
              <a:gd name="T48" fmla="*/ 499802 w 201"/>
              <a:gd name="T49" fmla="*/ 246373 h 148"/>
              <a:gd name="T50" fmla="*/ 502313 w 201"/>
              <a:gd name="T51" fmla="*/ 222453 h 148"/>
              <a:gd name="T52" fmla="*/ 504825 w 201"/>
              <a:gd name="T53" fmla="*/ 193750 h 148"/>
              <a:gd name="T54" fmla="*/ 504825 w 201"/>
              <a:gd name="T55" fmla="*/ 167438 h 148"/>
              <a:gd name="T56" fmla="*/ 502313 w 201"/>
              <a:gd name="T57" fmla="*/ 138734 h 148"/>
              <a:gd name="T58" fmla="*/ 499802 w 201"/>
              <a:gd name="T59" fmla="*/ 114815 h 148"/>
              <a:gd name="T60" fmla="*/ 494779 w 201"/>
              <a:gd name="T61" fmla="*/ 86111 h 148"/>
              <a:gd name="T62" fmla="*/ 487244 w 201"/>
              <a:gd name="T63" fmla="*/ 66975 h 148"/>
              <a:gd name="T64" fmla="*/ 477198 w 201"/>
              <a:gd name="T65" fmla="*/ 43056 h 148"/>
              <a:gd name="T66" fmla="*/ 464640 w 201"/>
              <a:gd name="T67" fmla="*/ 28704 h 148"/>
              <a:gd name="T68" fmla="*/ 449571 w 201"/>
              <a:gd name="T69" fmla="*/ 14352 h 148"/>
              <a:gd name="T70" fmla="*/ 437013 w 201"/>
              <a:gd name="T71" fmla="*/ 4784 h 148"/>
              <a:gd name="T72" fmla="*/ 414409 w 201"/>
              <a:gd name="T73" fmla="*/ 0 h 148"/>
              <a:gd name="T74" fmla="*/ 391805 w 201"/>
              <a:gd name="T75" fmla="*/ 0 h 148"/>
              <a:gd name="T76" fmla="*/ 364177 w 201"/>
              <a:gd name="T77" fmla="*/ 0 h 148"/>
              <a:gd name="T78" fmla="*/ 339062 w 201"/>
              <a:gd name="T79" fmla="*/ 2392 h 148"/>
              <a:gd name="T80" fmla="*/ 306411 w 201"/>
              <a:gd name="T81" fmla="*/ 7176 h 148"/>
              <a:gd name="T82" fmla="*/ 278784 w 201"/>
              <a:gd name="T83" fmla="*/ 11960 h 148"/>
              <a:gd name="T84" fmla="*/ 246134 w 201"/>
              <a:gd name="T85" fmla="*/ 19136 h 148"/>
              <a:gd name="T86" fmla="*/ 215995 w 201"/>
              <a:gd name="T87" fmla="*/ 28704 h 148"/>
              <a:gd name="T88" fmla="*/ 183344 w 201"/>
              <a:gd name="T89" fmla="*/ 38272 h 148"/>
              <a:gd name="T90" fmla="*/ 158229 w 201"/>
              <a:gd name="T91" fmla="*/ 47839 h 148"/>
              <a:gd name="T92" fmla="*/ 128090 w 201"/>
              <a:gd name="T93" fmla="*/ 59799 h 148"/>
              <a:gd name="T94" fmla="*/ 102974 w 201"/>
              <a:gd name="T95" fmla="*/ 71759 h 148"/>
              <a:gd name="T96" fmla="*/ 77859 w 201"/>
              <a:gd name="T97" fmla="*/ 86111 h 148"/>
              <a:gd name="T98" fmla="*/ 57766 w 201"/>
              <a:gd name="T99" fmla="*/ 100463 h 148"/>
              <a:gd name="T100" fmla="*/ 37674 w 201"/>
              <a:gd name="T101" fmla="*/ 114815 h 148"/>
              <a:gd name="T102" fmla="*/ 22604 w 201"/>
              <a:gd name="T103" fmla="*/ 129167 h 148"/>
              <a:gd name="T104" fmla="*/ 10046 w 201"/>
              <a:gd name="T105" fmla="*/ 145910 h 148"/>
              <a:gd name="T106" fmla="*/ 5023 w 201"/>
              <a:gd name="T107" fmla="*/ 160262 h 148"/>
              <a:gd name="T108" fmla="*/ 0 w 201"/>
              <a:gd name="T109" fmla="*/ 177006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4278" name="Freeform 6"/>
          <p:cNvSpPr/>
          <p:nvPr/>
        </p:nvSpPr>
        <p:spPr bwMode="auto">
          <a:xfrm rot="6653632">
            <a:off x="4929982" y="2718594"/>
            <a:ext cx="1962150" cy="915987"/>
          </a:xfrm>
          <a:custGeom>
            <a:avLst/>
            <a:gdLst>
              <a:gd name="T0" fmla="*/ 1958299 w 1019"/>
              <a:gd name="T1" fmla="*/ 492024 h 646"/>
              <a:gd name="T2" fmla="*/ 1931341 w 1019"/>
              <a:gd name="T3" fmla="*/ 527472 h 646"/>
              <a:gd name="T4" fmla="*/ 1887053 w 1019"/>
              <a:gd name="T5" fmla="*/ 570010 h 646"/>
              <a:gd name="T6" fmla="*/ 1833137 w 1019"/>
              <a:gd name="T7" fmla="*/ 604041 h 646"/>
              <a:gd name="T8" fmla="*/ 1752264 w 1019"/>
              <a:gd name="T9" fmla="*/ 646579 h 646"/>
              <a:gd name="T10" fmla="*/ 1671390 w 1019"/>
              <a:gd name="T11" fmla="*/ 679192 h 646"/>
              <a:gd name="T12" fmla="*/ 1567409 w 1019"/>
              <a:gd name="T13" fmla="*/ 718894 h 646"/>
              <a:gd name="T14" fmla="*/ 1471131 w 1019"/>
              <a:gd name="T15" fmla="*/ 747253 h 646"/>
              <a:gd name="T16" fmla="*/ 1347895 w 1019"/>
              <a:gd name="T17" fmla="*/ 781283 h 646"/>
              <a:gd name="T18" fmla="*/ 1240064 w 1019"/>
              <a:gd name="T19" fmla="*/ 809642 h 646"/>
              <a:gd name="T20" fmla="*/ 1114902 w 1019"/>
              <a:gd name="T21" fmla="*/ 836583 h 646"/>
              <a:gd name="T22" fmla="*/ 1003219 w 1019"/>
              <a:gd name="T23" fmla="*/ 856434 h 646"/>
              <a:gd name="T24" fmla="*/ 876132 w 1019"/>
              <a:gd name="T25" fmla="*/ 879121 h 646"/>
              <a:gd name="T26" fmla="*/ 768300 w 1019"/>
              <a:gd name="T27" fmla="*/ 893300 h 646"/>
              <a:gd name="T28" fmla="*/ 648915 w 1019"/>
              <a:gd name="T29" fmla="*/ 904644 h 646"/>
              <a:gd name="T30" fmla="*/ 552637 w 1019"/>
              <a:gd name="T31" fmla="*/ 913151 h 646"/>
              <a:gd name="T32" fmla="*/ 448656 w 1019"/>
              <a:gd name="T33" fmla="*/ 915987 h 646"/>
              <a:gd name="T34" fmla="*/ 371634 w 1019"/>
              <a:gd name="T35" fmla="*/ 913151 h 646"/>
              <a:gd name="T36" fmla="*/ 292686 w 1019"/>
              <a:gd name="T37" fmla="*/ 904644 h 646"/>
              <a:gd name="T38" fmla="*/ 234919 w 1019"/>
              <a:gd name="T39" fmla="*/ 887628 h 646"/>
              <a:gd name="T40" fmla="*/ 173301 w 1019"/>
              <a:gd name="T41" fmla="*/ 850762 h 646"/>
              <a:gd name="T42" fmla="*/ 130938 w 1019"/>
              <a:gd name="T43" fmla="*/ 815314 h 646"/>
              <a:gd name="T44" fmla="*/ 84725 w 1019"/>
              <a:gd name="T45" fmla="*/ 758596 h 646"/>
              <a:gd name="T46" fmla="*/ 53916 w 1019"/>
              <a:gd name="T47" fmla="*/ 704714 h 646"/>
              <a:gd name="T48" fmla="*/ 26958 w 1019"/>
              <a:gd name="T49" fmla="*/ 638071 h 646"/>
              <a:gd name="T50" fmla="*/ 11553 w 1019"/>
              <a:gd name="T51" fmla="*/ 575682 h 646"/>
              <a:gd name="T52" fmla="*/ 3851 w 1019"/>
              <a:gd name="T53" fmla="*/ 500532 h 646"/>
              <a:gd name="T54" fmla="*/ 3851 w 1019"/>
              <a:gd name="T55" fmla="*/ 435307 h 646"/>
              <a:gd name="T56" fmla="*/ 7702 w 1019"/>
              <a:gd name="T57" fmla="*/ 360156 h 646"/>
              <a:gd name="T58" fmla="*/ 23107 w 1019"/>
              <a:gd name="T59" fmla="*/ 297767 h 646"/>
              <a:gd name="T60" fmla="*/ 46214 w 1019"/>
              <a:gd name="T61" fmla="*/ 226870 h 646"/>
              <a:gd name="T62" fmla="*/ 73171 w 1019"/>
              <a:gd name="T63" fmla="*/ 174406 h 646"/>
              <a:gd name="T64" fmla="*/ 115534 w 1019"/>
              <a:gd name="T65" fmla="*/ 114853 h 646"/>
              <a:gd name="T66" fmla="*/ 157896 w 1019"/>
              <a:gd name="T67" fmla="*/ 75151 h 646"/>
              <a:gd name="T68" fmla="*/ 219514 w 1019"/>
              <a:gd name="T69" fmla="*/ 36866 h 646"/>
              <a:gd name="T70" fmla="*/ 273430 w 1019"/>
              <a:gd name="T71" fmla="*/ 17015 h 646"/>
              <a:gd name="T72" fmla="*/ 348527 w 1019"/>
              <a:gd name="T73" fmla="*/ 2836 h 646"/>
              <a:gd name="T74" fmla="*/ 421699 w 1019"/>
              <a:gd name="T75" fmla="*/ 0 h 646"/>
              <a:gd name="T76" fmla="*/ 525679 w 1019"/>
              <a:gd name="T77" fmla="*/ 2836 h 646"/>
              <a:gd name="T78" fmla="*/ 618106 w 1019"/>
              <a:gd name="T79" fmla="*/ 8508 h 646"/>
              <a:gd name="T80" fmla="*/ 737491 w 1019"/>
              <a:gd name="T81" fmla="*/ 19851 h 646"/>
              <a:gd name="T82" fmla="*/ 841472 w 1019"/>
              <a:gd name="T83" fmla="*/ 34030 h 646"/>
              <a:gd name="T84" fmla="*/ 968559 w 1019"/>
              <a:gd name="T85" fmla="*/ 53882 h 646"/>
              <a:gd name="T86" fmla="*/ 1080242 w 1019"/>
              <a:gd name="T87" fmla="*/ 72315 h 646"/>
              <a:gd name="T88" fmla="*/ 1209255 w 1019"/>
              <a:gd name="T89" fmla="*/ 100673 h 646"/>
              <a:gd name="T90" fmla="*/ 1317086 w 1019"/>
              <a:gd name="T91" fmla="*/ 126196 h 646"/>
              <a:gd name="T92" fmla="*/ 1440322 w 1019"/>
              <a:gd name="T93" fmla="*/ 157391 h 646"/>
              <a:gd name="T94" fmla="*/ 1536600 w 1019"/>
              <a:gd name="T95" fmla="*/ 188586 h 646"/>
              <a:gd name="T96" fmla="*/ 1644432 w 1019"/>
              <a:gd name="T97" fmla="*/ 224034 h 646"/>
              <a:gd name="T98" fmla="*/ 1729157 w 1019"/>
              <a:gd name="T99" fmla="*/ 258064 h 646"/>
              <a:gd name="T100" fmla="*/ 1813882 w 1019"/>
              <a:gd name="T101" fmla="*/ 300603 h 646"/>
              <a:gd name="T102" fmla="*/ 1871649 w 1019"/>
              <a:gd name="T103" fmla="*/ 334633 h 646"/>
              <a:gd name="T104" fmla="*/ 1923639 w 1019"/>
              <a:gd name="T105" fmla="*/ 375753 h 646"/>
              <a:gd name="T106" fmla="*/ 1950597 w 1019"/>
              <a:gd name="T107" fmla="*/ 412620 h 646"/>
              <a:gd name="T108" fmla="*/ 1962150 w 1019"/>
              <a:gd name="T109" fmla="*/ 457994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76">
            <a:noFill/>
            <a:round/>
          </a:ln>
        </p:spPr>
        <p:txBody>
          <a:bodyPr/>
          <a:lstStyle/>
          <a:p>
            <a:endParaRPr lang="en-US"/>
          </a:p>
        </p:txBody>
      </p:sp>
      <p:sp>
        <p:nvSpPr>
          <p:cNvPr id="54279" name="Text Box 7"/>
          <p:cNvSpPr txBox="1">
            <a:spLocks noChangeArrowheads="1"/>
          </p:cNvSpPr>
          <p:nvPr/>
        </p:nvSpPr>
        <p:spPr bwMode="auto">
          <a:xfrm>
            <a:off x="5910263" y="2424113"/>
            <a:ext cx="404812" cy="457200"/>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4280" name="Freeform 8"/>
          <p:cNvSpPr/>
          <p:nvPr/>
        </p:nvSpPr>
        <p:spPr bwMode="auto">
          <a:xfrm>
            <a:off x="5456238" y="3938588"/>
            <a:ext cx="668337" cy="376237"/>
          </a:xfrm>
          <a:custGeom>
            <a:avLst/>
            <a:gdLst>
              <a:gd name="T0" fmla="*/ 3325 w 201"/>
              <a:gd name="T1" fmla="*/ 200829 h 148"/>
              <a:gd name="T2" fmla="*/ 9975 w 201"/>
              <a:gd name="T3" fmla="*/ 216082 h 148"/>
              <a:gd name="T4" fmla="*/ 26600 w 201"/>
              <a:gd name="T5" fmla="*/ 233877 h 148"/>
              <a:gd name="T6" fmla="*/ 43226 w 201"/>
              <a:gd name="T7" fmla="*/ 249130 h 148"/>
              <a:gd name="T8" fmla="*/ 69826 w 201"/>
              <a:gd name="T9" fmla="*/ 264383 h 148"/>
              <a:gd name="T10" fmla="*/ 93102 w 201"/>
              <a:gd name="T11" fmla="*/ 279636 h 148"/>
              <a:gd name="T12" fmla="*/ 126352 w 201"/>
              <a:gd name="T13" fmla="*/ 294888 h 148"/>
              <a:gd name="T14" fmla="*/ 159603 w 201"/>
              <a:gd name="T15" fmla="*/ 307599 h 148"/>
              <a:gd name="T16" fmla="*/ 199504 w 201"/>
              <a:gd name="T17" fmla="*/ 322852 h 148"/>
              <a:gd name="T18" fmla="*/ 232754 w 201"/>
              <a:gd name="T19" fmla="*/ 333021 h 148"/>
              <a:gd name="T20" fmla="*/ 275980 w 201"/>
              <a:gd name="T21" fmla="*/ 343189 h 148"/>
              <a:gd name="T22" fmla="*/ 312556 w 201"/>
              <a:gd name="T23" fmla="*/ 353358 h 148"/>
              <a:gd name="T24" fmla="*/ 355781 w 201"/>
              <a:gd name="T25" fmla="*/ 360984 h 148"/>
              <a:gd name="T26" fmla="*/ 392357 w 201"/>
              <a:gd name="T27" fmla="*/ 368611 h 148"/>
              <a:gd name="T28" fmla="*/ 435583 w 201"/>
              <a:gd name="T29" fmla="*/ 373695 h 148"/>
              <a:gd name="T30" fmla="*/ 472159 w 201"/>
              <a:gd name="T31" fmla="*/ 376237 h 148"/>
              <a:gd name="T32" fmla="*/ 508734 w 201"/>
              <a:gd name="T33" fmla="*/ 376237 h 148"/>
              <a:gd name="T34" fmla="*/ 541985 w 201"/>
              <a:gd name="T35" fmla="*/ 376237 h 148"/>
              <a:gd name="T36" fmla="*/ 571910 w 201"/>
              <a:gd name="T37" fmla="*/ 373695 h 148"/>
              <a:gd name="T38" fmla="*/ 591861 w 201"/>
              <a:gd name="T39" fmla="*/ 366068 h 148"/>
              <a:gd name="T40" fmla="*/ 611811 w 201"/>
              <a:gd name="T41" fmla="*/ 350816 h 148"/>
              <a:gd name="T42" fmla="*/ 625111 w 201"/>
              <a:gd name="T43" fmla="*/ 335563 h 148"/>
              <a:gd name="T44" fmla="*/ 641737 w 201"/>
              <a:gd name="T45" fmla="*/ 312683 h 148"/>
              <a:gd name="T46" fmla="*/ 651712 w 201"/>
              <a:gd name="T47" fmla="*/ 289804 h 148"/>
              <a:gd name="T48" fmla="*/ 661687 w 201"/>
              <a:gd name="T49" fmla="*/ 261841 h 148"/>
              <a:gd name="T50" fmla="*/ 665012 w 201"/>
              <a:gd name="T51" fmla="*/ 236419 h 148"/>
              <a:gd name="T52" fmla="*/ 668337 w 201"/>
              <a:gd name="T53" fmla="*/ 205913 h 148"/>
              <a:gd name="T54" fmla="*/ 668337 w 201"/>
              <a:gd name="T55" fmla="*/ 177950 h 148"/>
              <a:gd name="T56" fmla="*/ 665012 w 201"/>
              <a:gd name="T57" fmla="*/ 147444 h 148"/>
              <a:gd name="T58" fmla="*/ 661687 w 201"/>
              <a:gd name="T59" fmla="*/ 122023 h 148"/>
              <a:gd name="T60" fmla="*/ 655037 w 201"/>
              <a:gd name="T61" fmla="*/ 91517 h 148"/>
              <a:gd name="T62" fmla="*/ 645062 w 201"/>
              <a:gd name="T63" fmla="*/ 71180 h 148"/>
              <a:gd name="T64" fmla="*/ 631761 w 201"/>
              <a:gd name="T65" fmla="*/ 45759 h 148"/>
              <a:gd name="T66" fmla="*/ 615136 w 201"/>
              <a:gd name="T67" fmla="*/ 30506 h 148"/>
              <a:gd name="T68" fmla="*/ 595186 w 201"/>
              <a:gd name="T69" fmla="*/ 15253 h 148"/>
              <a:gd name="T70" fmla="*/ 578560 w 201"/>
              <a:gd name="T71" fmla="*/ 5084 h 148"/>
              <a:gd name="T72" fmla="*/ 548635 w 201"/>
              <a:gd name="T73" fmla="*/ 0 h 148"/>
              <a:gd name="T74" fmla="*/ 518709 w 201"/>
              <a:gd name="T75" fmla="*/ 0 h 148"/>
              <a:gd name="T76" fmla="*/ 482134 w 201"/>
              <a:gd name="T77" fmla="*/ 0 h 148"/>
              <a:gd name="T78" fmla="*/ 448883 w 201"/>
              <a:gd name="T79" fmla="*/ 2542 h 148"/>
              <a:gd name="T80" fmla="*/ 405657 w 201"/>
              <a:gd name="T81" fmla="*/ 7626 h 148"/>
              <a:gd name="T82" fmla="*/ 369082 w 201"/>
              <a:gd name="T83" fmla="*/ 12711 h 148"/>
              <a:gd name="T84" fmla="*/ 325856 w 201"/>
              <a:gd name="T85" fmla="*/ 20337 h 148"/>
              <a:gd name="T86" fmla="*/ 285955 w 201"/>
              <a:gd name="T87" fmla="*/ 30506 h 148"/>
              <a:gd name="T88" fmla="*/ 242729 w 201"/>
              <a:gd name="T89" fmla="*/ 40674 h 148"/>
              <a:gd name="T90" fmla="*/ 209479 w 201"/>
              <a:gd name="T91" fmla="*/ 50843 h 148"/>
              <a:gd name="T92" fmla="*/ 169578 w 201"/>
              <a:gd name="T93" fmla="*/ 63554 h 148"/>
              <a:gd name="T94" fmla="*/ 136327 w 201"/>
              <a:gd name="T95" fmla="*/ 76264 h 148"/>
              <a:gd name="T96" fmla="*/ 103077 w 201"/>
              <a:gd name="T97" fmla="*/ 91517 h 148"/>
              <a:gd name="T98" fmla="*/ 76476 w 201"/>
              <a:gd name="T99" fmla="*/ 106770 h 148"/>
              <a:gd name="T100" fmla="*/ 49876 w 201"/>
              <a:gd name="T101" fmla="*/ 122023 h 148"/>
              <a:gd name="T102" fmla="*/ 29926 w 201"/>
              <a:gd name="T103" fmla="*/ 137276 h 148"/>
              <a:gd name="T104" fmla="*/ 13300 w 201"/>
              <a:gd name="T105" fmla="*/ 155071 h 148"/>
              <a:gd name="T106" fmla="*/ 6650 w 201"/>
              <a:gd name="T107" fmla="*/ 170324 h 148"/>
              <a:gd name="T108" fmla="*/ 0 w 201"/>
              <a:gd name="T109" fmla="*/ 188119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4281" name="Text Box 9"/>
          <p:cNvSpPr txBox="1">
            <a:spLocks noChangeArrowheads="1"/>
          </p:cNvSpPr>
          <p:nvPr/>
        </p:nvSpPr>
        <p:spPr bwMode="auto">
          <a:xfrm>
            <a:off x="5334000" y="3914775"/>
            <a:ext cx="404813" cy="457200"/>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C</a:t>
            </a:r>
          </a:p>
        </p:txBody>
      </p:sp>
      <p:sp>
        <p:nvSpPr>
          <p:cNvPr id="54282" name="Rectangle 10"/>
          <p:cNvSpPr>
            <a:spLocks noChangeArrowheads="1"/>
          </p:cNvSpPr>
          <p:nvPr/>
        </p:nvSpPr>
        <p:spPr bwMode="auto">
          <a:xfrm>
            <a:off x="6600825" y="4572000"/>
            <a:ext cx="404813" cy="457200"/>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4283" name="Freeform 11"/>
          <p:cNvSpPr/>
          <p:nvPr/>
        </p:nvSpPr>
        <p:spPr bwMode="auto">
          <a:xfrm rot="6653632">
            <a:off x="5151438" y="4175125"/>
            <a:ext cx="503237" cy="442913"/>
          </a:xfrm>
          <a:custGeom>
            <a:avLst/>
            <a:gdLst>
              <a:gd name="T0" fmla="*/ 2504 w 201"/>
              <a:gd name="T1" fmla="*/ 236420 h 148"/>
              <a:gd name="T2" fmla="*/ 7511 w 201"/>
              <a:gd name="T3" fmla="*/ 254376 h 148"/>
              <a:gd name="T4" fmla="*/ 20029 w 201"/>
              <a:gd name="T5" fmla="*/ 275324 h 148"/>
              <a:gd name="T6" fmla="*/ 32548 w 201"/>
              <a:gd name="T7" fmla="*/ 293280 h 148"/>
              <a:gd name="T8" fmla="*/ 52577 w 201"/>
              <a:gd name="T9" fmla="*/ 311236 h 148"/>
              <a:gd name="T10" fmla="*/ 70103 w 201"/>
              <a:gd name="T11" fmla="*/ 329192 h 148"/>
              <a:gd name="T12" fmla="*/ 95139 w 201"/>
              <a:gd name="T13" fmla="*/ 347148 h 148"/>
              <a:gd name="T14" fmla="*/ 120176 w 201"/>
              <a:gd name="T15" fmla="*/ 362111 h 148"/>
              <a:gd name="T16" fmla="*/ 150220 w 201"/>
              <a:gd name="T17" fmla="*/ 380067 h 148"/>
              <a:gd name="T18" fmla="*/ 175257 w 201"/>
              <a:gd name="T19" fmla="*/ 392038 h 148"/>
              <a:gd name="T20" fmla="*/ 207804 w 201"/>
              <a:gd name="T21" fmla="*/ 404008 h 148"/>
              <a:gd name="T22" fmla="*/ 235345 w 201"/>
              <a:gd name="T23" fmla="*/ 415979 h 148"/>
              <a:gd name="T24" fmla="*/ 267892 w 201"/>
              <a:gd name="T25" fmla="*/ 424957 h 148"/>
              <a:gd name="T26" fmla="*/ 295433 w 201"/>
              <a:gd name="T27" fmla="*/ 433935 h 148"/>
              <a:gd name="T28" fmla="*/ 327980 w 201"/>
              <a:gd name="T29" fmla="*/ 439920 h 148"/>
              <a:gd name="T30" fmla="*/ 355521 w 201"/>
              <a:gd name="T31" fmla="*/ 442913 h 148"/>
              <a:gd name="T32" fmla="*/ 383061 w 201"/>
              <a:gd name="T33" fmla="*/ 442913 h 148"/>
              <a:gd name="T34" fmla="*/ 408098 w 201"/>
              <a:gd name="T35" fmla="*/ 442913 h 148"/>
              <a:gd name="T36" fmla="*/ 430631 w 201"/>
              <a:gd name="T37" fmla="*/ 439920 h 148"/>
              <a:gd name="T38" fmla="*/ 445653 w 201"/>
              <a:gd name="T39" fmla="*/ 430942 h 148"/>
              <a:gd name="T40" fmla="*/ 460675 w 201"/>
              <a:gd name="T41" fmla="*/ 412986 h 148"/>
              <a:gd name="T42" fmla="*/ 470689 w 201"/>
              <a:gd name="T43" fmla="*/ 395031 h 148"/>
              <a:gd name="T44" fmla="*/ 483208 w 201"/>
              <a:gd name="T45" fmla="*/ 368097 h 148"/>
              <a:gd name="T46" fmla="*/ 490719 w 201"/>
              <a:gd name="T47" fmla="*/ 341163 h 148"/>
              <a:gd name="T48" fmla="*/ 498230 w 201"/>
              <a:gd name="T49" fmla="*/ 308243 h 148"/>
              <a:gd name="T50" fmla="*/ 500733 w 201"/>
              <a:gd name="T51" fmla="*/ 278317 h 148"/>
              <a:gd name="T52" fmla="*/ 503237 w 201"/>
              <a:gd name="T53" fmla="*/ 242405 h 148"/>
              <a:gd name="T54" fmla="*/ 503237 w 201"/>
              <a:gd name="T55" fmla="*/ 209486 h 148"/>
              <a:gd name="T56" fmla="*/ 500733 w 201"/>
              <a:gd name="T57" fmla="*/ 173574 h 148"/>
              <a:gd name="T58" fmla="*/ 498230 w 201"/>
              <a:gd name="T59" fmla="*/ 143647 h 148"/>
              <a:gd name="T60" fmla="*/ 493222 w 201"/>
              <a:gd name="T61" fmla="*/ 107736 h 148"/>
              <a:gd name="T62" fmla="*/ 485711 w 201"/>
              <a:gd name="T63" fmla="*/ 83794 h 148"/>
              <a:gd name="T64" fmla="*/ 475697 w 201"/>
              <a:gd name="T65" fmla="*/ 53868 h 148"/>
              <a:gd name="T66" fmla="*/ 463178 w 201"/>
              <a:gd name="T67" fmla="*/ 35912 h 148"/>
              <a:gd name="T68" fmla="*/ 448156 w 201"/>
              <a:gd name="T69" fmla="*/ 17956 h 148"/>
              <a:gd name="T70" fmla="*/ 435638 w 201"/>
              <a:gd name="T71" fmla="*/ 5985 h 148"/>
              <a:gd name="T72" fmla="*/ 413105 w 201"/>
              <a:gd name="T73" fmla="*/ 0 h 148"/>
              <a:gd name="T74" fmla="*/ 390572 w 201"/>
              <a:gd name="T75" fmla="*/ 0 h 148"/>
              <a:gd name="T76" fmla="*/ 363032 w 201"/>
              <a:gd name="T77" fmla="*/ 0 h 148"/>
              <a:gd name="T78" fmla="*/ 337995 w 201"/>
              <a:gd name="T79" fmla="*/ 2993 h 148"/>
              <a:gd name="T80" fmla="*/ 305447 w 201"/>
              <a:gd name="T81" fmla="*/ 8978 h 148"/>
              <a:gd name="T82" fmla="*/ 277907 w 201"/>
              <a:gd name="T83" fmla="*/ 14963 h 148"/>
              <a:gd name="T84" fmla="*/ 245359 w 201"/>
              <a:gd name="T85" fmla="*/ 23941 h 148"/>
              <a:gd name="T86" fmla="*/ 215315 w 201"/>
              <a:gd name="T87" fmla="*/ 35912 h 148"/>
              <a:gd name="T88" fmla="*/ 182768 w 201"/>
              <a:gd name="T89" fmla="*/ 47882 h 148"/>
              <a:gd name="T90" fmla="*/ 157731 w 201"/>
              <a:gd name="T91" fmla="*/ 59853 h 148"/>
              <a:gd name="T92" fmla="*/ 127687 w 201"/>
              <a:gd name="T93" fmla="*/ 74816 h 148"/>
              <a:gd name="T94" fmla="*/ 102650 w 201"/>
              <a:gd name="T95" fmla="*/ 89780 h 148"/>
              <a:gd name="T96" fmla="*/ 77614 w 201"/>
              <a:gd name="T97" fmla="*/ 107736 h 148"/>
              <a:gd name="T98" fmla="*/ 57584 w 201"/>
              <a:gd name="T99" fmla="*/ 125692 h 148"/>
              <a:gd name="T100" fmla="*/ 37555 w 201"/>
              <a:gd name="T101" fmla="*/ 143647 h 148"/>
              <a:gd name="T102" fmla="*/ 22533 w 201"/>
              <a:gd name="T103" fmla="*/ 161603 h 148"/>
              <a:gd name="T104" fmla="*/ 10015 w 201"/>
              <a:gd name="T105" fmla="*/ 182552 h 148"/>
              <a:gd name="T106" fmla="*/ 5007 w 201"/>
              <a:gd name="T107" fmla="*/ 200508 h 148"/>
              <a:gd name="T108" fmla="*/ 0 w 201"/>
              <a:gd name="T109" fmla="*/ 221457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4284" name="Freeform 12"/>
          <p:cNvSpPr/>
          <p:nvPr/>
        </p:nvSpPr>
        <p:spPr bwMode="auto">
          <a:xfrm rot="-7966462">
            <a:off x="5404643" y="4228307"/>
            <a:ext cx="1395413" cy="869950"/>
          </a:xfrm>
          <a:custGeom>
            <a:avLst/>
            <a:gdLst>
              <a:gd name="T0" fmla="*/ 1392674 w 1019"/>
              <a:gd name="T1" fmla="*/ 467295 h 646"/>
              <a:gd name="T2" fmla="*/ 1373503 w 1019"/>
              <a:gd name="T3" fmla="*/ 500962 h 646"/>
              <a:gd name="T4" fmla="*/ 1342007 w 1019"/>
              <a:gd name="T5" fmla="*/ 541362 h 646"/>
              <a:gd name="T6" fmla="*/ 1303664 w 1019"/>
              <a:gd name="T7" fmla="*/ 573682 h 646"/>
              <a:gd name="T8" fmla="*/ 1246149 w 1019"/>
              <a:gd name="T9" fmla="*/ 614082 h 646"/>
              <a:gd name="T10" fmla="*/ 1188634 w 1019"/>
              <a:gd name="T11" fmla="*/ 645056 h 646"/>
              <a:gd name="T12" fmla="*/ 1114687 w 1019"/>
              <a:gd name="T13" fmla="*/ 682763 h 646"/>
              <a:gd name="T14" fmla="*/ 1046217 w 1019"/>
              <a:gd name="T15" fmla="*/ 709696 h 646"/>
              <a:gd name="T16" fmla="*/ 958576 w 1019"/>
              <a:gd name="T17" fmla="*/ 742016 h 646"/>
              <a:gd name="T18" fmla="*/ 881890 w 1019"/>
              <a:gd name="T19" fmla="*/ 768950 h 646"/>
              <a:gd name="T20" fmla="*/ 792880 w 1019"/>
              <a:gd name="T21" fmla="*/ 794536 h 646"/>
              <a:gd name="T22" fmla="*/ 713455 w 1019"/>
              <a:gd name="T23" fmla="*/ 813390 h 646"/>
              <a:gd name="T24" fmla="*/ 623075 w 1019"/>
              <a:gd name="T25" fmla="*/ 834937 h 646"/>
              <a:gd name="T26" fmla="*/ 546388 w 1019"/>
              <a:gd name="T27" fmla="*/ 848403 h 646"/>
              <a:gd name="T28" fmla="*/ 461486 w 1019"/>
              <a:gd name="T29" fmla="*/ 859177 h 646"/>
              <a:gd name="T30" fmla="*/ 393016 w 1019"/>
              <a:gd name="T31" fmla="*/ 867257 h 646"/>
              <a:gd name="T32" fmla="*/ 319069 w 1019"/>
              <a:gd name="T33" fmla="*/ 869950 h 646"/>
              <a:gd name="T34" fmla="*/ 264293 w 1019"/>
              <a:gd name="T35" fmla="*/ 867257 h 646"/>
              <a:gd name="T36" fmla="*/ 208148 w 1019"/>
              <a:gd name="T37" fmla="*/ 859177 h 646"/>
              <a:gd name="T38" fmla="*/ 167066 w 1019"/>
              <a:gd name="T39" fmla="*/ 843017 h 646"/>
              <a:gd name="T40" fmla="*/ 123246 w 1019"/>
              <a:gd name="T41" fmla="*/ 808003 h 646"/>
              <a:gd name="T42" fmla="*/ 93119 w 1019"/>
              <a:gd name="T43" fmla="*/ 774336 h 646"/>
              <a:gd name="T44" fmla="*/ 60253 w 1019"/>
              <a:gd name="T45" fmla="*/ 720469 h 646"/>
              <a:gd name="T46" fmla="*/ 38343 w 1019"/>
              <a:gd name="T47" fmla="*/ 669296 h 646"/>
              <a:gd name="T48" fmla="*/ 19172 w 1019"/>
              <a:gd name="T49" fmla="*/ 606002 h 646"/>
              <a:gd name="T50" fmla="*/ 8216 w 1019"/>
              <a:gd name="T51" fmla="*/ 546749 h 646"/>
              <a:gd name="T52" fmla="*/ 2739 w 1019"/>
              <a:gd name="T53" fmla="*/ 475375 h 646"/>
              <a:gd name="T54" fmla="*/ 2739 w 1019"/>
              <a:gd name="T55" fmla="*/ 413428 h 646"/>
              <a:gd name="T56" fmla="*/ 5478 w 1019"/>
              <a:gd name="T57" fmla="*/ 342055 h 646"/>
              <a:gd name="T58" fmla="*/ 16433 w 1019"/>
              <a:gd name="T59" fmla="*/ 282801 h 646"/>
              <a:gd name="T60" fmla="*/ 32865 w 1019"/>
              <a:gd name="T61" fmla="*/ 215467 h 646"/>
              <a:gd name="T62" fmla="*/ 52037 w 1019"/>
              <a:gd name="T63" fmla="*/ 165641 h 646"/>
              <a:gd name="T64" fmla="*/ 82164 w 1019"/>
              <a:gd name="T65" fmla="*/ 109080 h 646"/>
              <a:gd name="T66" fmla="*/ 112290 w 1019"/>
              <a:gd name="T67" fmla="*/ 71374 h 646"/>
              <a:gd name="T68" fmla="*/ 156111 w 1019"/>
              <a:gd name="T69" fmla="*/ 35013 h 646"/>
              <a:gd name="T70" fmla="*/ 194454 w 1019"/>
              <a:gd name="T71" fmla="*/ 16160 h 646"/>
              <a:gd name="T72" fmla="*/ 247860 w 1019"/>
              <a:gd name="T73" fmla="*/ 2693 h 646"/>
              <a:gd name="T74" fmla="*/ 299897 w 1019"/>
              <a:gd name="T75" fmla="*/ 0 h 646"/>
              <a:gd name="T76" fmla="*/ 373845 w 1019"/>
              <a:gd name="T77" fmla="*/ 2693 h 646"/>
              <a:gd name="T78" fmla="*/ 439576 w 1019"/>
              <a:gd name="T79" fmla="*/ 8080 h 646"/>
              <a:gd name="T80" fmla="*/ 524478 w 1019"/>
              <a:gd name="T81" fmla="*/ 18853 h 646"/>
              <a:gd name="T82" fmla="*/ 598425 w 1019"/>
              <a:gd name="T83" fmla="*/ 32320 h 646"/>
              <a:gd name="T84" fmla="*/ 688805 w 1019"/>
              <a:gd name="T85" fmla="*/ 51174 h 646"/>
              <a:gd name="T86" fmla="*/ 768230 w 1019"/>
              <a:gd name="T87" fmla="*/ 68680 h 646"/>
              <a:gd name="T88" fmla="*/ 859980 w 1019"/>
              <a:gd name="T89" fmla="*/ 95614 h 646"/>
              <a:gd name="T90" fmla="*/ 936666 w 1019"/>
              <a:gd name="T91" fmla="*/ 119854 h 646"/>
              <a:gd name="T92" fmla="*/ 1024307 w 1019"/>
              <a:gd name="T93" fmla="*/ 149481 h 646"/>
              <a:gd name="T94" fmla="*/ 1092777 w 1019"/>
              <a:gd name="T95" fmla="*/ 179107 h 646"/>
              <a:gd name="T96" fmla="*/ 1169463 w 1019"/>
              <a:gd name="T97" fmla="*/ 212774 h 646"/>
              <a:gd name="T98" fmla="*/ 1229716 w 1019"/>
              <a:gd name="T99" fmla="*/ 245094 h 646"/>
              <a:gd name="T100" fmla="*/ 1289970 w 1019"/>
              <a:gd name="T101" fmla="*/ 285494 h 646"/>
              <a:gd name="T102" fmla="*/ 1331051 w 1019"/>
              <a:gd name="T103" fmla="*/ 317815 h 646"/>
              <a:gd name="T104" fmla="*/ 1368025 w 1019"/>
              <a:gd name="T105" fmla="*/ 356868 h 646"/>
              <a:gd name="T106" fmla="*/ 1387197 w 1019"/>
              <a:gd name="T107" fmla="*/ 391882 h 646"/>
              <a:gd name="T108" fmla="*/ 1395413 w 1019"/>
              <a:gd name="T109" fmla="*/ 434975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4285" name="Rectangle 13"/>
          <p:cNvSpPr>
            <a:spLocks noChangeArrowheads="1"/>
          </p:cNvSpPr>
          <p:nvPr/>
        </p:nvSpPr>
        <p:spPr bwMode="auto">
          <a:xfrm>
            <a:off x="6172200" y="4795838"/>
            <a:ext cx="404813" cy="457200"/>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4286" name="Freeform 14"/>
          <p:cNvSpPr/>
          <p:nvPr/>
        </p:nvSpPr>
        <p:spPr bwMode="auto">
          <a:xfrm rot="-9173344">
            <a:off x="4970463" y="3810000"/>
            <a:ext cx="504825" cy="354013"/>
          </a:xfrm>
          <a:custGeom>
            <a:avLst/>
            <a:gdLst>
              <a:gd name="T0" fmla="*/ 2512 w 201"/>
              <a:gd name="T1" fmla="*/ 188966 h 148"/>
              <a:gd name="T2" fmla="*/ 7535 w 201"/>
              <a:gd name="T3" fmla="*/ 203318 h 148"/>
              <a:gd name="T4" fmla="*/ 20093 w 201"/>
              <a:gd name="T5" fmla="*/ 220062 h 148"/>
              <a:gd name="T6" fmla="*/ 32650 w 201"/>
              <a:gd name="T7" fmla="*/ 234414 h 148"/>
              <a:gd name="T8" fmla="*/ 52743 w 201"/>
              <a:gd name="T9" fmla="*/ 248766 h 148"/>
              <a:gd name="T10" fmla="*/ 70324 w 201"/>
              <a:gd name="T11" fmla="*/ 263118 h 148"/>
              <a:gd name="T12" fmla="*/ 95440 w 201"/>
              <a:gd name="T13" fmla="*/ 277470 h 148"/>
              <a:gd name="T14" fmla="*/ 120555 w 201"/>
              <a:gd name="T15" fmla="*/ 289430 h 148"/>
              <a:gd name="T16" fmla="*/ 150694 w 201"/>
              <a:gd name="T17" fmla="*/ 303781 h 148"/>
              <a:gd name="T18" fmla="*/ 175810 w 201"/>
              <a:gd name="T19" fmla="*/ 313349 h 148"/>
              <a:gd name="T20" fmla="*/ 208460 w 201"/>
              <a:gd name="T21" fmla="*/ 322917 h 148"/>
              <a:gd name="T22" fmla="*/ 236087 w 201"/>
              <a:gd name="T23" fmla="*/ 332485 h 148"/>
              <a:gd name="T24" fmla="*/ 268738 w 201"/>
              <a:gd name="T25" fmla="*/ 339661 h 148"/>
              <a:gd name="T26" fmla="*/ 296365 w 201"/>
              <a:gd name="T27" fmla="*/ 346837 h 148"/>
              <a:gd name="T28" fmla="*/ 329015 w 201"/>
              <a:gd name="T29" fmla="*/ 351621 h 148"/>
              <a:gd name="T30" fmla="*/ 356643 w 201"/>
              <a:gd name="T31" fmla="*/ 354013 h 148"/>
              <a:gd name="T32" fmla="*/ 384270 w 201"/>
              <a:gd name="T33" fmla="*/ 354013 h 148"/>
              <a:gd name="T34" fmla="*/ 409385 w 201"/>
              <a:gd name="T35" fmla="*/ 354013 h 148"/>
              <a:gd name="T36" fmla="*/ 431990 w 201"/>
              <a:gd name="T37" fmla="*/ 351621 h 148"/>
              <a:gd name="T38" fmla="*/ 447059 w 201"/>
              <a:gd name="T39" fmla="*/ 344445 h 148"/>
              <a:gd name="T40" fmla="*/ 462128 w 201"/>
              <a:gd name="T41" fmla="*/ 330093 h 148"/>
              <a:gd name="T42" fmla="*/ 472175 w 201"/>
              <a:gd name="T43" fmla="*/ 315741 h 148"/>
              <a:gd name="T44" fmla="*/ 484732 w 201"/>
              <a:gd name="T45" fmla="*/ 294213 h 148"/>
              <a:gd name="T46" fmla="*/ 492267 w 201"/>
              <a:gd name="T47" fmla="*/ 272686 h 148"/>
              <a:gd name="T48" fmla="*/ 499802 w 201"/>
              <a:gd name="T49" fmla="*/ 246374 h 148"/>
              <a:gd name="T50" fmla="*/ 502313 w 201"/>
              <a:gd name="T51" fmla="*/ 222454 h 148"/>
              <a:gd name="T52" fmla="*/ 504825 w 201"/>
              <a:gd name="T53" fmla="*/ 193750 h 148"/>
              <a:gd name="T54" fmla="*/ 504825 w 201"/>
              <a:gd name="T55" fmla="*/ 167439 h 148"/>
              <a:gd name="T56" fmla="*/ 502313 w 201"/>
              <a:gd name="T57" fmla="*/ 138735 h 148"/>
              <a:gd name="T58" fmla="*/ 499802 w 201"/>
              <a:gd name="T59" fmla="*/ 114815 h 148"/>
              <a:gd name="T60" fmla="*/ 494779 w 201"/>
              <a:gd name="T61" fmla="*/ 86111 h 148"/>
              <a:gd name="T62" fmla="*/ 487244 w 201"/>
              <a:gd name="T63" fmla="*/ 66975 h 148"/>
              <a:gd name="T64" fmla="*/ 477198 w 201"/>
              <a:gd name="T65" fmla="*/ 43056 h 148"/>
              <a:gd name="T66" fmla="*/ 464640 w 201"/>
              <a:gd name="T67" fmla="*/ 28704 h 148"/>
              <a:gd name="T68" fmla="*/ 449571 w 201"/>
              <a:gd name="T69" fmla="*/ 14352 h 148"/>
              <a:gd name="T70" fmla="*/ 437013 w 201"/>
              <a:gd name="T71" fmla="*/ 4784 h 148"/>
              <a:gd name="T72" fmla="*/ 414409 w 201"/>
              <a:gd name="T73" fmla="*/ 0 h 148"/>
              <a:gd name="T74" fmla="*/ 391805 w 201"/>
              <a:gd name="T75" fmla="*/ 0 h 148"/>
              <a:gd name="T76" fmla="*/ 364177 w 201"/>
              <a:gd name="T77" fmla="*/ 0 h 148"/>
              <a:gd name="T78" fmla="*/ 339062 w 201"/>
              <a:gd name="T79" fmla="*/ 2392 h 148"/>
              <a:gd name="T80" fmla="*/ 306411 w 201"/>
              <a:gd name="T81" fmla="*/ 7176 h 148"/>
              <a:gd name="T82" fmla="*/ 278784 w 201"/>
              <a:gd name="T83" fmla="*/ 11960 h 148"/>
              <a:gd name="T84" fmla="*/ 246134 w 201"/>
              <a:gd name="T85" fmla="*/ 19136 h 148"/>
              <a:gd name="T86" fmla="*/ 215995 w 201"/>
              <a:gd name="T87" fmla="*/ 28704 h 148"/>
              <a:gd name="T88" fmla="*/ 183344 w 201"/>
              <a:gd name="T89" fmla="*/ 38272 h 148"/>
              <a:gd name="T90" fmla="*/ 158229 w 201"/>
              <a:gd name="T91" fmla="*/ 47840 h 148"/>
              <a:gd name="T92" fmla="*/ 128090 w 201"/>
              <a:gd name="T93" fmla="*/ 59799 h 148"/>
              <a:gd name="T94" fmla="*/ 102974 w 201"/>
              <a:gd name="T95" fmla="*/ 71759 h 148"/>
              <a:gd name="T96" fmla="*/ 77859 w 201"/>
              <a:gd name="T97" fmla="*/ 86111 h 148"/>
              <a:gd name="T98" fmla="*/ 57766 w 201"/>
              <a:gd name="T99" fmla="*/ 100463 h 148"/>
              <a:gd name="T100" fmla="*/ 37674 w 201"/>
              <a:gd name="T101" fmla="*/ 114815 h 148"/>
              <a:gd name="T102" fmla="*/ 22604 w 201"/>
              <a:gd name="T103" fmla="*/ 129167 h 148"/>
              <a:gd name="T104" fmla="*/ 10046 w 201"/>
              <a:gd name="T105" fmla="*/ 145911 h 148"/>
              <a:gd name="T106" fmla="*/ 5023 w 201"/>
              <a:gd name="T107" fmla="*/ 160263 h 148"/>
              <a:gd name="T108" fmla="*/ 0 w 201"/>
              <a:gd name="T109" fmla="*/ 177007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4287" name="Freeform 15"/>
          <p:cNvSpPr/>
          <p:nvPr/>
        </p:nvSpPr>
        <p:spPr bwMode="auto">
          <a:xfrm rot="-9173344" flipH="1" flipV="1">
            <a:off x="1600200" y="3284538"/>
            <a:ext cx="1506538" cy="779462"/>
          </a:xfrm>
          <a:custGeom>
            <a:avLst/>
            <a:gdLst>
              <a:gd name="T0" fmla="*/ 1503581 w 1019"/>
              <a:gd name="T1" fmla="*/ 418689 h 646"/>
              <a:gd name="T2" fmla="*/ 1482883 w 1019"/>
              <a:gd name="T3" fmla="*/ 448854 h 646"/>
              <a:gd name="T4" fmla="*/ 1448879 w 1019"/>
              <a:gd name="T5" fmla="*/ 485052 h 646"/>
              <a:gd name="T6" fmla="*/ 1407482 w 1019"/>
              <a:gd name="T7" fmla="*/ 514010 h 646"/>
              <a:gd name="T8" fmla="*/ 1345387 w 1019"/>
              <a:gd name="T9" fmla="*/ 550208 h 646"/>
              <a:gd name="T10" fmla="*/ 1283292 w 1019"/>
              <a:gd name="T11" fmla="*/ 577960 h 646"/>
              <a:gd name="T12" fmla="*/ 1203456 w 1019"/>
              <a:gd name="T13" fmla="*/ 611745 h 646"/>
              <a:gd name="T14" fmla="*/ 1129534 w 1019"/>
              <a:gd name="T15" fmla="*/ 635877 h 646"/>
              <a:gd name="T16" fmla="*/ 1034913 w 1019"/>
              <a:gd name="T17" fmla="*/ 664835 h 646"/>
              <a:gd name="T18" fmla="*/ 952120 w 1019"/>
              <a:gd name="T19" fmla="*/ 688967 h 646"/>
              <a:gd name="T20" fmla="*/ 856021 w 1019"/>
              <a:gd name="T21" fmla="*/ 711893 h 646"/>
              <a:gd name="T22" fmla="*/ 770271 w 1019"/>
              <a:gd name="T23" fmla="*/ 728785 h 646"/>
              <a:gd name="T24" fmla="*/ 672694 w 1019"/>
              <a:gd name="T25" fmla="*/ 748090 h 646"/>
              <a:gd name="T26" fmla="*/ 589901 w 1019"/>
              <a:gd name="T27" fmla="*/ 760156 h 646"/>
              <a:gd name="T28" fmla="*/ 498237 w 1019"/>
              <a:gd name="T29" fmla="*/ 769809 h 646"/>
              <a:gd name="T30" fmla="*/ 424315 w 1019"/>
              <a:gd name="T31" fmla="*/ 777049 h 646"/>
              <a:gd name="T32" fmla="*/ 344478 w 1019"/>
              <a:gd name="T33" fmla="*/ 779462 h 646"/>
              <a:gd name="T34" fmla="*/ 285340 w 1019"/>
              <a:gd name="T35" fmla="*/ 777049 h 646"/>
              <a:gd name="T36" fmla="*/ 224724 w 1019"/>
              <a:gd name="T37" fmla="*/ 769809 h 646"/>
              <a:gd name="T38" fmla="*/ 180371 w 1019"/>
              <a:gd name="T39" fmla="*/ 755330 h 646"/>
              <a:gd name="T40" fmla="*/ 133060 w 1019"/>
              <a:gd name="T41" fmla="*/ 723959 h 646"/>
              <a:gd name="T42" fmla="*/ 100534 w 1019"/>
              <a:gd name="T43" fmla="*/ 693794 h 646"/>
              <a:gd name="T44" fmla="*/ 65052 w 1019"/>
              <a:gd name="T45" fmla="*/ 645530 h 646"/>
              <a:gd name="T46" fmla="*/ 41397 w 1019"/>
              <a:gd name="T47" fmla="*/ 599679 h 646"/>
              <a:gd name="T48" fmla="*/ 20698 w 1019"/>
              <a:gd name="T49" fmla="*/ 542969 h 646"/>
              <a:gd name="T50" fmla="*/ 8871 w 1019"/>
              <a:gd name="T51" fmla="*/ 489879 h 646"/>
              <a:gd name="T52" fmla="*/ 2957 w 1019"/>
              <a:gd name="T53" fmla="*/ 425929 h 646"/>
              <a:gd name="T54" fmla="*/ 2957 w 1019"/>
              <a:gd name="T55" fmla="*/ 370425 h 646"/>
              <a:gd name="T56" fmla="*/ 5914 w 1019"/>
              <a:gd name="T57" fmla="*/ 306476 h 646"/>
              <a:gd name="T58" fmla="*/ 17741 w 1019"/>
              <a:gd name="T59" fmla="*/ 253385 h 646"/>
              <a:gd name="T60" fmla="*/ 35483 w 1019"/>
              <a:gd name="T61" fmla="*/ 193056 h 646"/>
              <a:gd name="T62" fmla="*/ 56181 w 1019"/>
              <a:gd name="T63" fmla="*/ 148411 h 646"/>
              <a:gd name="T64" fmla="*/ 88707 w 1019"/>
              <a:gd name="T65" fmla="*/ 97734 h 646"/>
              <a:gd name="T66" fmla="*/ 121233 w 1019"/>
              <a:gd name="T67" fmla="*/ 63950 h 646"/>
              <a:gd name="T68" fmla="*/ 168543 w 1019"/>
              <a:gd name="T69" fmla="*/ 31372 h 646"/>
              <a:gd name="T70" fmla="*/ 209940 w 1019"/>
              <a:gd name="T71" fmla="*/ 14479 h 646"/>
              <a:gd name="T72" fmla="*/ 267599 w 1019"/>
              <a:gd name="T73" fmla="*/ 2413 h 646"/>
              <a:gd name="T74" fmla="*/ 323780 w 1019"/>
              <a:gd name="T75" fmla="*/ 0 h 646"/>
              <a:gd name="T76" fmla="*/ 403616 w 1019"/>
              <a:gd name="T77" fmla="*/ 2413 h 646"/>
              <a:gd name="T78" fmla="*/ 474582 w 1019"/>
              <a:gd name="T79" fmla="*/ 7240 h 646"/>
              <a:gd name="T80" fmla="*/ 566245 w 1019"/>
              <a:gd name="T81" fmla="*/ 16892 h 646"/>
              <a:gd name="T82" fmla="*/ 646082 w 1019"/>
              <a:gd name="T83" fmla="*/ 28958 h 646"/>
              <a:gd name="T84" fmla="*/ 743659 w 1019"/>
              <a:gd name="T85" fmla="*/ 45851 h 646"/>
              <a:gd name="T86" fmla="*/ 829409 w 1019"/>
              <a:gd name="T87" fmla="*/ 61536 h 646"/>
              <a:gd name="T88" fmla="*/ 928465 w 1019"/>
              <a:gd name="T89" fmla="*/ 85668 h 646"/>
              <a:gd name="T90" fmla="*/ 1011258 w 1019"/>
              <a:gd name="T91" fmla="*/ 107387 h 646"/>
              <a:gd name="T92" fmla="*/ 1105879 w 1019"/>
              <a:gd name="T93" fmla="*/ 133932 h 646"/>
              <a:gd name="T94" fmla="*/ 1179801 w 1019"/>
              <a:gd name="T95" fmla="*/ 160477 h 646"/>
              <a:gd name="T96" fmla="*/ 1262594 w 1019"/>
              <a:gd name="T97" fmla="*/ 190642 h 646"/>
              <a:gd name="T98" fmla="*/ 1327646 w 1019"/>
              <a:gd name="T99" fmla="*/ 219601 h 646"/>
              <a:gd name="T100" fmla="*/ 1392698 w 1019"/>
              <a:gd name="T101" fmla="*/ 255799 h 646"/>
              <a:gd name="T102" fmla="*/ 1437051 w 1019"/>
              <a:gd name="T103" fmla="*/ 284757 h 646"/>
              <a:gd name="T104" fmla="*/ 1476969 w 1019"/>
              <a:gd name="T105" fmla="*/ 319748 h 646"/>
              <a:gd name="T106" fmla="*/ 1497667 w 1019"/>
              <a:gd name="T107" fmla="*/ 351120 h 646"/>
              <a:gd name="T108" fmla="*/ 1506538 w 1019"/>
              <a:gd name="T109" fmla="*/ 389731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4288" name="Freeform 16"/>
          <p:cNvSpPr/>
          <p:nvPr/>
        </p:nvSpPr>
        <p:spPr bwMode="auto">
          <a:xfrm rot="-8519149" flipH="1" flipV="1">
            <a:off x="3111500" y="4191000"/>
            <a:ext cx="504825" cy="354013"/>
          </a:xfrm>
          <a:custGeom>
            <a:avLst/>
            <a:gdLst>
              <a:gd name="T0" fmla="*/ 2512 w 201"/>
              <a:gd name="T1" fmla="*/ 188966 h 148"/>
              <a:gd name="T2" fmla="*/ 7535 w 201"/>
              <a:gd name="T3" fmla="*/ 203318 h 148"/>
              <a:gd name="T4" fmla="*/ 20093 w 201"/>
              <a:gd name="T5" fmla="*/ 220062 h 148"/>
              <a:gd name="T6" fmla="*/ 32650 w 201"/>
              <a:gd name="T7" fmla="*/ 234414 h 148"/>
              <a:gd name="T8" fmla="*/ 52743 w 201"/>
              <a:gd name="T9" fmla="*/ 248766 h 148"/>
              <a:gd name="T10" fmla="*/ 70324 w 201"/>
              <a:gd name="T11" fmla="*/ 263118 h 148"/>
              <a:gd name="T12" fmla="*/ 95440 w 201"/>
              <a:gd name="T13" fmla="*/ 277470 h 148"/>
              <a:gd name="T14" fmla="*/ 120555 w 201"/>
              <a:gd name="T15" fmla="*/ 289430 h 148"/>
              <a:gd name="T16" fmla="*/ 150694 w 201"/>
              <a:gd name="T17" fmla="*/ 303781 h 148"/>
              <a:gd name="T18" fmla="*/ 175810 w 201"/>
              <a:gd name="T19" fmla="*/ 313349 h 148"/>
              <a:gd name="T20" fmla="*/ 208460 w 201"/>
              <a:gd name="T21" fmla="*/ 322917 h 148"/>
              <a:gd name="T22" fmla="*/ 236087 w 201"/>
              <a:gd name="T23" fmla="*/ 332485 h 148"/>
              <a:gd name="T24" fmla="*/ 268738 w 201"/>
              <a:gd name="T25" fmla="*/ 339661 h 148"/>
              <a:gd name="T26" fmla="*/ 296365 w 201"/>
              <a:gd name="T27" fmla="*/ 346837 h 148"/>
              <a:gd name="T28" fmla="*/ 329015 w 201"/>
              <a:gd name="T29" fmla="*/ 351621 h 148"/>
              <a:gd name="T30" fmla="*/ 356643 w 201"/>
              <a:gd name="T31" fmla="*/ 354013 h 148"/>
              <a:gd name="T32" fmla="*/ 384270 w 201"/>
              <a:gd name="T33" fmla="*/ 354013 h 148"/>
              <a:gd name="T34" fmla="*/ 409385 w 201"/>
              <a:gd name="T35" fmla="*/ 354013 h 148"/>
              <a:gd name="T36" fmla="*/ 431990 w 201"/>
              <a:gd name="T37" fmla="*/ 351621 h 148"/>
              <a:gd name="T38" fmla="*/ 447059 w 201"/>
              <a:gd name="T39" fmla="*/ 344445 h 148"/>
              <a:gd name="T40" fmla="*/ 462128 w 201"/>
              <a:gd name="T41" fmla="*/ 330093 h 148"/>
              <a:gd name="T42" fmla="*/ 472175 w 201"/>
              <a:gd name="T43" fmla="*/ 315741 h 148"/>
              <a:gd name="T44" fmla="*/ 484732 w 201"/>
              <a:gd name="T45" fmla="*/ 294213 h 148"/>
              <a:gd name="T46" fmla="*/ 492267 w 201"/>
              <a:gd name="T47" fmla="*/ 272686 h 148"/>
              <a:gd name="T48" fmla="*/ 499802 w 201"/>
              <a:gd name="T49" fmla="*/ 246374 h 148"/>
              <a:gd name="T50" fmla="*/ 502313 w 201"/>
              <a:gd name="T51" fmla="*/ 222454 h 148"/>
              <a:gd name="T52" fmla="*/ 504825 w 201"/>
              <a:gd name="T53" fmla="*/ 193750 h 148"/>
              <a:gd name="T54" fmla="*/ 504825 w 201"/>
              <a:gd name="T55" fmla="*/ 167439 h 148"/>
              <a:gd name="T56" fmla="*/ 502313 w 201"/>
              <a:gd name="T57" fmla="*/ 138735 h 148"/>
              <a:gd name="T58" fmla="*/ 499802 w 201"/>
              <a:gd name="T59" fmla="*/ 114815 h 148"/>
              <a:gd name="T60" fmla="*/ 494779 w 201"/>
              <a:gd name="T61" fmla="*/ 86111 h 148"/>
              <a:gd name="T62" fmla="*/ 487244 w 201"/>
              <a:gd name="T63" fmla="*/ 66975 h 148"/>
              <a:gd name="T64" fmla="*/ 477198 w 201"/>
              <a:gd name="T65" fmla="*/ 43056 h 148"/>
              <a:gd name="T66" fmla="*/ 464640 w 201"/>
              <a:gd name="T67" fmla="*/ 28704 h 148"/>
              <a:gd name="T68" fmla="*/ 449571 w 201"/>
              <a:gd name="T69" fmla="*/ 14352 h 148"/>
              <a:gd name="T70" fmla="*/ 437013 w 201"/>
              <a:gd name="T71" fmla="*/ 4784 h 148"/>
              <a:gd name="T72" fmla="*/ 414409 w 201"/>
              <a:gd name="T73" fmla="*/ 0 h 148"/>
              <a:gd name="T74" fmla="*/ 391805 w 201"/>
              <a:gd name="T75" fmla="*/ 0 h 148"/>
              <a:gd name="T76" fmla="*/ 364177 w 201"/>
              <a:gd name="T77" fmla="*/ 0 h 148"/>
              <a:gd name="T78" fmla="*/ 339062 w 201"/>
              <a:gd name="T79" fmla="*/ 2392 h 148"/>
              <a:gd name="T80" fmla="*/ 306411 w 201"/>
              <a:gd name="T81" fmla="*/ 7176 h 148"/>
              <a:gd name="T82" fmla="*/ 278784 w 201"/>
              <a:gd name="T83" fmla="*/ 11960 h 148"/>
              <a:gd name="T84" fmla="*/ 246134 w 201"/>
              <a:gd name="T85" fmla="*/ 19136 h 148"/>
              <a:gd name="T86" fmla="*/ 215995 w 201"/>
              <a:gd name="T87" fmla="*/ 28704 h 148"/>
              <a:gd name="T88" fmla="*/ 183344 w 201"/>
              <a:gd name="T89" fmla="*/ 38272 h 148"/>
              <a:gd name="T90" fmla="*/ 158229 w 201"/>
              <a:gd name="T91" fmla="*/ 47840 h 148"/>
              <a:gd name="T92" fmla="*/ 128090 w 201"/>
              <a:gd name="T93" fmla="*/ 59799 h 148"/>
              <a:gd name="T94" fmla="*/ 102974 w 201"/>
              <a:gd name="T95" fmla="*/ 71759 h 148"/>
              <a:gd name="T96" fmla="*/ 77859 w 201"/>
              <a:gd name="T97" fmla="*/ 86111 h 148"/>
              <a:gd name="T98" fmla="*/ 57766 w 201"/>
              <a:gd name="T99" fmla="*/ 100463 h 148"/>
              <a:gd name="T100" fmla="*/ 37674 w 201"/>
              <a:gd name="T101" fmla="*/ 114815 h 148"/>
              <a:gd name="T102" fmla="*/ 22604 w 201"/>
              <a:gd name="T103" fmla="*/ 129167 h 148"/>
              <a:gd name="T104" fmla="*/ 10046 w 201"/>
              <a:gd name="T105" fmla="*/ 145911 h 148"/>
              <a:gd name="T106" fmla="*/ 5023 w 201"/>
              <a:gd name="T107" fmla="*/ 160263 h 148"/>
              <a:gd name="T108" fmla="*/ 0 w 201"/>
              <a:gd name="T109" fmla="*/ 177007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4289" name="Freeform 17"/>
          <p:cNvSpPr/>
          <p:nvPr/>
        </p:nvSpPr>
        <p:spPr bwMode="auto">
          <a:xfrm rot="6653632" flipH="1" flipV="1">
            <a:off x="3019425" y="3611563"/>
            <a:ext cx="503238" cy="442912"/>
          </a:xfrm>
          <a:custGeom>
            <a:avLst/>
            <a:gdLst>
              <a:gd name="T0" fmla="*/ 2504 w 201"/>
              <a:gd name="T1" fmla="*/ 236419 h 148"/>
              <a:gd name="T2" fmla="*/ 7511 w 201"/>
              <a:gd name="T3" fmla="*/ 254375 h 148"/>
              <a:gd name="T4" fmla="*/ 20029 w 201"/>
              <a:gd name="T5" fmla="*/ 275324 h 148"/>
              <a:gd name="T6" fmla="*/ 32548 w 201"/>
              <a:gd name="T7" fmla="*/ 293280 h 148"/>
              <a:gd name="T8" fmla="*/ 52577 w 201"/>
              <a:gd name="T9" fmla="*/ 311235 h 148"/>
              <a:gd name="T10" fmla="*/ 70103 w 201"/>
              <a:gd name="T11" fmla="*/ 329191 h 148"/>
              <a:gd name="T12" fmla="*/ 95140 w 201"/>
              <a:gd name="T13" fmla="*/ 347147 h 148"/>
              <a:gd name="T14" fmla="*/ 120176 w 201"/>
              <a:gd name="T15" fmla="*/ 362110 h 148"/>
              <a:gd name="T16" fmla="*/ 150220 w 201"/>
              <a:gd name="T17" fmla="*/ 380066 h 148"/>
              <a:gd name="T18" fmla="*/ 175257 w 201"/>
              <a:gd name="T19" fmla="*/ 392037 h 148"/>
              <a:gd name="T20" fmla="*/ 207805 w 201"/>
              <a:gd name="T21" fmla="*/ 404008 h 148"/>
              <a:gd name="T22" fmla="*/ 235345 w 201"/>
              <a:gd name="T23" fmla="*/ 415978 h 148"/>
              <a:gd name="T24" fmla="*/ 267893 w 201"/>
              <a:gd name="T25" fmla="*/ 424956 h 148"/>
              <a:gd name="T26" fmla="*/ 295433 w 201"/>
              <a:gd name="T27" fmla="*/ 433934 h 148"/>
              <a:gd name="T28" fmla="*/ 327981 w 201"/>
              <a:gd name="T29" fmla="*/ 439919 h 148"/>
              <a:gd name="T30" fmla="*/ 355521 w 201"/>
              <a:gd name="T31" fmla="*/ 442912 h 148"/>
              <a:gd name="T32" fmla="*/ 383062 w 201"/>
              <a:gd name="T33" fmla="*/ 442912 h 148"/>
              <a:gd name="T34" fmla="*/ 408099 w 201"/>
              <a:gd name="T35" fmla="*/ 442912 h 148"/>
              <a:gd name="T36" fmla="*/ 430632 w 201"/>
              <a:gd name="T37" fmla="*/ 439919 h 148"/>
              <a:gd name="T38" fmla="*/ 445654 w 201"/>
              <a:gd name="T39" fmla="*/ 430941 h 148"/>
              <a:gd name="T40" fmla="*/ 460676 w 201"/>
              <a:gd name="T41" fmla="*/ 412986 h 148"/>
              <a:gd name="T42" fmla="*/ 470690 w 201"/>
              <a:gd name="T43" fmla="*/ 395030 h 148"/>
              <a:gd name="T44" fmla="*/ 483209 w 201"/>
              <a:gd name="T45" fmla="*/ 368096 h 148"/>
              <a:gd name="T46" fmla="*/ 490720 w 201"/>
              <a:gd name="T47" fmla="*/ 341162 h 148"/>
              <a:gd name="T48" fmla="*/ 498231 w 201"/>
              <a:gd name="T49" fmla="*/ 308243 h 148"/>
              <a:gd name="T50" fmla="*/ 500734 w 201"/>
              <a:gd name="T51" fmla="*/ 278316 h 148"/>
              <a:gd name="T52" fmla="*/ 503238 w 201"/>
              <a:gd name="T53" fmla="*/ 242405 h 148"/>
              <a:gd name="T54" fmla="*/ 503238 w 201"/>
              <a:gd name="T55" fmla="*/ 209485 h 148"/>
              <a:gd name="T56" fmla="*/ 500734 w 201"/>
              <a:gd name="T57" fmla="*/ 173574 h 148"/>
              <a:gd name="T58" fmla="*/ 498231 w 201"/>
              <a:gd name="T59" fmla="*/ 143647 h 148"/>
              <a:gd name="T60" fmla="*/ 493223 w 201"/>
              <a:gd name="T61" fmla="*/ 107735 h 148"/>
              <a:gd name="T62" fmla="*/ 485712 w 201"/>
              <a:gd name="T63" fmla="*/ 83794 h 148"/>
              <a:gd name="T64" fmla="*/ 475698 w 201"/>
              <a:gd name="T65" fmla="*/ 53868 h 148"/>
              <a:gd name="T66" fmla="*/ 463179 w 201"/>
              <a:gd name="T67" fmla="*/ 35912 h 148"/>
              <a:gd name="T68" fmla="*/ 448157 w 201"/>
              <a:gd name="T69" fmla="*/ 17956 h 148"/>
              <a:gd name="T70" fmla="*/ 435639 w 201"/>
              <a:gd name="T71" fmla="*/ 5985 h 148"/>
              <a:gd name="T72" fmla="*/ 413106 w 201"/>
              <a:gd name="T73" fmla="*/ 0 h 148"/>
              <a:gd name="T74" fmla="*/ 390573 w 201"/>
              <a:gd name="T75" fmla="*/ 0 h 148"/>
              <a:gd name="T76" fmla="*/ 363032 w 201"/>
              <a:gd name="T77" fmla="*/ 0 h 148"/>
              <a:gd name="T78" fmla="*/ 337996 w 201"/>
              <a:gd name="T79" fmla="*/ 2993 h 148"/>
              <a:gd name="T80" fmla="*/ 305448 w 201"/>
              <a:gd name="T81" fmla="*/ 8978 h 148"/>
              <a:gd name="T82" fmla="*/ 277908 w 201"/>
              <a:gd name="T83" fmla="*/ 14963 h 148"/>
              <a:gd name="T84" fmla="*/ 245360 w 201"/>
              <a:gd name="T85" fmla="*/ 23941 h 148"/>
              <a:gd name="T86" fmla="*/ 215316 w 201"/>
              <a:gd name="T87" fmla="*/ 35912 h 148"/>
              <a:gd name="T88" fmla="*/ 182768 w 201"/>
              <a:gd name="T89" fmla="*/ 47882 h 148"/>
              <a:gd name="T90" fmla="*/ 157731 w 201"/>
              <a:gd name="T91" fmla="*/ 59853 h 148"/>
              <a:gd name="T92" fmla="*/ 127687 w 201"/>
              <a:gd name="T93" fmla="*/ 74816 h 148"/>
              <a:gd name="T94" fmla="*/ 102651 w 201"/>
              <a:gd name="T95" fmla="*/ 89779 h 148"/>
              <a:gd name="T96" fmla="*/ 77614 w 201"/>
              <a:gd name="T97" fmla="*/ 107735 h 148"/>
              <a:gd name="T98" fmla="*/ 57584 w 201"/>
              <a:gd name="T99" fmla="*/ 125691 h 148"/>
              <a:gd name="T100" fmla="*/ 37555 w 201"/>
              <a:gd name="T101" fmla="*/ 143647 h 148"/>
              <a:gd name="T102" fmla="*/ 22533 w 201"/>
              <a:gd name="T103" fmla="*/ 161603 h 148"/>
              <a:gd name="T104" fmla="*/ 10015 w 201"/>
              <a:gd name="T105" fmla="*/ 182552 h 148"/>
              <a:gd name="T106" fmla="*/ 5007 w 201"/>
              <a:gd name="T107" fmla="*/ 200507 h 148"/>
              <a:gd name="T108" fmla="*/ 0 w 201"/>
              <a:gd name="T109" fmla="*/ 221456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4290" name="Freeform 18"/>
          <p:cNvSpPr/>
          <p:nvPr/>
        </p:nvSpPr>
        <p:spPr bwMode="auto">
          <a:xfrm rot="6653632" flipH="1" flipV="1">
            <a:off x="1781969" y="4595019"/>
            <a:ext cx="1962150" cy="915988"/>
          </a:xfrm>
          <a:custGeom>
            <a:avLst/>
            <a:gdLst>
              <a:gd name="T0" fmla="*/ 1958299 w 1019"/>
              <a:gd name="T1" fmla="*/ 492025 h 646"/>
              <a:gd name="T2" fmla="*/ 1931341 w 1019"/>
              <a:gd name="T3" fmla="*/ 527473 h 646"/>
              <a:gd name="T4" fmla="*/ 1887053 w 1019"/>
              <a:gd name="T5" fmla="*/ 570011 h 646"/>
              <a:gd name="T6" fmla="*/ 1833137 w 1019"/>
              <a:gd name="T7" fmla="*/ 604042 h 646"/>
              <a:gd name="T8" fmla="*/ 1752264 w 1019"/>
              <a:gd name="T9" fmla="*/ 646580 h 646"/>
              <a:gd name="T10" fmla="*/ 1671390 w 1019"/>
              <a:gd name="T11" fmla="*/ 679192 h 646"/>
              <a:gd name="T12" fmla="*/ 1567409 w 1019"/>
              <a:gd name="T13" fmla="*/ 718895 h 646"/>
              <a:gd name="T14" fmla="*/ 1471131 w 1019"/>
              <a:gd name="T15" fmla="*/ 747253 h 646"/>
              <a:gd name="T16" fmla="*/ 1347895 w 1019"/>
              <a:gd name="T17" fmla="*/ 781284 h 646"/>
              <a:gd name="T18" fmla="*/ 1240064 w 1019"/>
              <a:gd name="T19" fmla="*/ 809643 h 646"/>
              <a:gd name="T20" fmla="*/ 1114902 w 1019"/>
              <a:gd name="T21" fmla="*/ 836583 h 646"/>
              <a:gd name="T22" fmla="*/ 1003219 w 1019"/>
              <a:gd name="T23" fmla="*/ 856435 h 646"/>
              <a:gd name="T24" fmla="*/ 876132 w 1019"/>
              <a:gd name="T25" fmla="*/ 879122 h 646"/>
              <a:gd name="T26" fmla="*/ 768300 w 1019"/>
              <a:gd name="T27" fmla="*/ 893301 h 646"/>
              <a:gd name="T28" fmla="*/ 648915 w 1019"/>
              <a:gd name="T29" fmla="*/ 904644 h 646"/>
              <a:gd name="T30" fmla="*/ 552637 w 1019"/>
              <a:gd name="T31" fmla="*/ 913152 h 646"/>
              <a:gd name="T32" fmla="*/ 448656 w 1019"/>
              <a:gd name="T33" fmla="*/ 915988 h 646"/>
              <a:gd name="T34" fmla="*/ 371634 w 1019"/>
              <a:gd name="T35" fmla="*/ 913152 h 646"/>
              <a:gd name="T36" fmla="*/ 292686 w 1019"/>
              <a:gd name="T37" fmla="*/ 904644 h 646"/>
              <a:gd name="T38" fmla="*/ 234919 w 1019"/>
              <a:gd name="T39" fmla="*/ 887629 h 646"/>
              <a:gd name="T40" fmla="*/ 173301 w 1019"/>
              <a:gd name="T41" fmla="*/ 850763 h 646"/>
              <a:gd name="T42" fmla="*/ 130938 w 1019"/>
              <a:gd name="T43" fmla="*/ 815314 h 646"/>
              <a:gd name="T44" fmla="*/ 84725 w 1019"/>
              <a:gd name="T45" fmla="*/ 758597 h 646"/>
              <a:gd name="T46" fmla="*/ 53916 w 1019"/>
              <a:gd name="T47" fmla="*/ 704715 h 646"/>
              <a:gd name="T48" fmla="*/ 26958 w 1019"/>
              <a:gd name="T49" fmla="*/ 638072 h 646"/>
              <a:gd name="T50" fmla="*/ 11553 w 1019"/>
              <a:gd name="T51" fmla="*/ 575683 h 646"/>
              <a:gd name="T52" fmla="*/ 3851 w 1019"/>
              <a:gd name="T53" fmla="*/ 500532 h 646"/>
              <a:gd name="T54" fmla="*/ 3851 w 1019"/>
              <a:gd name="T55" fmla="*/ 435307 h 646"/>
              <a:gd name="T56" fmla="*/ 7702 w 1019"/>
              <a:gd name="T57" fmla="*/ 360156 h 646"/>
              <a:gd name="T58" fmla="*/ 23107 w 1019"/>
              <a:gd name="T59" fmla="*/ 297767 h 646"/>
              <a:gd name="T60" fmla="*/ 46214 w 1019"/>
              <a:gd name="T61" fmla="*/ 226870 h 646"/>
              <a:gd name="T62" fmla="*/ 73171 w 1019"/>
              <a:gd name="T63" fmla="*/ 174406 h 646"/>
              <a:gd name="T64" fmla="*/ 115534 w 1019"/>
              <a:gd name="T65" fmla="*/ 114853 h 646"/>
              <a:gd name="T66" fmla="*/ 157896 w 1019"/>
              <a:gd name="T67" fmla="*/ 75151 h 646"/>
              <a:gd name="T68" fmla="*/ 219514 w 1019"/>
              <a:gd name="T69" fmla="*/ 36866 h 646"/>
              <a:gd name="T70" fmla="*/ 273430 w 1019"/>
              <a:gd name="T71" fmla="*/ 17015 h 646"/>
              <a:gd name="T72" fmla="*/ 348527 w 1019"/>
              <a:gd name="T73" fmla="*/ 2836 h 646"/>
              <a:gd name="T74" fmla="*/ 421699 w 1019"/>
              <a:gd name="T75" fmla="*/ 0 h 646"/>
              <a:gd name="T76" fmla="*/ 525679 w 1019"/>
              <a:gd name="T77" fmla="*/ 2836 h 646"/>
              <a:gd name="T78" fmla="*/ 618106 w 1019"/>
              <a:gd name="T79" fmla="*/ 8508 h 646"/>
              <a:gd name="T80" fmla="*/ 737491 w 1019"/>
              <a:gd name="T81" fmla="*/ 19851 h 646"/>
              <a:gd name="T82" fmla="*/ 841472 w 1019"/>
              <a:gd name="T83" fmla="*/ 34031 h 646"/>
              <a:gd name="T84" fmla="*/ 968559 w 1019"/>
              <a:gd name="T85" fmla="*/ 53882 h 646"/>
              <a:gd name="T86" fmla="*/ 1080242 w 1019"/>
              <a:gd name="T87" fmla="*/ 72315 h 646"/>
              <a:gd name="T88" fmla="*/ 1209255 w 1019"/>
              <a:gd name="T89" fmla="*/ 100674 h 646"/>
              <a:gd name="T90" fmla="*/ 1317086 w 1019"/>
              <a:gd name="T91" fmla="*/ 126196 h 646"/>
              <a:gd name="T92" fmla="*/ 1440322 w 1019"/>
              <a:gd name="T93" fmla="*/ 157391 h 646"/>
              <a:gd name="T94" fmla="*/ 1536600 w 1019"/>
              <a:gd name="T95" fmla="*/ 188586 h 646"/>
              <a:gd name="T96" fmla="*/ 1644432 w 1019"/>
              <a:gd name="T97" fmla="*/ 224034 h 646"/>
              <a:gd name="T98" fmla="*/ 1729157 w 1019"/>
              <a:gd name="T99" fmla="*/ 258065 h 646"/>
              <a:gd name="T100" fmla="*/ 1813882 w 1019"/>
              <a:gd name="T101" fmla="*/ 300603 h 646"/>
              <a:gd name="T102" fmla="*/ 1871649 w 1019"/>
              <a:gd name="T103" fmla="*/ 334633 h 646"/>
              <a:gd name="T104" fmla="*/ 1923639 w 1019"/>
              <a:gd name="T105" fmla="*/ 375754 h 646"/>
              <a:gd name="T106" fmla="*/ 1950597 w 1019"/>
              <a:gd name="T107" fmla="*/ 412620 h 646"/>
              <a:gd name="T108" fmla="*/ 1962150 w 1019"/>
              <a:gd name="T109" fmla="*/ 457994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76">
            <a:noFill/>
            <a:round/>
          </a:ln>
        </p:spPr>
        <p:txBody>
          <a:bodyPr/>
          <a:lstStyle/>
          <a:p>
            <a:endParaRPr lang="en-US"/>
          </a:p>
        </p:txBody>
      </p:sp>
      <p:sp>
        <p:nvSpPr>
          <p:cNvPr id="54291" name="Text Box 19"/>
          <p:cNvSpPr txBox="1">
            <a:spLocks noChangeArrowheads="1"/>
          </p:cNvSpPr>
          <p:nvPr/>
        </p:nvSpPr>
        <p:spPr bwMode="auto">
          <a:xfrm flipH="1" flipV="1">
            <a:off x="2359025" y="5348288"/>
            <a:ext cx="404813" cy="457200"/>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4292" name="Freeform 20"/>
          <p:cNvSpPr/>
          <p:nvPr/>
        </p:nvSpPr>
        <p:spPr bwMode="auto">
          <a:xfrm flipH="1" flipV="1">
            <a:off x="2549525" y="3914775"/>
            <a:ext cx="668338" cy="376238"/>
          </a:xfrm>
          <a:custGeom>
            <a:avLst/>
            <a:gdLst>
              <a:gd name="T0" fmla="*/ 3325 w 201"/>
              <a:gd name="T1" fmla="*/ 200830 h 148"/>
              <a:gd name="T2" fmla="*/ 9975 w 201"/>
              <a:gd name="T3" fmla="*/ 216083 h 148"/>
              <a:gd name="T4" fmla="*/ 26601 w 201"/>
              <a:gd name="T5" fmla="*/ 233878 h 148"/>
              <a:gd name="T6" fmla="*/ 43226 w 201"/>
              <a:gd name="T7" fmla="*/ 249131 h 148"/>
              <a:gd name="T8" fmla="*/ 69826 w 201"/>
              <a:gd name="T9" fmla="*/ 264383 h 148"/>
              <a:gd name="T10" fmla="*/ 93102 w 201"/>
              <a:gd name="T11" fmla="*/ 279636 h 148"/>
              <a:gd name="T12" fmla="*/ 126352 w 201"/>
              <a:gd name="T13" fmla="*/ 294889 h 148"/>
              <a:gd name="T14" fmla="*/ 159603 w 201"/>
              <a:gd name="T15" fmla="*/ 307600 h 148"/>
              <a:gd name="T16" fmla="*/ 199504 w 201"/>
              <a:gd name="T17" fmla="*/ 322853 h 148"/>
              <a:gd name="T18" fmla="*/ 232755 w 201"/>
              <a:gd name="T19" fmla="*/ 333021 h 148"/>
              <a:gd name="T20" fmla="*/ 275980 w 201"/>
              <a:gd name="T21" fmla="*/ 343190 h 148"/>
              <a:gd name="T22" fmla="*/ 312556 w 201"/>
              <a:gd name="T23" fmla="*/ 353359 h 148"/>
              <a:gd name="T24" fmla="*/ 355782 w 201"/>
              <a:gd name="T25" fmla="*/ 360985 h 148"/>
              <a:gd name="T26" fmla="*/ 392358 w 201"/>
              <a:gd name="T27" fmla="*/ 368612 h 148"/>
              <a:gd name="T28" fmla="*/ 435584 w 201"/>
              <a:gd name="T29" fmla="*/ 373696 h 148"/>
              <a:gd name="T30" fmla="*/ 472159 w 201"/>
              <a:gd name="T31" fmla="*/ 376238 h 148"/>
              <a:gd name="T32" fmla="*/ 508735 w 201"/>
              <a:gd name="T33" fmla="*/ 376238 h 148"/>
              <a:gd name="T34" fmla="*/ 541986 w 201"/>
              <a:gd name="T35" fmla="*/ 376238 h 148"/>
              <a:gd name="T36" fmla="*/ 571911 w 201"/>
              <a:gd name="T37" fmla="*/ 373696 h 148"/>
              <a:gd name="T38" fmla="*/ 591862 w 201"/>
              <a:gd name="T39" fmla="*/ 366069 h 148"/>
              <a:gd name="T40" fmla="*/ 611812 w 201"/>
              <a:gd name="T41" fmla="*/ 350817 h 148"/>
              <a:gd name="T42" fmla="*/ 625112 w 201"/>
              <a:gd name="T43" fmla="*/ 335564 h 148"/>
              <a:gd name="T44" fmla="*/ 641737 w 201"/>
              <a:gd name="T45" fmla="*/ 312684 h 148"/>
              <a:gd name="T46" fmla="*/ 651713 w 201"/>
              <a:gd name="T47" fmla="*/ 289805 h 148"/>
              <a:gd name="T48" fmla="*/ 661688 w 201"/>
              <a:gd name="T49" fmla="*/ 261841 h 148"/>
              <a:gd name="T50" fmla="*/ 665013 w 201"/>
              <a:gd name="T51" fmla="*/ 236420 h 148"/>
              <a:gd name="T52" fmla="*/ 668338 w 201"/>
              <a:gd name="T53" fmla="*/ 205914 h 148"/>
              <a:gd name="T54" fmla="*/ 668338 w 201"/>
              <a:gd name="T55" fmla="*/ 177950 h 148"/>
              <a:gd name="T56" fmla="*/ 665013 w 201"/>
              <a:gd name="T57" fmla="*/ 147445 h 148"/>
              <a:gd name="T58" fmla="*/ 661688 w 201"/>
              <a:gd name="T59" fmla="*/ 122023 h 148"/>
              <a:gd name="T60" fmla="*/ 655038 w 201"/>
              <a:gd name="T61" fmla="*/ 91517 h 148"/>
              <a:gd name="T62" fmla="*/ 645063 w 201"/>
              <a:gd name="T63" fmla="*/ 71180 h 148"/>
              <a:gd name="T64" fmla="*/ 631762 w 201"/>
              <a:gd name="T65" fmla="*/ 45759 h 148"/>
              <a:gd name="T66" fmla="*/ 615137 w 201"/>
              <a:gd name="T67" fmla="*/ 30506 h 148"/>
              <a:gd name="T68" fmla="*/ 595187 w 201"/>
              <a:gd name="T69" fmla="*/ 15253 h 148"/>
              <a:gd name="T70" fmla="*/ 578561 w 201"/>
              <a:gd name="T71" fmla="*/ 5084 h 148"/>
              <a:gd name="T72" fmla="*/ 548636 w 201"/>
              <a:gd name="T73" fmla="*/ 0 h 148"/>
              <a:gd name="T74" fmla="*/ 518710 w 201"/>
              <a:gd name="T75" fmla="*/ 0 h 148"/>
              <a:gd name="T76" fmla="*/ 482134 w 201"/>
              <a:gd name="T77" fmla="*/ 0 h 148"/>
              <a:gd name="T78" fmla="*/ 448884 w 201"/>
              <a:gd name="T79" fmla="*/ 2542 h 148"/>
              <a:gd name="T80" fmla="*/ 405658 w 201"/>
              <a:gd name="T81" fmla="*/ 7626 h 148"/>
              <a:gd name="T82" fmla="*/ 369082 w 201"/>
              <a:gd name="T83" fmla="*/ 12711 h 148"/>
              <a:gd name="T84" fmla="*/ 325856 w 201"/>
              <a:gd name="T85" fmla="*/ 20337 h 148"/>
              <a:gd name="T86" fmla="*/ 285956 w 201"/>
              <a:gd name="T87" fmla="*/ 30506 h 148"/>
              <a:gd name="T88" fmla="*/ 242730 w 201"/>
              <a:gd name="T89" fmla="*/ 40674 h 148"/>
              <a:gd name="T90" fmla="*/ 209479 w 201"/>
              <a:gd name="T91" fmla="*/ 50843 h 148"/>
              <a:gd name="T92" fmla="*/ 169578 w 201"/>
              <a:gd name="T93" fmla="*/ 63554 h 148"/>
              <a:gd name="T94" fmla="*/ 136328 w 201"/>
              <a:gd name="T95" fmla="*/ 76264 h 148"/>
              <a:gd name="T96" fmla="*/ 103077 w 201"/>
              <a:gd name="T97" fmla="*/ 91517 h 148"/>
              <a:gd name="T98" fmla="*/ 76476 w 201"/>
              <a:gd name="T99" fmla="*/ 106770 h 148"/>
              <a:gd name="T100" fmla="*/ 49876 w 201"/>
              <a:gd name="T101" fmla="*/ 122023 h 148"/>
              <a:gd name="T102" fmla="*/ 29926 w 201"/>
              <a:gd name="T103" fmla="*/ 137276 h 148"/>
              <a:gd name="T104" fmla="*/ 13300 w 201"/>
              <a:gd name="T105" fmla="*/ 155071 h 148"/>
              <a:gd name="T106" fmla="*/ 6650 w 201"/>
              <a:gd name="T107" fmla="*/ 170324 h 148"/>
              <a:gd name="T108" fmla="*/ 0 w 201"/>
              <a:gd name="T109" fmla="*/ 188119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4295" name="Oval 23"/>
          <p:cNvSpPr>
            <a:spLocks noChangeArrowheads="1"/>
          </p:cNvSpPr>
          <p:nvPr/>
        </p:nvSpPr>
        <p:spPr bwMode="auto">
          <a:xfrm>
            <a:off x="3338513" y="3662363"/>
            <a:ext cx="2057400" cy="914400"/>
          </a:xfrm>
          <a:prstGeom prst="ellipse">
            <a:avLst/>
          </a:prstGeom>
          <a:gradFill rotWithShape="0">
            <a:gsLst>
              <a:gs pos="0">
                <a:srgbClr val="FFEBFA"/>
              </a:gs>
              <a:gs pos="30000">
                <a:srgbClr val="C4D6EB"/>
              </a:gs>
              <a:gs pos="60001">
                <a:srgbClr val="85C2FF"/>
              </a:gs>
              <a:gs pos="100000">
                <a:srgbClr val="5E9EFF"/>
              </a:gs>
            </a:gsLst>
            <a:path path="shape">
              <a:fillToRect l="50000" t="50000" r="50000" b="50000"/>
            </a:path>
          </a:gradFill>
          <a:ln w="12700">
            <a:noFill/>
            <a:round/>
            <a:headEnd type="none" w="sm" len="sm"/>
            <a:tailEnd type="none" w="sm" len="sm"/>
          </a:ln>
        </p:spPr>
        <p:txBody>
          <a:bodyPr wrap="none" anchor="ctr"/>
          <a:lstStyle/>
          <a:p>
            <a:endParaRPr lang="en-US"/>
          </a:p>
        </p:txBody>
      </p:sp>
      <p:sp>
        <p:nvSpPr>
          <p:cNvPr id="54293" name="Rectangle 21"/>
          <p:cNvSpPr>
            <a:spLocks noChangeArrowheads="1"/>
          </p:cNvSpPr>
          <p:nvPr/>
        </p:nvSpPr>
        <p:spPr bwMode="auto">
          <a:xfrm flipH="1" flipV="1">
            <a:off x="1668463" y="3200400"/>
            <a:ext cx="404812" cy="457200"/>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4294" name="Rectangle 22"/>
          <p:cNvSpPr>
            <a:spLocks noChangeArrowheads="1"/>
          </p:cNvSpPr>
          <p:nvPr/>
        </p:nvSpPr>
        <p:spPr bwMode="auto">
          <a:xfrm flipH="1" flipV="1">
            <a:off x="4681538" y="3871913"/>
            <a:ext cx="184150" cy="457200"/>
          </a:xfrm>
          <a:prstGeom prst="rect">
            <a:avLst/>
          </a:prstGeom>
          <a:noFill/>
          <a:ln w="38100">
            <a:noFill/>
            <a:miter lim="800000"/>
            <a:headEnd type="none" w="sm" len="sm"/>
          </a:ln>
        </p:spPr>
        <p:txBody>
          <a:bodyPr rot="10800000" wrap="none">
            <a:spAutoFit/>
          </a:bodyPr>
          <a:lstStyle/>
          <a:p>
            <a:pPr eaLnBrk="0" hangingPunct="0"/>
            <a:endParaRPr lang="en-US" sz="2400">
              <a:solidFill>
                <a:schemeClr val="bg1"/>
              </a:solidFill>
            </a:endParaRPr>
          </a:p>
        </p:txBody>
      </p:sp>
      <p:sp>
        <p:nvSpPr>
          <p:cNvPr id="54296" name="Freeform 24"/>
          <p:cNvSpPr/>
          <p:nvPr/>
        </p:nvSpPr>
        <p:spPr bwMode="auto">
          <a:xfrm rot="-7966462" flipH="1" flipV="1">
            <a:off x="1874044" y="3131344"/>
            <a:ext cx="1395412" cy="869950"/>
          </a:xfrm>
          <a:custGeom>
            <a:avLst/>
            <a:gdLst>
              <a:gd name="T0" fmla="*/ 1392673 w 1019"/>
              <a:gd name="T1" fmla="*/ 467295 h 646"/>
              <a:gd name="T2" fmla="*/ 1373502 w 1019"/>
              <a:gd name="T3" fmla="*/ 500962 h 646"/>
              <a:gd name="T4" fmla="*/ 1342006 w 1019"/>
              <a:gd name="T5" fmla="*/ 541362 h 646"/>
              <a:gd name="T6" fmla="*/ 1303663 w 1019"/>
              <a:gd name="T7" fmla="*/ 573682 h 646"/>
              <a:gd name="T8" fmla="*/ 1246148 w 1019"/>
              <a:gd name="T9" fmla="*/ 614082 h 646"/>
              <a:gd name="T10" fmla="*/ 1188634 w 1019"/>
              <a:gd name="T11" fmla="*/ 645056 h 646"/>
              <a:gd name="T12" fmla="*/ 1114686 w 1019"/>
              <a:gd name="T13" fmla="*/ 682763 h 646"/>
              <a:gd name="T14" fmla="*/ 1046217 w 1019"/>
              <a:gd name="T15" fmla="*/ 709696 h 646"/>
              <a:gd name="T16" fmla="*/ 958576 w 1019"/>
              <a:gd name="T17" fmla="*/ 742016 h 646"/>
              <a:gd name="T18" fmla="*/ 881890 w 1019"/>
              <a:gd name="T19" fmla="*/ 768950 h 646"/>
              <a:gd name="T20" fmla="*/ 792879 w 1019"/>
              <a:gd name="T21" fmla="*/ 794536 h 646"/>
              <a:gd name="T22" fmla="*/ 713454 w 1019"/>
              <a:gd name="T23" fmla="*/ 813390 h 646"/>
              <a:gd name="T24" fmla="*/ 623074 w 1019"/>
              <a:gd name="T25" fmla="*/ 834937 h 646"/>
              <a:gd name="T26" fmla="*/ 546388 w 1019"/>
              <a:gd name="T27" fmla="*/ 848403 h 646"/>
              <a:gd name="T28" fmla="*/ 461486 w 1019"/>
              <a:gd name="T29" fmla="*/ 859177 h 646"/>
              <a:gd name="T30" fmla="*/ 393016 w 1019"/>
              <a:gd name="T31" fmla="*/ 867257 h 646"/>
              <a:gd name="T32" fmla="*/ 319069 w 1019"/>
              <a:gd name="T33" fmla="*/ 869950 h 646"/>
              <a:gd name="T34" fmla="*/ 264293 w 1019"/>
              <a:gd name="T35" fmla="*/ 867257 h 646"/>
              <a:gd name="T36" fmla="*/ 208148 w 1019"/>
              <a:gd name="T37" fmla="*/ 859177 h 646"/>
              <a:gd name="T38" fmla="*/ 167066 w 1019"/>
              <a:gd name="T39" fmla="*/ 843017 h 646"/>
              <a:gd name="T40" fmla="*/ 123245 w 1019"/>
              <a:gd name="T41" fmla="*/ 808003 h 646"/>
              <a:gd name="T42" fmla="*/ 93119 w 1019"/>
              <a:gd name="T43" fmla="*/ 774336 h 646"/>
              <a:gd name="T44" fmla="*/ 60253 w 1019"/>
              <a:gd name="T45" fmla="*/ 720469 h 646"/>
              <a:gd name="T46" fmla="*/ 38343 w 1019"/>
              <a:gd name="T47" fmla="*/ 669296 h 646"/>
              <a:gd name="T48" fmla="*/ 19172 w 1019"/>
              <a:gd name="T49" fmla="*/ 606002 h 646"/>
              <a:gd name="T50" fmla="*/ 8216 w 1019"/>
              <a:gd name="T51" fmla="*/ 546749 h 646"/>
              <a:gd name="T52" fmla="*/ 2739 w 1019"/>
              <a:gd name="T53" fmla="*/ 475375 h 646"/>
              <a:gd name="T54" fmla="*/ 2739 w 1019"/>
              <a:gd name="T55" fmla="*/ 413428 h 646"/>
              <a:gd name="T56" fmla="*/ 5478 w 1019"/>
              <a:gd name="T57" fmla="*/ 342055 h 646"/>
              <a:gd name="T58" fmla="*/ 16433 w 1019"/>
              <a:gd name="T59" fmla="*/ 282801 h 646"/>
              <a:gd name="T60" fmla="*/ 32865 w 1019"/>
              <a:gd name="T61" fmla="*/ 215467 h 646"/>
              <a:gd name="T62" fmla="*/ 52037 w 1019"/>
              <a:gd name="T63" fmla="*/ 165641 h 646"/>
              <a:gd name="T64" fmla="*/ 82164 w 1019"/>
              <a:gd name="T65" fmla="*/ 109080 h 646"/>
              <a:gd name="T66" fmla="*/ 112290 w 1019"/>
              <a:gd name="T67" fmla="*/ 71374 h 646"/>
              <a:gd name="T68" fmla="*/ 156111 w 1019"/>
              <a:gd name="T69" fmla="*/ 35013 h 646"/>
              <a:gd name="T70" fmla="*/ 194454 w 1019"/>
              <a:gd name="T71" fmla="*/ 16160 h 646"/>
              <a:gd name="T72" fmla="*/ 247860 w 1019"/>
              <a:gd name="T73" fmla="*/ 2693 h 646"/>
              <a:gd name="T74" fmla="*/ 299897 w 1019"/>
              <a:gd name="T75" fmla="*/ 0 h 646"/>
              <a:gd name="T76" fmla="*/ 373845 w 1019"/>
              <a:gd name="T77" fmla="*/ 2693 h 646"/>
              <a:gd name="T78" fmla="*/ 439575 w 1019"/>
              <a:gd name="T79" fmla="*/ 8080 h 646"/>
              <a:gd name="T80" fmla="*/ 524478 w 1019"/>
              <a:gd name="T81" fmla="*/ 18853 h 646"/>
              <a:gd name="T82" fmla="*/ 598425 w 1019"/>
              <a:gd name="T83" fmla="*/ 32320 h 646"/>
              <a:gd name="T84" fmla="*/ 688805 w 1019"/>
              <a:gd name="T85" fmla="*/ 51174 h 646"/>
              <a:gd name="T86" fmla="*/ 768230 w 1019"/>
              <a:gd name="T87" fmla="*/ 68680 h 646"/>
              <a:gd name="T88" fmla="*/ 859979 w 1019"/>
              <a:gd name="T89" fmla="*/ 95614 h 646"/>
              <a:gd name="T90" fmla="*/ 936665 w 1019"/>
              <a:gd name="T91" fmla="*/ 119854 h 646"/>
              <a:gd name="T92" fmla="*/ 1024306 w 1019"/>
              <a:gd name="T93" fmla="*/ 149481 h 646"/>
              <a:gd name="T94" fmla="*/ 1092776 w 1019"/>
              <a:gd name="T95" fmla="*/ 179107 h 646"/>
              <a:gd name="T96" fmla="*/ 1169462 w 1019"/>
              <a:gd name="T97" fmla="*/ 212774 h 646"/>
              <a:gd name="T98" fmla="*/ 1229715 w 1019"/>
              <a:gd name="T99" fmla="*/ 245094 h 646"/>
              <a:gd name="T100" fmla="*/ 1289969 w 1019"/>
              <a:gd name="T101" fmla="*/ 285494 h 646"/>
              <a:gd name="T102" fmla="*/ 1331051 w 1019"/>
              <a:gd name="T103" fmla="*/ 317815 h 646"/>
              <a:gd name="T104" fmla="*/ 1368024 w 1019"/>
              <a:gd name="T105" fmla="*/ 356868 h 646"/>
              <a:gd name="T106" fmla="*/ 1387196 w 1019"/>
              <a:gd name="T107" fmla="*/ 391882 h 646"/>
              <a:gd name="T108" fmla="*/ 1395412 w 1019"/>
              <a:gd name="T109" fmla="*/ 434975 h 6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9"/>
              <a:gd name="T166" fmla="*/ 0 h 646"/>
              <a:gd name="T167" fmla="*/ 1019 w 1019"/>
              <a:gd name="T168" fmla="*/ 646 h 6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9" h="646">
                <a:moveTo>
                  <a:pt x="1019" y="323"/>
                </a:moveTo>
                <a:lnTo>
                  <a:pt x="1019" y="323"/>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23"/>
                </a:ln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23813">
            <a:noFill/>
            <a:round/>
          </a:ln>
        </p:spPr>
        <p:txBody>
          <a:bodyPr/>
          <a:lstStyle/>
          <a:p>
            <a:endParaRPr lang="en-US"/>
          </a:p>
        </p:txBody>
      </p:sp>
      <p:sp>
        <p:nvSpPr>
          <p:cNvPr id="54297" name="Rectangle 25"/>
          <p:cNvSpPr>
            <a:spLocks noChangeArrowheads="1"/>
          </p:cNvSpPr>
          <p:nvPr/>
        </p:nvSpPr>
        <p:spPr bwMode="auto">
          <a:xfrm flipH="1" flipV="1">
            <a:off x="2097088" y="2976563"/>
            <a:ext cx="404812" cy="457200"/>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H</a:t>
            </a:r>
          </a:p>
        </p:txBody>
      </p:sp>
      <p:sp>
        <p:nvSpPr>
          <p:cNvPr id="54298" name="Freeform 26"/>
          <p:cNvSpPr/>
          <p:nvPr/>
        </p:nvSpPr>
        <p:spPr bwMode="auto">
          <a:xfrm rot="-9173344" flipH="1" flipV="1">
            <a:off x="3198813" y="4065588"/>
            <a:ext cx="504825" cy="354012"/>
          </a:xfrm>
          <a:custGeom>
            <a:avLst/>
            <a:gdLst>
              <a:gd name="T0" fmla="*/ 2512 w 201"/>
              <a:gd name="T1" fmla="*/ 188966 h 148"/>
              <a:gd name="T2" fmla="*/ 7535 w 201"/>
              <a:gd name="T3" fmla="*/ 203318 h 148"/>
              <a:gd name="T4" fmla="*/ 20093 w 201"/>
              <a:gd name="T5" fmla="*/ 220061 h 148"/>
              <a:gd name="T6" fmla="*/ 32650 w 201"/>
              <a:gd name="T7" fmla="*/ 234413 h 148"/>
              <a:gd name="T8" fmla="*/ 52743 w 201"/>
              <a:gd name="T9" fmla="*/ 248765 h 148"/>
              <a:gd name="T10" fmla="*/ 70324 w 201"/>
              <a:gd name="T11" fmla="*/ 263117 h 148"/>
              <a:gd name="T12" fmla="*/ 95440 w 201"/>
              <a:gd name="T13" fmla="*/ 277469 h 148"/>
              <a:gd name="T14" fmla="*/ 120555 w 201"/>
              <a:gd name="T15" fmla="*/ 289429 h 148"/>
              <a:gd name="T16" fmla="*/ 150694 w 201"/>
              <a:gd name="T17" fmla="*/ 303781 h 148"/>
              <a:gd name="T18" fmla="*/ 175810 w 201"/>
              <a:gd name="T19" fmla="*/ 313348 h 148"/>
              <a:gd name="T20" fmla="*/ 208460 w 201"/>
              <a:gd name="T21" fmla="*/ 322916 h 148"/>
              <a:gd name="T22" fmla="*/ 236087 w 201"/>
              <a:gd name="T23" fmla="*/ 332484 h 148"/>
              <a:gd name="T24" fmla="*/ 268738 w 201"/>
              <a:gd name="T25" fmla="*/ 339660 h 148"/>
              <a:gd name="T26" fmla="*/ 296365 w 201"/>
              <a:gd name="T27" fmla="*/ 346836 h 148"/>
              <a:gd name="T28" fmla="*/ 329015 w 201"/>
              <a:gd name="T29" fmla="*/ 351620 h 148"/>
              <a:gd name="T30" fmla="*/ 356643 w 201"/>
              <a:gd name="T31" fmla="*/ 354012 h 148"/>
              <a:gd name="T32" fmla="*/ 384270 w 201"/>
              <a:gd name="T33" fmla="*/ 354012 h 148"/>
              <a:gd name="T34" fmla="*/ 409385 w 201"/>
              <a:gd name="T35" fmla="*/ 354012 h 148"/>
              <a:gd name="T36" fmla="*/ 431990 w 201"/>
              <a:gd name="T37" fmla="*/ 351620 h 148"/>
              <a:gd name="T38" fmla="*/ 447059 w 201"/>
              <a:gd name="T39" fmla="*/ 344444 h 148"/>
              <a:gd name="T40" fmla="*/ 462128 w 201"/>
              <a:gd name="T41" fmla="*/ 330092 h 148"/>
              <a:gd name="T42" fmla="*/ 472175 w 201"/>
              <a:gd name="T43" fmla="*/ 315740 h 148"/>
              <a:gd name="T44" fmla="*/ 484732 w 201"/>
              <a:gd name="T45" fmla="*/ 294213 h 148"/>
              <a:gd name="T46" fmla="*/ 492267 w 201"/>
              <a:gd name="T47" fmla="*/ 272685 h 148"/>
              <a:gd name="T48" fmla="*/ 499802 w 201"/>
              <a:gd name="T49" fmla="*/ 246373 h 148"/>
              <a:gd name="T50" fmla="*/ 502313 w 201"/>
              <a:gd name="T51" fmla="*/ 222453 h 148"/>
              <a:gd name="T52" fmla="*/ 504825 w 201"/>
              <a:gd name="T53" fmla="*/ 193750 h 148"/>
              <a:gd name="T54" fmla="*/ 504825 w 201"/>
              <a:gd name="T55" fmla="*/ 167438 h 148"/>
              <a:gd name="T56" fmla="*/ 502313 w 201"/>
              <a:gd name="T57" fmla="*/ 138734 h 148"/>
              <a:gd name="T58" fmla="*/ 499802 w 201"/>
              <a:gd name="T59" fmla="*/ 114815 h 148"/>
              <a:gd name="T60" fmla="*/ 494779 w 201"/>
              <a:gd name="T61" fmla="*/ 86111 h 148"/>
              <a:gd name="T62" fmla="*/ 487244 w 201"/>
              <a:gd name="T63" fmla="*/ 66975 h 148"/>
              <a:gd name="T64" fmla="*/ 477198 w 201"/>
              <a:gd name="T65" fmla="*/ 43056 h 148"/>
              <a:gd name="T66" fmla="*/ 464640 w 201"/>
              <a:gd name="T67" fmla="*/ 28704 h 148"/>
              <a:gd name="T68" fmla="*/ 449571 w 201"/>
              <a:gd name="T69" fmla="*/ 14352 h 148"/>
              <a:gd name="T70" fmla="*/ 437013 w 201"/>
              <a:gd name="T71" fmla="*/ 4784 h 148"/>
              <a:gd name="T72" fmla="*/ 414409 w 201"/>
              <a:gd name="T73" fmla="*/ 0 h 148"/>
              <a:gd name="T74" fmla="*/ 391805 w 201"/>
              <a:gd name="T75" fmla="*/ 0 h 148"/>
              <a:gd name="T76" fmla="*/ 364177 w 201"/>
              <a:gd name="T77" fmla="*/ 0 h 148"/>
              <a:gd name="T78" fmla="*/ 339062 w 201"/>
              <a:gd name="T79" fmla="*/ 2392 h 148"/>
              <a:gd name="T80" fmla="*/ 306411 w 201"/>
              <a:gd name="T81" fmla="*/ 7176 h 148"/>
              <a:gd name="T82" fmla="*/ 278784 w 201"/>
              <a:gd name="T83" fmla="*/ 11960 h 148"/>
              <a:gd name="T84" fmla="*/ 246134 w 201"/>
              <a:gd name="T85" fmla="*/ 19136 h 148"/>
              <a:gd name="T86" fmla="*/ 215995 w 201"/>
              <a:gd name="T87" fmla="*/ 28704 h 148"/>
              <a:gd name="T88" fmla="*/ 183344 w 201"/>
              <a:gd name="T89" fmla="*/ 38272 h 148"/>
              <a:gd name="T90" fmla="*/ 158229 w 201"/>
              <a:gd name="T91" fmla="*/ 47839 h 148"/>
              <a:gd name="T92" fmla="*/ 128090 w 201"/>
              <a:gd name="T93" fmla="*/ 59799 h 148"/>
              <a:gd name="T94" fmla="*/ 102974 w 201"/>
              <a:gd name="T95" fmla="*/ 71759 h 148"/>
              <a:gd name="T96" fmla="*/ 77859 w 201"/>
              <a:gd name="T97" fmla="*/ 86111 h 148"/>
              <a:gd name="T98" fmla="*/ 57766 w 201"/>
              <a:gd name="T99" fmla="*/ 100463 h 148"/>
              <a:gd name="T100" fmla="*/ 37674 w 201"/>
              <a:gd name="T101" fmla="*/ 114815 h 148"/>
              <a:gd name="T102" fmla="*/ 22604 w 201"/>
              <a:gd name="T103" fmla="*/ 129167 h 148"/>
              <a:gd name="T104" fmla="*/ 10046 w 201"/>
              <a:gd name="T105" fmla="*/ 145910 h 148"/>
              <a:gd name="T106" fmla="*/ 5023 w 201"/>
              <a:gd name="T107" fmla="*/ 160262 h 148"/>
              <a:gd name="T108" fmla="*/ 0 w 201"/>
              <a:gd name="T109" fmla="*/ 177006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1"/>
              <a:gd name="T166" fmla="*/ 0 h 148"/>
              <a:gd name="T167" fmla="*/ 201 w 201"/>
              <a:gd name="T168" fmla="*/ 148 h 14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1" h="148">
                <a:moveTo>
                  <a:pt x="0" y="74"/>
                </a:moveTo>
                <a:lnTo>
                  <a:pt x="0" y="74"/>
                </a:lnTo>
                <a:lnTo>
                  <a:pt x="1" y="76"/>
                </a:lnTo>
                <a:lnTo>
                  <a:pt x="1" y="77"/>
                </a:lnTo>
                <a:lnTo>
                  <a:pt x="1" y="78"/>
                </a:lnTo>
                <a:lnTo>
                  <a:pt x="1" y="79"/>
                </a:lnTo>
                <a:lnTo>
                  <a:pt x="1" y="80"/>
                </a:lnTo>
                <a:lnTo>
                  <a:pt x="2" y="81"/>
                </a:lnTo>
                <a:lnTo>
                  <a:pt x="2" y="83"/>
                </a:lnTo>
                <a:lnTo>
                  <a:pt x="3" y="85"/>
                </a:lnTo>
                <a:lnTo>
                  <a:pt x="4" y="87"/>
                </a:lnTo>
                <a:lnTo>
                  <a:pt x="5" y="88"/>
                </a:lnTo>
                <a:lnTo>
                  <a:pt x="5" y="89"/>
                </a:lnTo>
                <a:lnTo>
                  <a:pt x="6" y="90"/>
                </a:lnTo>
                <a:lnTo>
                  <a:pt x="7" y="91"/>
                </a:lnTo>
                <a:lnTo>
                  <a:pt x="8" y="92"/>
                </a:lnTo>
                <a:lnTo>
                  <a:pt x="9" y="94"/>
                </a:lnTo>
                <a:lnTo>
                  <a:pt x="10" y="94"/>
                </a:lnTo>
                <a:lnTo>
                  <a:pt x="11" y="96"/>
                </a:lnTo>
                <a:lnTo>
                  <a:pt x="13" y="97"/>
                </a:lnTo>
                <a:lnTo>
                  <a:pt x="13" y="98"/>
                </a:lnTo>
                <a:lnTo>
                  <a:pt x="15" y="99"/>
                </a:lnTo>
                <a:lnTo>
                  <a:pt x="15" y="100"/>
                </a:lnTo>
                <a:lnTo>
                  <a:pt x="16" y="101"/>
                </a:lnTo>
                <a:lnTo>
                  <a:pt x="17" y="101"/>
                </a:lnTo>
                <a:lnTo>
                  <a:pt x="19" y="103"/>
                </a:lnTo>
                <a:lnTo>
                  <a:pt x="21" y="104"/>
                </a:lnTo>
                <a:lnTo>
                  <a:pt x="21" y="105"/>
                </a:lnTo>
                <a:lnTo>
                  <a:pt x="23" y="106"/>
                </a:lnTo>
                <a:lnTo>
                  <a:pt x="23" y="107"/>
                </a:lnTo>
                <a:lnTo>
                  <a:pt x="25" y="108"/>
                </a:lnTo>
                <a:lnTo>
                  <a:pt x="26" y="108"/>
                </a:lnTo>
                <a:lnTo>
                  <a:pt x="28" y="110"/>
                </a:lnTo>
                <a:lnTo>
                  <a:pt x="30" y="111"/>
                </a:lnTo>
                <a:lnTo>
                  <a:pt x="31" y="112"/>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3" y="128"/>
                </a:lnTo>
                <a:lnTo>
                  <a:pt x="64" y="128"/>
                </a:lnTo>
                <a:lnTo>
                  <a:pt x="66" y="129"/>
                </a:lnTo>
                <a:lnTo>
                  <a:pt x="67" y="129"/>
                </a:lnTo>
                <a:lnTo>
                  <a:pt x="69" y="131"/>
                </a:lnTo>
                <a:lnTo>
                  <a:pt x="70" y="131"/>
                </a:lnTo>
                <a:lnTo>
                  <a:pt x="73" y="132"/>
                </a:lnTo>
                <a:lnTo>
                  <a:pt x="76" y="133"/>
                </a:lnTo>
                <a:lnTo>
                  <a:pt x="77" y="133"/>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8" y="146"/>
                </a:lnTo>
                <a:lnTo>
                  <a:pt x="129" y="146"/>
                </a:lnTo>
                <a:lnTo>
                  <a:pt x="131" y="147"/>
                </a:lnTo>
                <a:lnTo>
                  <a:pt x="132" y="147"/>
                </a:lnTo>
                <a:lnTo>
                  <a:pt x="135" y="147"/>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7" y="148"/>
                </a:lnTo>
                <a:lnTo>
                  <a:pt x="168" y="148"/>
                </a:lnTo>
                <a:lnTo>
                  <a:pt x="170" y="147"/>
                </a:lnTo>
                <a:lnTo>
                  <a:pt x="172" y="147"/>
                </a:lnTo>
                <a:lnTo>
                  <a:pt x="174" y="146"/>
                </a:lnTo>
                <a:lnTo>
                  <a:pt x="175" y="145"/>
                </a:lnTo>
                <a:lnTo>
                  <a:pt x="176" y="145"/>
                </a:lnTo>
                <a:lnTo>
                  <a:pt x="177" y="144"/>
                </a:lnTo>
                <a:lnTo>
                  <a:pt x="178" y="144"/>
                </a:lnTo>
                <a:lnTo>
                  <a:pt x="179" y="143"/>
                </a:lnTo>
                <a:lnTo>
                  <a:pt x="179" y="142"/>
                </a:lnTo>
                <a:lnTo>
                  <a:pt x="181" y="141"/>
                </a:lnTo>
                <a:lnTo>
                  <a:pt x="182" y="140"/>
                </a:lnTo>
                <a:lnTo>
                  <a:pt x="183" y="139"/>
                </a:lnTo>
                <a:lnTo>
                  <a:pt x="184" y="138"/>
                </a:lnTo>
                <a:lnTo>
                  <a:pt x="185" y="136"/>
                </a:lnTo>
                <a:lnTo>
                  <a:pt x="186" y="136"/>
                </a:lnTo>
                <a:lnTo>
                  <a:pt x="187" y="134"/>
                </a:lnTo>
                <a:lnTo>
                  <a:pt x="188" y="132"/>
                </a:lnTo>
                <a:lnTo>
                  <a:pt x="189" y="130"/>
                </a:lnTo>
                <a:lnTo>
                  <a:pt x="190" y="130"/>
                </a:lnTo>
                <a:lnTo>
                  <a:pt x="191" y="128"/>
                </a:lnTo>
                <a:lnTo>
                  <a:pt x="191" y="127"/>
                </a:lnTo>
                <a:lnTo>
                  <a:pt x="192" y="125"/>
                </a:lnTo>
                <a:lnTo>
                  <a:pt x="193" y="123"/>
                </a:lnTo>
                <a:lnTo>
                  <a:pt x="193" y="122"/>
                </a:lnTo>
                <a:lnTo>
                  <a:pt x="194" y="120"/>
                </a:lnTo>
                <a:lnTo>
                  <a:pt x="195" y="118"/>
                </a:lnTo>
                <a:lnTo>
                  <a:pt x="195" y="117"/>
                </a:lnTo>
                <a:lnTo>
                  <a:pt x="196" y="115"/>
                </a:lnTo>
                <a:lnTo>
                  <a:pt x="196" y="114"/>
                </a:lnTo>
                <a:lnTo>
                  <a:pt x="196" y="112"/>
                </a:lnTo>
                <a:lnTo>
                  <a:pt x="197" y="112"/>
                </a:lnTo>
                <a:lnTo>
                  <a:pt x="197" y="109"/>
                </a:lnTo>
                <a:lnTo>
                  <a:pt x="198" y="106"/>
                </a:lnTo>
                <a:lnTo>
                  <a:pt x="199" y="103"/>
                </a:lnTo>
                <a:lnTo>
                  <a:pt x="199" y="100"/>
                </a:lnTo>
                <a:lnTo>
                  <a:pt x="200" y="97"/>
                </a:lnTo>
                <a:lnTo>
                  <a:pt x="200" y="96"/>
                </a:lnTo>
                <a:lnTo>
                  <a:pt x="200" y="94"/>
                </a:lnTo>
                <a:lnTo>
                  <a:pt x="200" y="93"/>
                </a:lnTo>
                <a:lnTo>
                  <a:pt x="200" y="91"/>
                </a:lnTo>
                <a:lnTo>
                  <a:pt x="200" y="90"/>
                </a:lnTo>
                <a:lnTo>
                  <a:pt x="201" y="87"/>
                </a:lnTo>
                <a:lnTo>
                  <a:pt x="201" y="84"/>
                </a:lnTo>
                <a:lnTo>
                  <a:pt x="201" y="81"/>
                </a:lnTo>
                <a:lnTo>
                  <a:pt x="201" y="80"/>
                </a:lnTo>
                <a:lnTo>
                  <a:pt x="201" y="78"/>
                </a:lnTo>
                <a:lnTo>
                  <a:pt x="201" y="77"/>
                </a:lnTo>
                <a:lnTo>
                  <a:pt x="201" y="74"/>
                </a:lnTo>
                <a:lnTo>
                  <a:pt x="201" y="71"/>
                </a:lnTo>
                <a:lnTo>
                  <a:pt x="201" y="70"/>
                </a:lnTo>
                <a:lnTo>
                  <a:pt x="201" y="68"/>
                </a:lnTo>
                <a:lnTo>
                  <a:pt x="201" y="67"/>
                </a:lnTo>
                <a:lnTo>
                  <a:pt x="201" y="64"/>
                </a:lnTo>
                <a:lnTo>
                  <a:pt x="201" y="61"/>
                </a:lnTo>
                <a:lnTo>
                  <a:pt x="200" y="58"/>
                </a:lnTo>
                <a:lnTo>
                  <a:pt x="200" y="57"/>
                </a:lnTo>
                <a:lnTo>
                  <a:pt x="200" y="55"/>
                </a:lnTo>
                <a:lnTo>
                  <a:pt x="200" y="54"/>
                </a:lnTo>
                <a:lnTo>
                  <a:pt x="200" y="52"/>
                </a:lnTo>
                <a:lnTo>
                  <a:pt x="200" y="51"/>
                </a:lnTo>
                <a:lnTo>
                  <a:pt x="199" y="48"/>
                </a:lnTo>
                <a:lnTo>
                  <a:pt x="199" y="45"/>
                </a:lnTo>
                <a:lnTo>
                  <a:pt x="198" y="42"/>
                </a:lnTo>
                <a:lnTo>
                  <a:pt x="197" y="39"/>
                </a:lnTo>
                <a:lnTo>
                  <a:pt x="197" y="36"/>
                </a:lnTo>
                <a:lnTo>
                  <a:pt x="196" y="36"/>
                </a:lnTo>
                <a:lnTo>
                  <a:pt x="196" y="34"/>
                </a:lnTo>
                <a:lnTo>
                  <a:pt x="196" y="33"/>
                </a:lnTo>
                <a:lnTo>
                  <a:pt x="195" y="31"/>
                </a:lnTo>
                <a:lnTo>
                  <a:pt x="195" y="30"/>
                </a:lnTo>
                <a:lnTo>
                  <a:pt x="194" y="28"/>
                </a:lnTo>
                <a:lnTo>
                  <a:pt x="193" y="26"/>
                </a:lnTo>
                <a:lnTo>
                  <a:pt x="193" y="25"/>
                </a:lnTo>
                <a:lnTo>
                  <a:pt x="192" y="23"/>
                </a:lnTo>
                <a:lnTo>
                  <a:pt x="191" y="21"/>
                </a:lnTo>
                <a:lnTo>
                  <a:pt x="191" y="20"/>
                </a:lnTo>
                <a:lnTo>
                  <a:pt x="190" y="18"/>
                </a:lnTo>
                <a:lnTo>
                  <a:pt x="189" y="18"/>
                </a:lnTo>
                <a:lnTo>
                  <a:pt x="188" y="16"/>
                </a:lnTo>
                <a:lnTo>
                  <a:pt x="187" y="14"/>
                </a:lnTo>
                <a:lnTo>
                  <a:pt x="186" y="12"/>
                </a:lnTo>
                <a:lnTo>
                  <a:pt x="185" y="12"/>
                </a:lnTo>
                <a:lnTo>
                  <a:pt x="184" y="10"/>
                </a:lnTo>
                <a:lnTo>
                  <a:pt x="183" y="9"/>
                </a:lnTo>
                <a:lnTo>
                  <a:pt x="182" y="8"/>
                </a:lnTo>
                <a:lnTo>
                  <a:pt x="181" y="7"/>
                </a:lnTo>
                <a:lnTo>
                  <a:pt x="179" y="6"/>
                </a:lnTo>
                <a:lnTo>
                  <a:pt x="179" y="5"/>
                </a:lnTo>
                <a:lnTo>
                  <a:pt x="178" y="4"/>
                </a:lnTo>
                <a:lnTo>
                  <a:pt x="177" y="4"/>
                </a:lnTo>
                <a:lnTo>
                  <a:pt x="176" y="3"/>
                </a:lnTo>
                <a:lnTo>
                  <a:pt x="175" y="3"/>
                </a:lnTo>
                <a:lnTo>
                  <a:pt x="174" y="2"/>
                </a:lnTo>
                <a:lnTo>
                  <a:pt x="172" y="1"/>
                </a:lnTo>
                <a:lnTo>
                  <a:pt x="170" y="1"/>
                </a:lnTo>
                <a:lnTo>
                  <a:pt x="168"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5" y="1"/>
                </a:lnTo>
                <a:lnTo>
                  <a:pt x="132" y="1"/>
                </a:lnTo>
                <a:lnTo>
                  <a:pt x="131" y="1"/>
                </a:lnTo>
                <a:lnTo>
                  <a:pt x="129" y="2"/>
                </a:lnTo>
                <a:lnTo>
                  <a:pt x="128"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77" y="15"/>
                </a:lnTo>
                <a:lnTo>
                  <a:pt x="76" y="15"/>
                </a:lnTo>
                <a:lnTo>
                  <a:pt x="73" y="16"/>
                </a:lnTo>
                <a:lnTo>
                  <a:pt x="70" y="17"/>
                </a:lnTo>
                <a:lnTo>
                  <a:pt x="69" y="17"/>
                </a:lnTo>
                <a:lnTo>
                  <a:pt x="67" y="19"/>
                </a:lnTo>
                <a:lnTo>
                  <a:pt x="66" y="19"/>
                </a:lnTo>
                <a:lnTo>
                  <a:pt x="64" y="20"/>
                </a:lnTo>
                <a:lnTo>
                  <a:pt x="63" y="20"/>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1" y="36"/>
                </a:lnTo>
                <a:lnTo>
                  <a:pt x="30" y="37"/>
                </a:lnTo>
                <a:lnTo>
                  <a:pt x="28" y="38"/>
                </a:lnTo>
                <a:lnTo>
                  <a:pt x="26" y="40"/>
                </a:lnTo>
                <a:lnTo>
                  <a:pt x="25" y="40"/>
                </a:lnTo>
                <a:lnTo>
                  <a:pt x="23" y="41"/>
                </a:lnTo>
                <a:lnTo>
                  <a:pt x="23" y="42"/>
                </a:lnTo>
                <a:lnTo>
                  <a:pt x="21" y="43"/>
                </a:lnTo>
                <a:lnTo>
                  <a:pt x="21" y="44"/>
                </a:lnTo>
                <a:lnTo>
                  <a:pt x="19" y="45"/>
                </a:lnTo>
                <a:lnTo>
                  <a:pt x="17" y="47"/>
                </a:lnTo>
                <a:lnTo>
                  <a:pt x="16" y="47"/>
                </a:lnTo>
                <a:lnTo>
                  <a:pt x="15" y="48"/>
                </a:lnTo>
                <a:lnTo>
                  <a:pt x="15" y="49"/>
                </a:lnTo>
                <a:lnTo>
                  <a:pt x="13" y="50"/>
                </a:lnTo>
                <a:lnTo>
                  <a:pt x="13" y="51"/>
                </a:lnTo>
                <a:lnTo>
                  <a:pt x="11" y="52"/>
                </a:lnTo>
                <a:lnTo>
                  <a:pt x="10" y="54"/>
                </a:lnTo>
                <a:lnTo>
                  <a:pt x="9" y="54"/>
                </a:lnTo>
                <a:lnTo>
                  <a:pt x="8" y="56"/>
                </a:lnTo>
                <a:lnTo>
                  <a:pt x="7" y="57"/>
                </a:lnTo>
                <a:lnTo>
                  <a:pt x="6" y="58"/>
                </a:lnTo>
                <a:lnTo>
                  <a:pt x="5" y="59"/>
                </a:lnTo>
                <a:lnTo>
                  <a:pt x="5" y="60"/>
                </a:lnTo>
                <a:lnTo>
                  <a:pt x="4" y="61"/>
                </a:lnTo>
                <a:lnTo>
                  <a:pt x="3" y="63"/>
                </a:lnTo>
                <a:lnTo>
                  <a:pt x="2" y="65"/>
                </a:lnTo>
                <a:lnTo>
                  <a:pt x="2" y="67"/>
                </a:lnTo>
                <a:lnTo>
                  <a:pt x="1" y="68"/>
                </a:lnTo>
                <a:lnTo>
                  <a:pt x="1" y="69"/>
                </a:lnTo>
                <a:lnTo>
                  <a:pt x="1" y="70"/>
                </a:lnTo>
                <a:lnTo>
                  <a:pt x="1" y="71"/>
                </a:lnTo>
                <a:lnTo>
                  <a:pt x="1" y="72"/>
                </a:lnTo>
                <a:lnTo>
                  <a:pt x="0" y="74"/>
                </a:lnTo>
              </a:path>
            </a:pathLst>
          </a:custGeom>
          <a:gradFill rotWithShape="0">
            <a:gsLst>
              <a:gs pos="0">
                <a:srgbClr val="DDEBCF"/>
              </a:gs>
              <a:gs pos="50000">
                <a:srgbClr val="9CB86E"/>
              </a:gs>
              <a:gs pos="100000">
                <a:srgbClr val="156B13"/>
              </a:gs>
            </a:gsLst>
            <a:path path="rect">
              <a:fillToRect l="50000" t="50000" r="50000" b="50000"/>
            </a:path>
          </a:gradFill>
          <a:ln w="31750">
            <a:noFill/>
            <a:round/>
          </a:ln>
        </p:spPr>
        <p:txBody>
          <a:bodyPr/>
          <a:lstStyle/>
          <a:p>
            <a:endParaRPr lang="en-US"/>
          </a:p>
        </p:txBody>
      </p:sp>
      <p:sp>
        <p:nvSpPr>
          <p:cNvPr id="54299" name="Text Box 27"/>
          <p:cNvSpPr txBox="1">
            <a:spLocks noChangeArrowheads="1"/>
          </p:cNvSpPr>
          <p:nvPr/>
        </p:nvSpPr>
        <p:spPr bwMode="auto">
          <a:xfrm>
            <a:off x="3000375" y="3876675"/>
            <a:ext cx="404813" cy="457200"/>
          </a:xfrm>
          <a:prstGeom prst="rect">
            <a:avLst/>
          </a:prstGeom>
          <a:noFill/>
          <a:ln w="38100">
            <a:noFill/>
            <a:miter lim="800000"/>
            <a:headEnd type="none" w="sm" len="sm"/>
          </a:ln>
        </p:spPr>
        <p:txBody>
          <a:bodyPr wrap="none">
            <a:spAutoFit/>
          </a:bodyPr>
          <a:lstStyle/>
          <a:p>
            <a:pPr eaLnBrk="0" hangingPunct="0"/>
            <a:r>
              <a:rPr lang="en-US" sz="2400">
                <a:solidFill>
                  <a:schemeClr val="bg1"/>
                </a:solidFill>
              </a:rPr>
              <a:t>C</a:t>
            </a:r>
          </a:p>
        </p:txBody>
      </p:sp>
      <p:sp>
        <p:nvSpPr>
          <p:cNvPr id="54300" name="Text Box 28"/>
          <p:cNvSpPr txBox="1">
            <a:spLocks noChangeArrowheads="1"/>
          </p:cNvSpPr>
          <p:nvPr/>
        </p:nvSpPr>
        <p:spPr bwMode="auto">
          <a:xfrm>
            <a:off x="4191000" y="3810000"/>
            <a:ext cx="292100" cy="304800"/>
          </a:xfrm>
          <a:prstGeom prst="rect">
            <a:avLst/>
          </a:prstGeom>
          <a:noFill/>
          <a:ln w="38100">
            <a:noFill/>
            <a:miter lim="800000"/>
            <a:headEnd type="none" w="sm" len="sm"/>
            <a:tailEnd type="none" w="lg" len="med"/>
          </a:ln>
        </p:spPr>
        <p:txBody>
          <a:bodyPr wrap="none">
            <a:spAutoFit/>
          </a:bodyPr>
          <a:lstStyle/>
          <a:p>
            <a:pPr eaLnBrk="0" hangingPunct="0"/>
            <a:r>
              <a:rPr lang="en-US" sz="1400">
                <a:solidFill>
                  <a:schemeClr val="bg1"/>
                </a:solidFill>
              </a:rPr>
              <a:t>●</a:t>
            </a:r>
          </a:p>
        </p:txBody>
      </p:sp>
      <p:sp>
        <p:nvSpPr>
          <p:cNvPr id="54301" name="Text Box 29"/>
          <p:cNvSpPr txBox="1">
            <a:spLocks noChangeArrowheads="1"/>
          </p:cNvSpPr>
          <p:nvPr/>
        </p:nvSpPr>
        <p:spPr bwMode="auto">
          <a:xfrm>
            <a:off x="4191000" y="4114800"/>
            <a:ext cx="292100" cy="304800"/>
          </a:xfrm>
          <a:prstGeom prst="rect">
            <a:avLst/>
          </a:prstGeom>
          <a:noFill/>
          <a:ln w="38100">
            <a:noFill/>
            <a:miter lim="800000"/>
            <a:headEnd type="none" w="sm" len="sm"/>
            <a:tailEnd type="none" w="lg" len="med"/>
          </a:ln>
        </p:spPr>
        <p:txBody>
          <a:bodyPr wrap="none">
            <a:spAutoFit/>
          </a:bodyPr>
          <a:lstStyle/>
          <a:p>
            <a:pPr eaLnBrk="0" hangingPunct="0"/>
            <a:r>
              <a:rPr lang="en-US" sz="1400">
                <a:solidFill>
                  <a:schemeClr val="bg1"/>
                </a:solidFill>
              </a:rPr>
              <a:t>●</a:t>
            </a:r>
          </a:p>
        </p:txBody>
      </p:sp>
      <p:sp>
        <p:nvSpPr>
          <p:cNvPr id="120862" name="Text Box 30"/>
          <p:cNvSpPr txBox="1">
            <a:spLocks noChangeArrowheads="1"/>
          </p:cNvSpPr>
          <p:nvPr/>
        </p:nvSpPr>
        <p:spPr bwMode="auto">
          <a:xfrm>
            <a:off x="3152775" y="1109663"/>
            <a:ext cx="1160895" cy="523220"/>
          </a:xfrm>
          <a:prstGeom prst="rect">
            <a:avLst/>
          </a:prstGeom>
          <a:noFill/>
          <a:ln w="38100">
            <a:noFill/>
            <a:miter lim="800000"/>
            <a:headEnd type="none" w="sm" len="sm"/>
          </a:ln>
          <a:effectLst/>
        </p:spPr>
        <p:txBody>
          <a:bodyPr wrap="none">
            <a:spAutoFit/>
          </a:bodyPr>
          <a:lstStyle/>
          <a:p>
            <a:pPr eaLnBrk="0" hangingPunct="0">
              <a:defRPr/>
            </a:pPr>
            <a:r>
              <a:rPr lang="en-US" sz="2800" dirty="0">
                <a:solidFill>
                  <a:srgbClr val="0070C0"/>
                </a:solidFill>
                <a:effectLst>
                  <a:outerShdw blurRad="38100" dist="38100" dir="2700000" algn="tl">
                    <a:srgbClr val="C0C0C0"/>
                  </a:outerShdw>
                </a:effectLst>
              </a:rPr>
              <a:t>C</a:t>
            </a:r>
            <a:r>
              <a:rPr lang="en-US" sz="2800" baseline="-25000" dirty="0">
                <a:solidFill>
                  <a:srgbClr val="0070C0"/>
                </a:solidFill>
                <a:effectLst>
                  <a:outerShdw blurRad="38100" dist="38100" dir="2700000" algn="tl">
                    <a:srgbClr val="C0C0C0"/>
                  </a:outerShdw>
                </a:effectLst>
              </a:rPr>
              <a:t>sp3</a:t>
            </a:r>
            <a:r>
              <a:rPr lang="en-US" sz="2800" dirty="0">
                <a:solidFill>
                  <a:srgbClr val="0070C0"/>
                </a:solidFill>
                <a:effectLst>
                  <a:outerShdw blurRad="38100" dist="38100" dir="2700000" algn="tl">
                    <a:srgbClr val="C0C0C0"/>
                  </a:outerShdw>
                </a:effectLst>
              </a:rPr>
              <a:t>-H</a:t>
            </a:r>
            <a:r>
              <a:rPr lang="en-US" sz="2800" baseline="-25000" dirty="0">
                <a:solidFill>
                  <a:srgbClr val="0070C0"/>
                </a:solidFill>
                <a:effectLst>
                  <a:outerShdw blurRad="38100" dist="38100" dir="2700000" algn="tl">
                    <a:srgbClr val="C0C0C0"/>
                  </a:outerShdw>
                </a:effectLst>
              </a:rPr>
              <a:t>s</a:t>
            </a:r>
          </a:p>
        </p:txBody>
      </p:sp>
      <p:sp>
        <p:nvSpPr>
          <p:cNvPr id="120863" name="Freeform 31"/>
          <p:cNvSpPr/>
          <p:nvPr/>
        </p:nvSpPr>
        <p:spPr bwMode="auto">
          <a:xfrm>
            <a:off x="3810000" y="1828800"/>
            <a:ext cx="1900238" cy="1928813"/>
          </a:xfrm>
          <a:custGeom>
            <a:avLst/>
            <a:gdLst>
              <a:gd name="T0" fmla="*/ 42863 w 1197"/>
              <a:gd name="T1" fmla="*/ 0 h 1215"/>
              <a:gd name="T2" fmla="*/ 1900238 w 1197"/>
              <a:gd name="T3" fmla="*/ 1171575 h 1215"/>
              <a:gd name="T4" fmla="*/ 0 60000 65536"/>
              <a:gd name="T5" fmla="*/ 0 60000 65536"/>
              <a:gd name="T6" fmla="*/ 0 w 1197"/>
              <a:gd name="T7" fmla="*/ 0 h 1215"/>
              <a:gd name="T8" fmla="*/ 1197 w 1197"/>
              <a:gd name="T9" fmla="*/ 1215 h 1215"/>
            </a:gdLst>
            <a:ahLst/>
            <a:cxnLst>
              <a:cxn ang="T4">
                <a:pos x="T0" y="T1"/>
              </a:cxn>
              <a:cxn ang="T5">
                <a:pos x="T2" y="T3"/>
              </a:cxn>
            </a:cxnLst>
            <a:rect l="T6" t="T7" r="T8" b="T9"/>
            <a:pathLst>
              <a:path w="1197" h="1215">
                <a:moveTo>
                  <a:pt x="27" y="0"/>
                </a:moveTo>
                <a:cubicBezTo>
                  <a:pt x="0" y="1215"/>
                  <a:pt x="504" y="549"/>
                  <a:pt x="1197" y="738"/>
                </a:cubicBezTo>
              </a:path>
            </a:pathLst>
          </a:custGeom>
          <a:noFill/>
          <a:ln w="38100">
            <a:solidFill>
              <a:schemeClr val="folHlink"/>
            </a:solidFill>
            <a:round/>
            <a:headEnd type="none" w="sm" len="sm"/>
            <a:tailEnd type="stealth" w="lg" len="med"/>
          </a:ln>
        </p:spPr>
        <p:txBody>
          <a:bodyPr/>
          <a:lstStyle/>
          <a:p>
            <a:endParaRPr lang="en-US"/>
          </a:p>
        </p:txBody>
      </p:sp>
      <p:sp>
        <p:nvSpPr>
          <p:cNvPr id="120864" name="Text Box 32"/>
          <p:cNvSpPr txBox="1">
            <a:spLocks noChangeArrowheads="1"/>
          </p:cNvSpPr>
          <p:nvPr/>
        </p:nvSpPr>
        <p:spPr bwMode="auto">
          <a:xfrm>
            <a:off x="5562600" y="5934075"/>
            <a:ext cx="1462260" cy="523220"/>
          </a:xfrm>
          <a:prstGeom prst="rect">
            <a:avLst/>
          </a:prstGeom>
          <a:noFill/>
          <a:ln w="38100">
            <a:noFill/>
            <a:miter lim="800000"/>
            <a:headEnd type="none" w="sm" len="sm"/>
          </a:ln>
          <a:effectLst/>
        </p:spPr>
        <p:txBody>
          <a:bodyPr wrap="none">
            <a:spAutoFit/>
          </a:bodyPr>
          <a:lstStyle/>
          <a:p>
            <a:pPr eaLnBrk="0" hangingPunct="0">
              <a:defRPr/>
            </a:pPr>
            <a:r>
              <a:rPr lang="en-US" sz="2800" dirty="0">
                <a:solidFill>
                  <a:srgbClr val="0070C0"/>
                </a:solidFill>
                <a:effectLst>
                  <a:outerShdw blurRad="38100" dist="38100" dir="2700000" algn="tl">
                    <a:srgbClr val="C0C0C0"/>
                  </a:outerShdw>
                </a:effectLst>
              </a:rPr>
              <a:t>C</a:t>
            </a:r>
            <a:r>
              <a:rPr lang="en-US" sz="2800" baseline="-25000" dirty="0">
                <a:solidFill>
                  <a:srgbClr val="0070C0"/>
                </a:solidFill>
                <a:effectLst>
                  <a:outerShdw blurRad="38100" dist="38100" dir="2700000" algn="tl">
                    <a:srgbClr val="C0C0C0"/>
                  </a:outerShdw>
                </a:effectLst>
              </a:rPr>
              <a:t>sp3</a:t>
            </a:r>
            <a:r>
              <a:rPr lang="en-US" sz="2800" dirty="0">
                <a:solidFill>
                  <a:srgbClr val="0070C0"/>
                </a:solidFill>
                <a:effectLst>
                  <a:outerShdw blurRad="38100" dist="38100" dir="2700000" algn="tl">
                    <a:srgbClr val="C0C0C0"/>
                  </a:outerShdw>
                </a:effectLst>
              </a:rPr>
              <a:t>-C</a:t>
            </a:r>
            <a:r>
              <a:rPr lang="en-US" sz="2800" baseline="-25000" dirty="0">
                <a:solidFill>
                  <a:srgbClr val="0070C0"/>
                </a:solidFill>
                <a:effectLst>
                  <a:outerShdw blurRad="38100" dist="38100" dir="2700000" algn="tl">
                    <a:srgbClr val="C0C0C0"/>
                  </a:outerShdw>
                </a:effectLst>
              </a:rPr>
              <a:t>sp3</a:t>
            </a:r>
          </a:p>
        </p:txBody>
      </p:sp>
      <p:sp>
        <p:nvSpPr>
          <p:cNvPr id="120865" name="Freeform 33"/>
          <p:cNvSpPr/>
          <p:nvPr/>
        </p:nvSpPr>
        <p:spPr bwMode="auto">
          <a:xfrm rot="5400000" flipH="1">
            <a:off x="3745707" y="4407693"/>
            <a:ext cx="1752600" cy="1928813"/>
          </a:xfrm>
          <a:custGeom>
            <a:avLst/>
            <a:gdLst>
              <a:gd name="T0" fmla="*/ 39532 w 1197"/>
              <a:gd name="T1" fmla="*/ 0 h 1215"/>
              <a:gd name="T2" fmla="*/ 1752600 w 1197"/>
              <a:gd name="T3" fmla="*/ 1171575 h 1215"/>
              <a:gd name="T4" fmla="*/ 0 60000 65536"/>
              <a:gd name="T5" fmla="*/ 0 60000 65536"/>
              <a:gd name="T6" fmla="*/ 0 w 1197"/>
              <a:gd name="T7" fmla="*/ 0 h 1215"/>
              <a:gd name="T8" fmla="*/ 1197 w 1197"/>
              <a:gd name="T9" fmla="*/ 1215 h 1215"/>
            </a:gdLst>
            <a:ahLst/>
            <a:cxnLst>
              <a:cxn ang="T4">
                <a:pos x="T0" y="T1"/>
              </a:cxn>
              <a:cxn ang="T5">
                <a:pos x="T2" y="T3"/>
              </a:cxn>
            </a:cxnLst>
            <a:rect l="T6" t="T7" r="T8" b="T9"/>
            <a:pathLst>
              <a:path w="1197" h="1215">
                <a:moveTo>
                  <a:pt x="27" y="0"/>
                </a:moveTo>
                <a:cubicBezTo>
                  <a:pt x="0" y="1215"/>
                  <a:pt x="504" y="549"/>
                  <a:pt x="1197" y="738"/>
                </a:cubicBezTo>
              </a:path>
            </a:pathLst>
          </a:custGeom>
          <a:noFill/>
          <a:ln w="38100">
            <a:solidFill>
              <a:schemeClr val="folHlink"/>
            </a:solidFill>
            <a:round/>
            <a:headEnd type="none" w="sm" len="sm"/>
            <a:tailEnd type="stealth" w="lg" len="me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0862"/>
                                        </p:tgtEl>
                                        <p:attrNameLst>
                                          <p:attrName>style.visibility</p:attrName>
                                        </p:attrNameLst>
                                      </p:cBhvr>
                                      <p:to>
                                        <p:strVal val="visible"/>
                                      </p:to>
                                    </p:set>
                                    <p:animEffect transition="in" filter="wipe(up)">
                                      <p:cBhvr>
                                        <p:cTn id="7" dur="500"/>
                                        <p:tgtEl>
                                          <p:spTgt spid="12086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0863"/>
                                        </p:tgtEl>
                                        <p:attrNameLst>
                                          <p:attrName>style.visibility</p:attrName>
                                        </p:attrNameLst>
                                      </p:cBhvr>
                                      <p:to>
                                        <p:strVal val="visible"/>
                                      </p:to>
                                    </p:set>
                                    <p:animEffect transition="in" filter="wipe(up)">
                                      <p:cBhvr>
                                        <p:cTn id="10" dur="500"/>
                                        <p:tgtEl>
                                          <p:spTgt spid="120863"/>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20865"/>
                                        </p:tgtEl>
                                        <p:attrNameLst>
                                          <p:attrName>style.visibility</p:attrName>
                                        </p:attrNameLst>
                                      </p:cBhvr>
                                      <p:to>
                                        <p:strVal val="visible"/>
                                      </p:to>
                                    </p:set>
                                    <p:animEffect transition="in" filter="wipe(down)">
                                      <p:cBhvr>
                                        <p:cTn id="14" dur="500"/>
                                        <p:tgtEl>
                                          <p:spTgt spid="120865"/>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0864"/>
                                        </p:tgtEl>
                                        <p:attrNameLst>
                                          <p:attrName>style.visibility</p:attrName>
                                        </p:attrNameLst>
                                      </p:cBhvr>
                                      <p:to>
                                        <p:strVal val="visible"/>
                                      </p:to>
                                    </p:set>
                                    <p:animEffect transition="in" filter="wipe(down)">
                                      <p:cBhvr>
                                        <p:cTn id="17" dur="500"/>
                                        <p:tgtEl>
                                          <p:spTgt spid="120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62" grpId="0" bldLvl="0" animBg="1"/>
      <p:bldP spid="120863" grpId="0" bldLvl="0" animBg="1"/>
      <p:bldP spid="120864" grpId="0" bldLvl="0" animBg="1"/>
      <p:bldP spid="120865"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0" y="146720"/>
            <a:ext cx="9144000" cy="762000"/>
          </a:xfrm>
          <a:prstGeom prst="rect">
            <a:avLst/>
          </a:prstGeom>
          <a:noFill/>
          <a:ln w="38100">
            <a:noFill/>
            <a:miter lim="800000"/>
            <a:headEnd type="none" w="sm" len="sm"/>
          </a:ln>
          <a:effectLst/>
        </p:spPr>
        <p:txBody>
          <a:bodyPr>
            <a:spAutoFit/>
          </a:bodyPr>
          <a:lstStyle/>
          <a:p>
            <a:pPr eaLnBrk="0" hangingPunct="0">
              <a:spcBef>
                <a:spcPct val="50000"/>
              </a:spcBef>
              <a:defRPr/>
            </a:pPr>
            <a:r>
              <a:rPr lang="en-US" sz="4400" dirty="0">
                <a:solidFill>
                  <a:srgbClr val="0070C0"/>
                </a:solidFill>
                <a:effectLst>
                  <a:outerShdw blurRad="38100" dist="38100" dir="2700000" algn="tl">
                    <a:srgbClr val="C0C0C0"/>
                  </a:outerShdw>
                </a:effectLst>
              </a:rPr>
              <a:t>Ethane</a:t>
            </a:r>
          </a:p>
        </p:txBody>
      </p:sp>
      <p:sp>
        <p:nvSpPr>
          <p:cNvPr id="122883" name="Text Box 3"/>
          <p:cNvSpPr txBox="1">
            <a:spLocks noChangeArrowheads="1"/>
          </p:cNvSpPr>
          <p:nvPr/>
        </p:nvSpPr>
        <p:spPr bwMode="auto">
          <a:xfrm>
            <a:off x="152400" y="1219200"/>
            <a:ext cx="1447800" cy="823913"/>
          </a:xfrm>
          <a:prstGeom prst="rect">
            <a:avLst/>
          </a:prstGeom>
          <a:noFill/>
          <a:ln w="38100">
            <a:noFill/>
            <a:miter lim="800000"/>
            <a:headEnd type="none" w="sm" len="sm"/>
          </a:ln>
          <a:effectLst/>
        </p:spPr>
        <p:txBody>
          <a:bodyPr>
            <a:spAutoFit/>
          </a:bodyPr>
          <a:lstStyle/>
          <a:p>
            <a:pPr eaLnBrk="0" hangingPunct="0">
              <a:spcBef>
                <a:spcPct val="50000"/>
              </a:spcBef>
              <a:defRPr/>
            </a:pPr>
            <a:r>
              <a:rPr lang="en-US" sz="4800" dirty="0">
                <a:solidFill>
                  <a:srgbClr val="0070C0"/>
                </a:solidFill>
                <a:effectLst>
                  <a:outerShdw blurRad="38100" dist="38100" dir="2700000" algn="tl">
                    <a:srgbClr val="C0C0C0"/>
                  </a:outerShdw>
                </a:effectLst>
              </a:rPr>
              <a:t>sp</a:t>
            </a:r>
            <a:r>
              <a:rPr lang="en-US" sz="4800" baseline="30000" dirty="0">
                <a:solidFill>
                  <a:srgbClr val="0070C0"/>
                </a:solidFill>
                <a:effectLst>
                  <a:outerShdw blurRad="38100" dist="38100" dir="2700000" algn="tl">
                    <a:srgbClr val="C0C0C0"/>
                  </a:outerShdw>
                </a:effectLst>
              </a:rPr>
              <a:t>3</a:t>
            </a:r>
          </a:p>
        </p:txBody>
      </p:sp>
      <p:sp>
        <p:nvSpPr>
          <p:cNvPr id="122884" name="Text Box 4"/>
          <p:cNvSpPr txBox="1">
            <a:spLocks noChangeArrowheads="1"/>
          </p:cNvSpPr>
          <p:nvPr/>
        </p:nvSpPr>
        <p:spPr bwMode="auto">
          <a:xfrm>
            <a:off x="3152775" y="1109663"/>
            <a:ext cx="1301959" cy="584775"/>
          </a:xfrm>
          <a:prstGeom prst="rect">
            <a:avLst/>
          </a:prstGeom>
          <a:noFill/>
          <a:ln w="38100">
            <a:noFill/>
            <a:miter lim="800000"/>
            <a:headEnd type="none" w="sm" len="sm"/>
          </a:ln>
          <a:effectLst/>
        </p:spPr>
        <p:txBody>
          <a:bodyPr wrap="none">
            <a:spAutoFit/>
          </a:bodyPr>
          <a:lstStyle/>
          <a:p>
            <a:pPr eaLnBrk="0" hangingPunct="0">
              <a:defRPr/>
            </a:pPr>
            <a:r>
              <a:rPr lang="en-US" sz="3200" dirty="0">
                <a:solidFill>
                  <a:srgbClr val="0070C0"/>
                </a:solidFill>
                <a:effectLst>
                  <a:outerShdw blurRad="38100" dist="38100" dir="2700000" algn="tl">
                    <a:srgbClr val="C0C0C0"/>
                  </a:outerShdw>
                </a:effectLst>
              </a:rPr>
              <a:t>C</a:t>
            </a:r>
            <a:r>
              <a:rPr lang="en-US" sz="3200" baseline="-25000" dirty="0">
                <a:solidFill>
                  <a:srgbClr val="0070C0"/>
                </a:solidFill>
                <a:effectLst>
                  <a:outerShdw blurRad="38100" dist="38100" dir="2700000" algn="tl">
                    <a:srgbClr val="C0C0C0"/>
                  </a:outerShdw>
                </a:effectLst>
              </a:rPr>
              <a:t>sp3</a:t>
            </a:r>
            <a:r>
              <a:rPr lang="en-US" sz="3200" dirty="0">
                <a:solidFill>
                  <a:srgbClr val="0070C0"/>
                </a:solidFill>
                <a:effectLst>
                  <a:outerShdw blurRad="38100" dist="38100" dir="2700000" algn="tl">
                    <a:srgbClr val="C0C0C0"/>
                  </a:outerShdw>
                </a:effectLst>
              </a:rPr>
              <a:t>-H</a:t>
            </a:r>
            <a:r>
              <a:rPr lang="en-US" sz="3200" baseline="-25000" dirty="0">
                <a:solidFill>
                  <a:srgbClr val="0070C0"/>
                </a:solidFill>
                <a:effectLst>
                  <a:outerShdw blurRad="38100" dist="38100" dir="2700000" algn="tl">
                    <a:srgbClr val="C0C0C0"/>
                  </a:outerShdw>
                </a:effectLst>
              </a:rPr>
              <a:t>s</a:t>
            </a:r>
          </a:p>
        </p:txBody>
      </p:sp>
      <p:sp>
        <p:nvSpPr>
          <p:cNvPr id="55301" name="Freeform 5"/>
          <p:cNvSpPr/>
          <p:nvPr/>
        </p:nvSpPr>
        <p:spPr bwMode="auto">
          <a:xfrm>
            <a:off x="3810000" y="1828800"/>
            <a:ext cx="1900238" cy="1928813"/>
          </a:xfrm>
          <a:custGeom>
            <a:avLst/>
            <a:gdLst>
              <a:gd name="T0" fmla="*/ 42863 w 1197"/>
              <a:gd name="T1" fmla="*/ 0 h 1215"/>
              <a:gd name="T2" fmla="*/ 1900238 w 1197"/>
              <a:gd name="T3" fmla="*/ 1171575 h 1215"/>
              <a:gd name="T4" fmla="*/ 0 60000 65536"/>
              <a:gd name="T5" fmla="*/ 0 60000 65536"/>
              <a:gd name="T6" fmla="*/ 0 w 1197"/>
              <a:gd name="T7" fmla="*/ 0 h 1215"/>
              <a:gd name="T8" fmla="*/ 1197 w 1197"/>
              <a:gd name="T9" fmla="*/ 1215 h 1215"/>
            </a:gdLst>
            <a:ahLst/>
            <a:cxnLst>
              <a:cxn ang="T4">
                <a:pos x="T0" y="T1"/>
              </a:cxn>
              <a:cxn ang="T5">
                <a:pos x="T2" y="T3"/>
              </a:cxn>
            </a:cxnLst>
            <a:rect l="T6" t="T7" r="T8" b="T9"/>
            <a:pathLst>
              <a:path w="1197" h="1215">
                <a:moveTo>
                  <a:pt x="27" y="0"/>
                </a:moveTo>
                <a:cubicBezTo>
                  <a:pt x="0" y="1215"/>
                  <a:pt x="504" y="549"/>
                  <a:pt x="1197" y="738"/>
                </a:cubicBezTo>
              </a:path>
            </a:pathLst>
          </a:custGeom>
          <a:noFill/>
          <a:ln w="38100">
            <a:solidFill>
              <a:schemeClr val="folHlink"/>
            </a:solidFill>
            <a:round/>
            <a:headEnd type="none" w="sm" len="sm"/>
            <a:tailEnd type="stealth" w="lg" len="med"/>
          </a:ln>
        </p:spPr>
        <p:txBody>
          <a:bodyPr/>
          <a:lstStyle/>
          <a:p>
            <a:endParaRPr lang="en-US"/>
          </a:p>
        </p:txBody>
      </p:sp>
      <p:sp>
        <p:nvSpPr>
          <p:cNvPr id="122886" name="Text Box 6"/>
          <p:cNvSpPr txBox="1">
            <a:spLocks noChangeArrowheads="1"/>
          </p:cNvSpPr>
          <p:nvPr/>
        </p:nvSpPr>
        <p:spPr bwMode="auto">
          <a:xfrm>
            <a:off x="5562600" y="5934075"/>
            <a:ext cx="1646605" cy="584775"/>
          </a:xfrm>
          <a:prstGeom prst="rect">
            <a:avLst/>
          </a:prstGeom>
          <a:noFill/>
          <a:ln w="38100">
            <a:noFill/>
            <a:miter lim="800000"/>
            <a:headEnd type="none" w="sm" len="sm"/>
          </a:ln>
          <a:effectLst/>
        </p:spPr>
        <p:txBody>
          <a:bodyPr wrap="none">
            <a:spAutoFit/>
          </a:bodyPr>
          <a:lstStyle/>
          <a:p>
            <a:pPr eaLnBrk="0" hangingPunct="0">
              <a:defRPr/>
            </a:pPr>
            <a:r>
              <a:rPr lang="en-US" sz="3200" dirty="0">
                <a:solidFill>
                  <a:srgbClr val="0070C0"/>
                </a:solidFill>
                <a:effectLst>
                  <a:outerShdw blurRad="38100" dist="38100" dir="2700000" algn="tl">
                    <a:srgbClr val="C0C0C0"/>
                  </a:outerShdw>
                </a:effectLst>
              </a:rPr>
              <a:t>C</a:t>
            </a:r>
            <a:r>
              <a:rPr lang="en-US" sz="3200" baseline="-25000" dirty="0">
                <a:solidFill>
                  <a:srgbClr val="0070C0"/>
                </a:solidFill>
                <a:effectLst>
                  <a:outerShdw blurRad="38100" dist="38100" dir="2700000" algn="tl">
                    <a:srgbClr val="C0C0C0"/>
                  </a:outerShdw>
                </a:effectLst>
              </a:rPr>
              <a:t>sp3</a:t>
            </a:r>
            <a:r>
              <a:rPr lang="en-US" sz="3200" dirty="0">
                <a:solidFill>
                  <a:srgbClr val="0070C0"/>
                </a:solidFill>
                <a:effectLst>
                  <a:outerShdw blurRad="38100" dist="38100" dir="2700000" algn="tl">
                    <a:srgbClr val="C0C0C0"/>
                  </a:outerShdw>
                </a:effectLst>
              </a:rPr>
              <a:t>-C</a:t>
            </a:r>
            <a:r>
              <a:rPr lang="en-US" sz="3200" baseline="-25000" dirty="0">
                <a:solidFill>
                  <a:srgbClr val="0070C0"/>
                </a:solidFill>
                <a:effectLst>
                  <a:outerShdw blurRad="38100" dist="38100" dir="2700000" algn="tl">
                    <a:srgbClr val="C0C0C0"/>
                  </a:outerShdw>
                </a:effectLst>
              </a:rPr>
              <a:t>sp3</a:t>
            </a:r>
          </a:p>
        </p:txBody>
      </p:sp>
      <p:sp>
        <p:nvSpPr>
          <p:cNvPr id="55303" name="Freeform 7"/>
          <p:cNvSpPr/>
          <p:nvPr/>
        </p:nvSpPr>
        <p:spPr bwMode="auto">
          <a:xfrm rot="5400000" flipH="1">
            <a:off x="3745707" y="4407693"/>
            <a:ext cx="1752600" cy="1928813"/>
          </a:xfrm>
          <a:custGeom>
            <a:avLst/>
            <a:gdLst>
              <a:gd name="T0" fmla="*/ 39532 w 1197"/>
              <a:gd name="T1" fmla="*/ 0 h 1215"/>
              <a:gd name="T2" fmla="*/ 1752600 w 1197"/>
              <a:gd name="T3" fmla="*/ 1171575 h 1215"/>
              <a:gd name="T4" fmla="*/ 0 60000 65536"/>
              <a:gd name="T5" fmla="*/ 0 60000 65536"/>
              <a:gd name="T6" fmla="*/ 0 w 1197"/>
              <a:gd name="T7" fmla="*/ 0 h 1215"/>
              <a:gd name="T8" fmla="*/ 1197 w 1197"/>
              <a:gd name="T9" fmla="*/ 1215 h 1215"/>
            </a:gdLst>
            <a:ahLst/>
            <a:cxnLst>
              <a:cxn ang="T4">
                <a:pos x="T0" y="T1"/>
              </a:cxn>
              <a:cxn ang="T5">
                <a:pos x="T2" y="T3"/>
              </a:cxn>
            </a:cxnLst>
            <a:rect l="T6" t="T7" r="T8" b="T9"/>
            <a:pathLst>
              <a:path w="1197" h="1215">
                <a:moveTo>
                  <a:pt x="27" y="0"/>
                </a:moveTo>
                <a:cubicBezTo>
                  <a:pt x="0" y="1215"/>
                  <a:pt x="504" y="549"/>
                  <a:pt x="1197" y="738"/>
                </a:cubicBezTo>
              </a:path>
            </a:pathLst>
          </a:custGeom>
          <a:noFill/>
          <a:ln w="38100">
            <a:solidFill>
              <a:schemeClr val="folHlink"/>
            </a:solidFill>
            <a:round/>
            <a:headEnd type="none" w="sm" len="sm"/>
            <a:tailEnd type="stealth" w="lg" len="med"/>
          </a:ln>
        </p:spPr>
        <p:txBody>
          <a:bodyPr/>
          <a:lstStyle/>
          <a:p>
            <a:endParaRPr lang="en-US"/>
          </a:p>
        </p:txBody>
      </p:sp>
      <p:pic>
        <p:nvPicPr>
          <p:cNvPr id="55304" name="Picture 8" descr="Ethane"/>
          <p:cNvPicPr>
            <a:picLocks noChangeAspect="1" noChangeArrowheads="1"/>
          </p:cNvPicPr>
          <p:nvPr/>
        </p:nvPicPr>
        <p:blipFill>
          <a:blip r:embed="rId3" cstate="print">
            <a:clrChange>
              <a:clrFrom>
                <a:srgbClr val="807FFE"/>
              </a:clrFrom>
              <a:clrTo>
                <a:srgbClr val="807FFE">
                  <a:alpha val="0"/>
                </a:srgbClr>
              </a:clrTo>
            </a:clrChange>
          </a:blip>
          <a:srcRect l="16997" t="22276" r="14357" b="22278"/>
          <a:stretch>
            <a:fillRect/>
          </a:stretch>
        </p:blipFill>
        <p:spPr bwMode="auto">
          <a:xfrm>
            <a:off x="2438400" y="2406650"/>
            <a:ext cx="4191000" cy="3384550"/>
          </a:xfrm>
          <a:prstGeom prst="rect">
            <a:avLst/>
          </a:prstGeom>
          <a:noFill/>
          <a:ln w="9525">
            <a:noFill/>
            <a:miter lim="800000"/>
            <a:headEnd/>
            <a:tailEnd/>
          </a:ln>
        </p:spPr>
      </p:pic>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Line 2"/>
          <p:cNvSpPr>
            <a:spLocks noChangeShapeType="1"/>
          </p:cNvSpPr>
          <p:nvPr/>
        </p:nvSpPr>
        <p:spPr bwMode="auto">
          <a:xfrm>
            <a:off x="1524000" y="4114800"/>
            <a:ext cx="2438400" cy="0"/>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110595" name="Text Box 3"/>
          <p:cNvSpPr txBox="1">
            <a:spLocks noChangeArrowheads="1"/>
          </p:cNvSpPr>
          <p:nvPr/>
        </p:nvSpPr>
        <p:spPr bwMode="auto">
          <a:xfrm>
            <a:off x="0" y="119534"/>
            <a:ext cx="9144000" cy="1077218"/>
          </a:xfrm>
          <a:prstGeom prst="rect">
            <a:avLst/>
          </a:prstGeom>
          <a:noFill/>
          <a:ln w="38100">
            <a:noFill/>
            <a:miter lim="800000"/>
            <a:headEnd type="none" w="sm" len="sm"/>
          </a:ln>
          <a:effectLst/>
        </p:spPr>
        <p:txBody>
          <a:bodyPr>
            <a:spAutoFit/>
          </a:bodyPr>
          <a:lstStyle/>
          <a:p>
            <a:pPr eaLnBrk="0" hangingPunct="0">
              <a:spcBef>
                <a:spcPct val="50000"/>
              </a:spcBef>
              <a:defRPr/>
            </a:pPr>
            <a:r>
              <a:rPr lang="en-US" sz="3200" dirty="0">
                <a:solidFill>
                  <a:srgbClr val="0070C0"/>
                </a:solidFill>
                <a:effectLst>
                  <a:outerShdw blurRad="38100" dist="38100" dir="2700000" algn="tl">
                    <a:srgbClr val="C0C0C0"/>
                  </a:outerShdw>
                </a:effectLst>
              </a:rPr>
              <a:t>Alternatively, hybridisation can take place between the ‘s’ and two of the ‘2p’ orbitals</a:t>
            </a:r>
          </a:p>
        </p:txBody>
      </p:sp>
      <p:sp>
        <p:nvSpPr>
          <p:cNvPr id="110596" name="Text Box 4"/>
          <p:cNvSpPr txBox="1">
            <a:spLocks noChangeArrowheads="1"/>
          </p:cNvSpPr>
          <p:nvPr/>
        </p:nvSpPr>
        <p:spPr bwMode="auto">
          <a:xfrm>
            <a:off x="152400" y="1219200"/>
            <a:ext cx="1447800" cy="823913"/>
          </a:xfrm>
          <a:prstGeom prst="rect">
            <a:avLst/>
          </a:prstGeom>
          <a:noFill/>
          <a:ln w="38100">
            <a:noFill/>
            <a:miter lim="800000"/>
            <a:headEnd type="none" w="sm" len="sm"/>
          </a:ln>
          <a:effectLst/>
        </p:spPr>
        <p:txBody>
          <a:bodyPr>
            <a:spAutoFit/>
          </a:bodyPr>
          <a:lstStyle/>
          <a:p>
            <a:pPr eaLnBrk="0" hangingPunct="0">
              <a:spcBef>
                <a:spcPct val="50000"/>
              </a:spcBef>
              <a:defRPr/>
            </a:pPr>
            <a:r>
              <a:rPr lang="en-US" sz="4800" dirty="0">
                <a:solidFill>
                  <a:srgbClr val="0070C0"/>
                </a:solidFill>
                <a:effectLst>
                  <a:outerShdw blurRad="38100" dist="38100" dir="2700000" algn="tl">
                    <a:srgbClr val="C0C0C0"/>
                  </a:outerShdw>
                </a:effectLst>
              </a:rPr>
              <a:t>sp</a:t>
            </a:r>
            <a:r>
              <a:rPr lang="en-US" sz="4800" baseline="30000" dirty="0">
                <a:solidFill>
                  <a:srgbClr val="0070C0"/>
                </a:solidFill>
                <a:effectLst>
                  <a:outerShdw blurRad="38100" dist="38100" dir="2700000" algn="tl">
                    <a:srgbClr val="C0C0C0"/>
                  </a:outerShdw>
                </a:effectLst>
              </a:rPr>
              <a:t>2</a:t>
            </a:r>
          </a:p>
        </p:txBody>
      </p:sp>
      <p:sp>
        <p:nvSpPr>
          <p:cNvPr id="49157" name="Rectangle 5"/>
          <p:cNvSpPr>
            <a:spLocks noChangeArrowheads="1"/>
          </p:cNvSpPr>
          <p:nvPr/>
        </p:nvSpPr>
        <p:spPr bwMode="auto">
          <a:xfrm>
            <a:off x="457200" y="5867400"/>
            <a:ext cx="4041775" cy="838200"/>
          </a:xfrm>
          <a:prstGeom prst="rect">
            <a:avLst/>
          </a:prstGeom>
          <a:solidFill>
            <a:schemeClr val="accent1"/>
          </a:solidFill>
          <a:ln w="38100">
            <a:noFill/>
            <a:miter lim="800000"/>
            <a:headEnd type="none" w="sm" len="sm"/>
            <a:tailEnd type="none" w="sm" len="sm"/>
          </a:ln>
        </p:spPr>
        <p:txBody>
          <a:bodyPr wrap="none" anchor="ctr"/>
          <a:lstStyle/>
          <a:p>
            <a:endParaRPr lang="en-US"/>
          </a:p>
        </p:txBody>
      </p:sp>
      <p:grpSp>
        <p:nvGrpSpPr>
          <p:cNvPr id="2" name="Group 6"/>
          <p:cNvGrpSpPr/>
          <p:nvPr/>
        </p:nvGrpSpPr>
        <p:grpSpPr bwMode="auto">
          <a:xfrm>
            <a:off x="457200" y="6165850"/>
            <a:ext cx="1082675" cy="457200"/>
            <a:chOff x="288" y="3884"/>
            <a:chExt cx="682" cy="288"/>
          </a:xfrm>
        </p:grpSpPr>
        <p:sp>
          <p:nvSpPr>
            <p:cNvPr id="110599" name="Text Box 7"/>
            <p:cNvSpPr txBox="1">
              <a:spLocks noChangeArrowheads="1"/>
            </p:cNvSpPr>
            <p:nvPr/>
          </p:nvSpPr>
          <p:spPr bwMode="auto">
            <a:xfrm>
              <a:off x="288" y="3884"/>
              <a:ext cx="319" cy="288"/>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2s</a:t>
              </a:r>
            </a:p>
          </p:txBody>
        </p:sp>
        <p:sp>
          <p:nvSpPr>
            <p:cNvPr id="49199" name="Line 8"/>
            <p:cNvSpPr>
              <a:spLocks noChangeShapeType="1"/>
            </p:cNvSpPr>
            <p:nvPr/>
          </p:nvSpPr>
          <p:spPr bwMode="auto">
            <a:xfrm>
              <a:off x="634" y="4051"/>
              <a:ext cx="336" cy="1"/>
            </a:xfrm>
            <a:prstGeom prst="line">
              <a:avLst/>
            </a:prstGeom>
            <a:noFill/>
            <a:ln w="38100">
              <a:solidFill>
                <a:schemeClr val="tx1"/>
              </a:solidFill>
              <a:round/>
              <a:headEnd type="none" w="sm" len="sm"/>
              <a:tailEnd type="none" w="sm" len="sm"/>
            </a:ln>
          </p:spPr>
          <p:txBody>
            <a:bodyPr wrap="none" anchor="ctr"/>
            <a:lstStyle/>
            <a:p>
              <a:endParaRPr lang="en-GB"/>
            </a:p>
          </p:txBody>
        </p:sp>
      </p:grpSp>
      <p:grpSp>
        <p:nvGrpSpPr>
          <p:cNvPr id="3" name="Group 9"/>
          <p:cNvGrpSpPr/>
          <p:nvPr/>
        </p:nvGrpSpPr>
        <p:grpSpPr bwMode="auto">
          <a:xfrm>
            <a:off x="3154363" y="5943601"/>
            <a:ext cx="2138362" cy="468313"/>
            <a:chOff x="1987" y="3744"/>
            <a:chExt cx="1347" cy="295"/>
          </a:xfrm>
        </p:grpSpPr>
        <p:sp>
          <p:nvSpPr>
            <p:cNvPr id="110602" name="Text Box 10"/>
            <p:cNvSpPr txBox="1">
              <a:spLocks noChangeArrowheads="1"/>
            </p:cNvSpPr>
            <p:nvPr/>
          </p:nvSpPr>
          <p:spPr bwMode="auto">
            <a:xfrm>
              <a:off x="2880" y="3747"/>
              <a:ext cx="454" cy="288"/>
            </a:xfrm>
            <a:prstGeom prst="rect">
              <a:avLst/>
            </a:prstGeom>
            <a:noFill/>
            <a:ln w="38100">
              <a:noFill/>
              <a:miter lim="800000"/>
              <a:headEnd type="none" w="sm" len="sm"/>
              <a:tailEnd type="none" w="sm" len="sm"/>
            </a:ln>
            <a:effectLst/>
          </p:spPr>
          <p:txBody>
            <a:bodyPr>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z</a:t>
              </a:r>
              <a:endParaRPr lang="en-US" sz="2400">
                <a:solidFill>
                  <a:schemeClr val="bg1"/>
                </a:solidFill>
                <a:effectLst>
                  <a:outerShdw blurRad="38100" dist="38100" dir="2700000" algn="tl">
                    <a:srgbClr val="C0C0C0"/>
                  </a:outerShdw>
                </a:effectLst>
              </a:endParaRPr>
            </a:p>
          </p:txBody>
        </p:sp>
        <p:sp>
          <p:nvSpPr>
            <p:cNvPr id="110603" name="Text Box 11"/>
            <p:cNvSpPr txBox="1">
              <a:spLocks noChangeArrowheads="1"/>
            </p:cNvSpPr>
            <p:nvPr/>
          </p:nvSpPr>
          <p:spPr bwMode="auto">
            <a:xfrm>
              <a:off x="1987" y="3751"/>
              <a:ext cx="394" cy="288"/>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400" dirty="0">
                  <a:solidFill>
                    <a:schemeClr val="bg1"/>
                  </a:solidFill>
                  <a:effectLst>
                    <a:outerShdw blurRad="38100" dist="38100" dir="2700000" algn="tl">
                      <a:srgbClr val="C0C0C0"/>
                    </a:outerShdw>
                  </a:effectLst>
                </a:rPr>
                <a:t>2p</a:t>
              </a:r>
              <a:r>
                <a:rPr lang="en-US" sz="2400" baseline="-25000" dirty="0">
                  <a:solidFill>
                    <a:schemeClr val="bg1"/>
                  </a:solidFill>
                  <a:effectLst>
                    <a:outerShdw blurRad="38100" dist="38100" dir="2700000" algn="tl">
                      <a:srgbClr val="C0C0C0"/>
                    </a:outerShdw>
                  </a:effectLst>
                </a:rPr>
                <a:t>x</a:t>
              </a:r>
              <a:endParaRPr lang="en-US" sz="2400" dirty="0">
                <a:solidFill>
                  <a:schemeClr val="bg1"/>
                </a:solidFill>
                <a:effectLst>
                  <a:outerShdw blurRad="38100" dist="38100" dir="2700000" algn="tl">
                    <a:srgbClr val="C0C0C0"/>
                  </a:outerShdw>
                </a:effectLst>
              </a:endParaRPr>
            </a:p>
          </p:txBody>
        </p:sp>
        <p:sp>
          <p:nvSpPr>
            <p:cNvPr id="49194" name="Line 12"/>
            <p:cNvSpPr>
              <a:spLocks noChangeShapeType="1"/>
            </p:cNvSpPr>
            <p:nvPr/>
          </p:nvSpPr>
          <p:spPr bwMode="auto">
            <a:xfrm>
              <a:off x="2016" y="3744"/>
              <a:ext cx="336" cy="1"/>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110605" name="Text Box 13"/>
            <p:cNvSpPr txBox="1">
              <a:spLocks noChangeArrowheads="1"/>
            </p:cNvSpPr>
            <p:nvPr/>
          </p:nvSpPr>
          <p:spPr bwMode="auto">
            <a:xfrm>
              <a:off x="2417" y="3747"/>
              <a:ext cx="463" cy="288"/>
            </a:xfrm>
            <a:prstGeom prst="rect">
              <a:avLst/>
            </a:prstGeom>
            <a:noFill/>
            <a:ln w="38100">
              <a:noFill/>
              <a:miter lim="800000"/>
              <a:headEnd type="none" w="sm" len="sm"/>
              <a:tailEnd type="none" w="sm" len="sm"/>
            </a:ln>
            <a:effectLst/>
          </p:spPr>
          <p:txBody>
            <a:bodyPr>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y</a:t>
              </a:r>
              <a:endParaRPr lang="en-US" sz="2400">
                <a:solidFill>
                  <a:schemeClr val="bg1"/>
                </a:solidFill>
                <a:effectLst>
                  <a:outerShdw blurRad="38100" dist="38100" dir="2700000" algn="tl">
                    <a:srgbClr val="C0C0C0"/>
                  </a:outerShdw>
                </a:effectLst>
              </a:endParaRPr>
            </a:p>
          </p:txBody>
        </p:sp>
        <p:sp>
          <p:nvSpPr>
            <p:cNvPr id="49196" name="Line 14"/>
            <p:cNvSpPr>
              <a:spLocks noChangeShapeType="1"/>
            </p:cNvSpPr>
            <p:nvPr/>
          </p:nvSpPr>
          <p:spPr bwMode="auto">
            <a:xfrm>
              <a:off x="2448" y="3744"/>
              <a:ext cx="336" cy="1"/>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9197" name="Line 15"/>
            <p:cNvSpPr>
              <a:spLocks noChangeShapeType="1"/>
            </p:cNvSpPr>
            <p:nvPr/>
          </p:nvSpPr>
          <p:spPr bwMode="auto">
            <a:xfrm>
              <a:off x="2911" y="3744"/>
              <a:ext cx="336" cy="1"/>
            </a:xfrm>
            <a:prstGeom prst="line">
              <a:avLst/>
            </a:prstGeom>
            <a:noFill/>
            <a:ln w="38100">
              <a:solidFill>
                <a:schemeClr val="tx1"/>
              </a:solidFill>
              <a:round/>
              <a:headEnd type="none" w="sm" len="sm"/>
              <a:tailEnd type="none" w="sm" len="sm"/>
            </a:ln>
          </p:spPr>
          <p:txBody>
            <a:bodyPr wrap="none" anchor="ctr"/>
            <a:lstStyle/>
            <a:p>
              <a:endParaRPr lang="en-GB"/>
            </a:p>
          </p:txBody>
        </p:sp>
      </p:grpSp>
      <p:sp>
        <p:nvSpPr>
          <p:cNvPr id="49160" name="Line 16"/>
          <p:cNvSpPr>
            <a:spLocks noChangeShapeType="1"/>
          </p:cNvSpPr>
          <p:nvPr/>
        </p:nvSpPr>
        <p:spPr bwMode="auto">
          <a:xfrm flipV="1">
            <a:off x="2781300" y="3276600"/>
            <a:ext cx="1143000" cy="838200"/>
          </a:xfrm>
          <a:prstGeom prst="line">
            <a:avLst/>
          </a:prstGeom>
          <a:noFill/>
          <a:ln w="38100">
            <a:solidFill>
              <a:schemeClr val="tx1"/>
            </a:solidFill>
            <a:prstDash val="sysDot"/>
            <a:round/>
            <a:headEnd type="none" w="sm" len="sm"/>
            <a:tailEnd type="none" w="sm" len="sm"/>
          </a:ln>
        </p:spPr>
        <p:txBody>
          <a:bodyPr wrap="none" anchor="ctr"/>
          <a:lstStyle/>
          <a:p>
            <a:endParaRPr lang="en-GB"/>
          </a:p>
        </p:txBody>
      </p:sp>
      <p:sp>
        <p:nvSpPr>
          <p:cNvPr id="110609" name="Freeform 17"/>
          <p:cNvSpPr/>
          <p:nvPr/>
        </p:nvSpPr>
        <p:spPr bwMode="auto">
          <a:xfrm rot="-1115618" flipH="1" flipV="1">
            <a:off x="2719388" y="3762375"/>
            <a:ext cx="811212" cy="4572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110610" name="Freeform 18"/>
          <p:cNvSpPr/>
          <p:nvPr/>
        </p:nvSpPr>
        <p:spPr bwMode="auto">
          <a:xfrm>
            <a:off x="2719388" y="3956050"/>
            <a:ext cx="382587" cy="311150"/>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110611" name="Freeform 19"/>
          <p:cNvSpPr/>
          <p:nvPr/>
        </p:nvSpPr>
        <p:spPr bwMode="auto">
          <a:xfrm rot="1511399" flipH="1">
            <a:off x="2393950" y="3870325"/>
            <a:ext cx="341313" cy="209550"/>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110612" name="Freeform 20"/>
          <p:cNvSpPr/>
          <p:nvPr/>
        </p:nvSpPr>
        <p:spPr bwMode="auto">
          <a:xfrm>
            <a:off x="1728788" y="3752850"/>
            <a:ext cx="971550" cy="6858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110613" name="Freeform 21"/>
          <p:cNvSpPr/>
          <p:nvPr/>
        </p:nvSpPr>
        <p:spPr bwMode="auto">
          <a:xfrm rot="-1288352" flipH="1" flipV="1">
            <a:off x="2255838" y="4006850"/>
            <a:ext cx="450850" cy="26511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110614" name="Freeform 22"/>
          <p:cNvSpPr/>
          <p:nvPr/>
        </p:nvSpPr>
        <p:spPr bwMode="auto">
          <a:xfrm rot="1069731" flipH="1">
            <a:off x="2719388" y="3990975"/>
            <a:ext cx="796925" cy="554038"/>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grpSp>
        <p:nvGrpSpPr>
          <p:cNvPr id="4" name="Group 23"/>
          <p:cNvGrpSpPr/>
          <p:nvPr/>
        </p:nvGrpSpPr>
        <p:grpSpPr bwMode="auto">
          <a:xfrm>
            <a:off x="1419225" y="1954213"/>
            <a:ext cx="3455988" cy="1974850"/>
            <a:chOff x="3594" y="2256"/>
            <a:chExt cx="2177" cy="1244"/>
          </a:xfrm>
        </p:grpSpPr>
        <p:sp>
          <p:nvSpPr>
            <p:cNvPr id="110616" name="Text Box 24"/>
            <p:cNvSpPr txBox="1">
              <a:spLocks noChangeArrowheads="1"/>
            </p:cNvSpPr>
            <p:nvPr/>
          </p:nvSpPr>
          <p:spPr bwMode="auto">
            <a:xfrm>
              <a:off x="3594" y="2256"/>
              <a:ext cx="2018" cy="269"/>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200" dirty="0">
                  <a:solidFill>
                    <a:srgbClr val="0070C0"/>
                  </a:solidFill>
                  <a:effectLst>
                    <a:outerShdw blurRad="38100" dist="38100" dir="2700000" algn="tl">
                      <a:srgbClr val="C0C0C0"/>
                    </a:outerShdw>
                  </a:effectLst>
                </a:rPr>
                <a:t>hybrid orbital angle 120°</a:t>
              </a:r>
            </a:p>
          </p:txBody>
        </p:sp>
        <p:sp>
          <p:nvSpPr>
            <p:cNvPr id="49191" name="Freeform 25"/>
            <p:cNvSpPr/>
            <p:nvPr/>
          </p:nvSpPr>
          <p:spPr bwMode="auto">
            <a:xfrm>
              <a:off x="4944" y="2565"/>
              <a:ext cx="827" cy="935"/>
            </a:xfrm>
            <a:custGeom>
              <a:avLst/>
              <a:gdLst>
                <a:gd name="T0" fmla="*/ 538 w 827"/>
                <a:gd name="T1" fmla="*/ 0 h 935"/>
                <a:gd name="T2" fmla="*/ 776 w 827"/>
                <a:gd name="T3" fmla="*/ 414 h 935"/>
                <a:gd name="T4" fmla="*/ 0 w 827"/>
                <a:gd name="T5" fmla="*/ 935 h 935"/>
                <a:gd name="T6" fmla="*/ 0 60000 65536"/>
                <a:gd name="T7" fmla="*/ 0 60000 65536"/>
                <a:gd name="T8" fmla="*/ 0 60000 65536"/>
                <a:gd name="T9" fmla="*/ 0 w 827"/>
                <a:gd name="T10" fmla="*/ 0 h 935"/>
                <a:gd name="T11" fmla="*/ 827 w 827"/>
                <a:gd name="T12" fmla="*/ 935 h 935"/>
              </a:gdLst>
              <a:ahLst/>
              <a:cxnLst>
                <a:cxn ang="T6">
                  <a:pos x="T0" y="T1"/>
                </a:cxn>
                <a:cxn ang="T7">
                  <a:pos x="T2" y="T3"/>
                </a:cxn>
                <a:cxn ang="T8">
                  <a:pos x="T4" y="T5"/>
                </a:cxn>
              </a:cxnLst>
              <a:rect l="T9" t="T10" r="T11" b="T12"/>
              <a:pathLst>
                <a:path w="827" h="935">
                  <a:moveTo>
                    <a:pt x="538" y="0"/>
                  </a:moveTo>
                  <a:cubicBezTo>
                    <a:pt x="578" y="69"/>
                    <a:pt x="827" y="218"/>
                    <a:pt x="776" y="414"/>
                  </a:cubicBezTo>
                  <a:cubicBezTo>
                    <a:pt x="725" y="610"/>
                    <a:pt x="611" y="828"/>
                    <a:pt x="0" y="935"/>
                  </a:cubicBezTo>
                </a:path>
              </a:pathLst>
            </a:custGeom>
            <a:noFill/>
            <a:ln w="38100">
              <a:solidFill>
                <a:schemeClr val="tx1"/>
              </a:solidFill>
              <a:round/>
              <a:headEnd type="none" w="sm" len="sm"/>
              <a:tailEnd type="triangle" w="med" len="med"/>
            </a:ln>
          </p:spPr>
          <p:txBody>
            <a:bodyPr wrap="none" anchor="ctr"/>
            <a:lstStyle/>
            <a:p>
              <a:endParaRPr lang="en-US"/>
            </a:p>
          </p:txBody>
        </p:sp>
      </p:grpSp>
      <p:sp>
        <p:nvSpPr>
          <p:cNvPr id="49180" name="Line 26"/>
          <p:cNvSpPr>
            <a:spLocks noChangeShapeType="1"/>
          </p:cNvSpPr>
          <p:nvPr/>
        </p:nvSpPr>
        <p:spPr bwMode="auto">
          <a:xfrm flipH="1">
            <a:off x="1676400" y="4114800"/>
            <a:ext cx="1066800" cy="914400"/>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9181" name="Line 27"/>
          <p:cNvSpPr>
            <a:spLocks noChangeShapeType="1"/>
          </p:cNvSpPr>
          <p:nvPr/>
        </p:nvSpPr>
        <p:spPr bwMode="auto">
          <a:xfrm flipV="1">
            <a:off x="2743200" y="2743200"/>
            <a:ext cx="0" cy="1371600"/>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9182" name="Line 28"/>
          <p:cNvSpPr>
            <a:spLocks noChangeShapeType="1"/>
          </p:cNvSpPr>
          <p:nvPr/>
        </p:nvSpPr>
        <p:spPr bwMode="auto">
          <a:xfrm flipV="1">
            <a:off x="2743200" y="4038600"/>
            <a:ext cx="0" cy="1371600"/>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110621" name="Freeform 29"/>
          <p:cNvSpPr>
            <a:spLocks noChangeAspect="1"/>
          </p:cNvSpPr>
          <p:nvPr/>
        </p:nvSpPr>
        <p:spPr bwMode="auto">
          <a:xfrm rot="5400000">
            <a:off x="2219326" y="4449762"/>
            <a:ext cx="1003300" cy="460375"/>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110622" name="Freeform 30"/>
          <p:cNvSpPr>
            <a:spLocks noChangeAspect="1"/>
          </p:cNvSpPr>
          <p:nvPr/>
        </p:nvSpPr>
        <p:spPr bwMode="auto">
          <a:xfrm rot="5400000">
            <a:off x="2189957" y="3250406"/>
            <a:ext cx="1066800" cy="503237"/>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110623" name="Text Box 31"/>
          <p:cNvSpPr txBox="1">
            <a:spLocks noChangeArrowheads="1"/>
          </p:cNvSpPr>
          <p:nvPr/>
        </p:nvSpPr>
        <p:spPr bwMode="auto">
          <a:xfrm>
            <a:off x="2490788" y="2201863"/>
            <a:ext cx="503237" cy="946150"/>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800">
                <a:solidFill>
                  <a:schemeClr val="bg1"/>
                </a:solidFill>
                <a:effectLst>
                  <a:outerShdw blurRad="38100" dist="38100" dir="2700000" algn="tl">
                    <a:srgbClr val="C0C0C0"/>
                  </a:outerShdw>
                </a:effectLst>
              </a:rPr>
              <a:t>p</a:t>
            </a:r>
            <a:r>
              <a:rPr lang="en-US" sz="2800" baseline="-25000">
                <a:solidFill>
                  <a:schemeClr val="bg1"/>
                </a:solidFill>
                <a:effectLst>
                  <a:outerShdw blurRad="38100" dist="38100" dir="2700000" algn="tl">
                    <a:srgbClr val="C0C0C0"/>
                  </a:outerShdw>
                </a:effectLst>
              </a:rPr>
              <a:t>z</a:t>
            </a:r>
            <a:br>
              <a:rPr lang="en-US" sz="2800" baseline="-25000">
                <a:solidFill>
                  <a:schemeClr val="bg1"/>
                </a:solidFill>
                <a:effectLst>
                  <a:outerShdw blurRad="38100" dist="38100" dir="2700000" algn="tl">
                    <a:srgbClr val="C0C0C0"/>
                  </a:outerShdw>
                </a:effectLst>
              </a:rPr>
            </a:br>
            <a:endParaRPr lang="en-US" sz="2800">
              <a:solidFill>
                <a:schemeClr val="bg1"/>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0610"/>
                                        </p:tgtEl>
                                        <p:attrNameLst>
                                          <p:attrName>style.visibility</p:attrName>
                                        </p:attrNameLst>
                                      </p:cBhvr>
                                      <p:to>
                                        <p:strVal val="visible"/>
                                      </p:to>
                                    </p:set>
                                    <p:animEffect transition="in" filter="dissolve">
                                      <p:cBhvr>
                                        <p:cTn id="7" dur="500"/>
                                        <p:tgtEl>
                                          <p:spTgt spid="110610"/>
                                        </p:tgtEl>
                                      </p:cBhvr>
                                    </p:animEffect>
                                  </p:childTnLst>
                                </p:cTn>
                              </p:par>
                              <p:par>
                                <p:cTn id="8" presetID="9" presetClass="entr" presetSubtype="0" fill="hold" nodeType="withEffect">
                                  <p:stCondLst>
                                    <p:cond delay="0"/>
                                  </p:stCondLst>
                                  <p:childTnLst>
                                    <p:set>
                                      <p:cBhvr>
                                        <p:cTn id="9" dur="1" fill="hold">
                                          <p:stCondLst>
                                            <p:cond delay="0"/>
                                          </p:stCondLst>
                                        </p:cTn>
                                        <p:tgtEl>
                                          <p:spTgt spid="110612"/>
                                        </p:tgtEl>
                                        <p:attrNameLst>
                                          <p:attrName>style.visibility</p:attrName>
                                        </p:attrNameLst>
                                      </p:cBhvr>
                                      <p:to>
                                        <p:strVal val="visible"/>
                                      </p:to>
                                    </p:set>
                                    <p:animEffect transition="in" filter="dissolve">
                                      <p:cBhvr>
                                        <p:cTn id="10" dur="500"/>
                                        <p:tgtEl>
                                          <p:spTgt spid="1106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0611"/>
                                        </p:tgtEl>
                                        <p:attrNameLst>
                                          <p:attrName>style.visibility</p:attrName>
                                        </p:attrNameLst>
                                      </p:cBhvr>
                                      <p:to>
                                        <p:strVal val="visible"/>
                                      </p:to>
                                    </p:set>
                                    <p:animEffect transition="in" filter="dissolve">
                                      <p:cBhvr>
                                        <p:cTn id="15" dur="500"/>
                                        <p:tgtEl>
                                          <p:spTgt spid="110611"/>
                                        </p:tgtEl>
                                      </p:cBhvr>
                                    </p:animEffect>
                                  </p:childTnLst>
                                </p:cTn>
                              </p:par>
                              <p:par>
                                <p:cTn id="16" presetID="9" presetClass="entr" presetSubtype="0" fill="hold" nodeType="withEffect">
                                  <p:stCondLst>
                                    <p:cond delay="0"/>
                                  </p:stCondLst>
                                  <p:childTnLst>
                                    <p:set>
                                      <p:cBhvr>
                                        <p:cTn id="17" dur="1" fill="hold">
                                          <p:stCondLst>
                                            <p:cond delay="0"/>
                                          </p:stCondLst>
                                        </p:cTn>
                                        <p:tgtEl>
                                          <p:spTgt spid="110614"/>
                                        </p:tgtEl>
                                        <p:attrNameLst>
                                          <p:attrName>style.visibility</p:attrName>
                                        </p:attrNameLst>
                                      </p:cBhvr>
                                      <p:to>
                                        <p:strVal val="visible"/>
                                      </p:to>
                                    </p:set>
                                    <p:animEffect transition="in" filter="dissolve">
                                      <p:cBhvr>
                                        <p:cTn id="18" dur="500"/>
                                        <p:tgtEl>
                                          <p:spTgt spid="1106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10609"/>
                                        </p:tgtEl>
                                        <p:attrNameLst>
                                          <p:attrName>style.visibility</p:attrName>
                                        </p:attrNameLst>
                                      </p:cBhvr>
                                      <p:to>
                                        <p:strVal val="visible"/>
                                      </p:to>
                                    </p:set>
                                    <p:animEffect transition="in" filter="dissolve">
                                      <p:cBhvr>
                                        <p:cTn id="23" dur="500"/>
                                        <p:tgtEl>
                                          <p:spTgt spid="110609"/>
                                        </p:tgtEl>
                                      </p:cBhvr>
                                    </p:animEffect>
                                  </p:childTnLst>
                                </p:cTn>
                              </p:par>
                              <p:par>
                                <p:cTn id="24" presetID="9" presetClass="entr" presetSubtype="0" fill="hold" nodeType="withEffect">
                                  <p:stCondLst>
                                    <p:cond delay="0"/>
                                  </p:stCondLst>
                                  <p:childTnLst>
                                    <p:set>
                                      <p:cBhvr>
                                        <p:cTn id="25" dur="1" fill="hold">
                                          <p:stCondLst>
                                            <p:cond delay="0"/>
                                          </p:stCondLst>
                                        </p:cTn>
                                        <p:tgtEl>
                                          <p:spTgt spid="110613"/>
                                        </p:tgtEl>
                                        <p:attrNameLst>
                                          <p:attrName>style.visibility</p:attrName>
                                        </p:attrNameLst>
                                      </p:cBhvr>
                                      <p:to>
                                        <p:strVal val="visible"/>
                                      </p:to>
                                    </p:set>
                                    <p:animEffect transition="in" filter="dissolve">
                                      <p:cBhvr>
                                        <p:cTn id="26" dur="500"/>
                                        <p:tgtEl>
                                          <p:spTgt spid="11061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5"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vertic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0623"/>
                                        </p:tgtEl>
                                        <p:attrNameLst>
                                          <p:attrName>style.visibility</p:attrName>
                                        </p:attrNameLst>
                                      </p:cBhvr>
                                      <p:to>
                                        <p:strVal val="visible"/>
                                      </p:to>
                                    </p:set>
                                    <p:animEffect transition="in" filter="fade">
                                      <p:cBhvr>
                                        <p:cTn id="36" dur="1000"/>
                                        <p:tgtEl>
                                          <p:spTgt spid="110623"/>
                                        </p:tgtEl>
                                      </p:cBhvr>
                                    </p:animEffect>
                                  </p:childTnLst>
                                </p:cTn>
                              </p:par>
                              <p:par>
                                <p:cTn id="37" presetID="10" presetClass="entr" presetSubtype="0" fill="hold" nodeType="withEffect">
                                  <p:stCondLst>
                                    <p:cond delay="0"/>
                                  </p:stCondLst>
                                  <p:childTnLst>
                                    <p:set>
                                      <p:cBhvr>
                                        <p:cTn id="38" dur="1" fill="hold">
                                          <p:stCondLst>
                                            <p:cond delay="0"/>
                                          </p:stCondLst>
                                        </p:cTn>
                                        <p:tgtEl>
                                          <p:spTgt spid="110622"/>
                                        </p:tgtEl>
                                        <p:attrNameLst>
                                          <p:attrName>style.visibility</p:attrName>
                                        </p:attrNameLst>
                                      </p:cBhvr>
                                      <p:to>
                                        <p:strVal val="visible"/>
                                      </p:to>
                                    </p:set>
                                    <p:animEffect transition="in" filter="fade">
                                      <p:cBhvr>
                                        <p:cTn id="39" dur="1000"/>
                                        <p:tgtEl>
                                          <p:spTgt spid="110622"/>
                                        </p:tgtEl>
                                      </p:cBhvr>
                                    </p:animEffect>
                                  </p:childTnLst>
                                </p:cTn>
                              </p:par>
                              <p:par>
                                <p:cTn id="40" presetID="10" presetClass="entr" presetSubtype="0" fill="hold" nodeType="withEffect">
                                  <p:stCondLst>
                                    <p:cond delay="0"/>
                                  </p:stCondLst>
                                  <p:childTnLst>
                                    <p:set>
                                      <p:cBhvr>
                                        <p:cTn id="41" dur="1" fill="hold">
                                          <p:stCondLst>
                                            <p:cond delay="0"/>
                                          </p:stCondLst>
                                        </p:cTn>
                                        <p:tgtEl>
                                          <p:spTgt spid="110621"/>
                                        </p:tgtEl>
                                        <p:attrNameLst>
                                          <p:attrName>style.visibility</p:attrName>
                                        </p:attrNameLst>
                                      </p:cBhvr>
                                      <p:to>
                                        <p:strVal val="visible"/>
                                      </p:to>
                                    </p:set>
                                    <p:animEffect transition="in" filter="fade">
                                      <p:cBhvr>
                                        <p:cTn id="42" dur="1000"/>
                                        <p:tgtEl>
                                          <p:spTgt spid="110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23"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0" y="0"/>
            <a:ext cx="9144000" cy="1077218"/>
          </a:xfrm>
          <a:prstGeom prst="rect">
            <a:avLst/>
          </a:prstGeom>
          <a:noFill/>
          <a:ln w="76200">
            <a:noFill/>
            <a:miter lim="800000"/>
            <a:headEnd type="none" w="sm" len="sm"/>
          </a:ln>
          <a:effectLst/>
        </p:spPr>
        <p:txBody>
          <a:bodyPr>
            <a:spAutoFit/>
          </a:bodyPr>
          <a:lstStyle/>
          <a:p>
            <a:pPr algn="ctr" eaLnBrk="0" hangingPunct="0">
              <a:spcBef>
                <a:spcPct val="50000"/>
              </a:spcBef>
              <a:defRPr/>
            </a:pPr>
            <a:r>
              <a:rPr lang="en-US" sz="3200" dirty="0">
                <a:solidFill>
                  <a:srgbClr val="0070C0"/>
                </a:solidFill>
                <a:effectLst>
                  <a:outerShdw blurRad="38100" dist="38100" dir="2700000" algn="tl">
                    <a:srgbClr val="C0C0C0"/>
                  </a:outerShdw>
                </a:effectLst>
                <a:latin typeface="Constantia" panose="02030602050306030303" pitchFamily="18" charset="0"/>
              </a:rPr>
              <a:t>A model of ethene using hybrid and atomic orbitals.</a:t>
            </a:r>
          </a:p>
        </p:txBody>
      </p:sp>
      <p:sp>
        <p:nvSpPr>
          <p:cNvPr id="83971" name="Rectangle 3"/>
          <p:cNvSpPr>
            <a:spLocks noChangeArrowheads="1"/>
          </p:cNvSpPr>
          <p:nvPr/>
        </p:nvSpPr>
        <p:spPr bwMode="auto">
          <a:xfrm>
            <a:off x="3733800" y="5510213"/>
            <a:ext cx="228600" cy="381000"/>
          </a:xfrm>
          <a:prstGeom prst="rect">
            <a:avLst/>
          </a:prstGeom>
          <a:noFill/>
          <a:ln w="9525">
            <a:noFill/>
            <a:miter lim="800000"/>
          </a:ln>
        </p:spPr>
        <p:txBody>
          <a:bodyPr wrap="none" lIns="0" tIns="0" rIns="0" bIns="0">
            <a:spAutoFit/>
          </a:bodyPr>
          <a:lstStyle/>
          <a:p>
            <a:pPr eaLnBrk="0" hangingPunct="0">
              <a:defRPr/>
            </a:pPr>
            <a:r>
              <a:rPr lang="en-US" sz="2500">
                <a:effectLst>
                  <a:outerShdw blurRad="38100" dist="38100" dir="2700000" algn="tl">
                    <a:srgbClr val="C0C0C0"/>
                  </a:outerShdw>
                </a:effectLst>
              </a:rPr>
              <a:t>H</a:t>
            </a:r>
            <a:endParaRPr lang="en-US" sz="2800">
              <a:effectLst>
                <a:outerShdw blurRad="38100" dist="38100" dir="2700000" algn="tl">
                  <a:srgbClr val="C0C0C0"/>
                </a:outerShdw>
              </a:effectLst>
            </a:endParaRPr>
          </a:p>
        </p:txBody>
      </p:sp>
      <p:sp>
        <p:nvSpPr>
          <p:cNvPr id="83972" name="Rectangle 4"/>
          <p:cNvSpPr>
            <a:spLocks noChangeArrowheads="1"/>
          </p:cNvSpPr>
          <p:nvPr/>
        </p:nvSpPr>
        <p:spPr bwMode="auto">
          <a:xfrm>
            <a:off x="3733800" y="6248400"/>
            <a:ext cx="228600" cy="381000"/>
          </a:xfrm>
          <a:prstGeom prst="rect">
            <a:avLst/>
          </a:prstGeom>
          <a:noFill/>
          <a:ln w="9525">
            <a:noFill/>
            <a:miter lim="800000"/>
          </a:ln>
        </p:spPr>
        <p:txBody>
          <a:bodyPr wrap="none" lIns="0" tIns="0" rIns="0" bIns="0">
            <a:spAutoFit/>
          </a:bodyPr>
          <a:lstStyle/>
          <a:p>
            <a:pPr eaLnBrk="0" hangingPunct="0">
              <a:defRPr/>
            </a:pPr>
            <a:r>
              <a:rPr lang="en-US" sz="2500">
                <a:effectLst>
                  <a:outerShdw blurRad="38100" dist="38100" dir="2700000" algn="tl">
                    <a:srgbClr val="C0C0C0"/>
                  </a:outerShdw>
                </a:effectLst>
              </a:rPr>
              <a:t>H</a:t>
            </a:r>
            <a:endParaRPr lang="en-US" sz="2800">
              <a:effectLst>
                <a:outerShdw blurRad="38100" dist="38100" dir="2700000" algn="tl">
                  <a:srgbClr val="C0C0C0"/>
                </a:outerShdw>
              </a:effectLst>
            </a:endParaRPr>
          </a:p>
        </p:txBody>
      </p:sp>
      <p:sp>
        <p:nvSpPr>
          <p:cNvPr id="40965" name="Line 5"/>
          <p:cNvSpPr>
            <a:spLocks noChangeShapeType="1"/>
          </p:cNvSpPr>
          <p:nvPr/>
        </p:nvSpPr>
        <p:spPr bwMode="auto">
          <a:xfrm>
            <a:off x="4386263" y="6105525"/>
            <a:ext cx="188912" cy="1588"/>
          </a:xfrm>
          <a:prstGeom prst="line">
            <a:avLst/>
          </a:prstGeom>
          <a:noFill/>
          <a:ln w="39688">
            <a:solidFill>
              <a:schemeClr val="tx1"/>
            </a:solidFill>
            <a:round/>
          </a:ln>
        </p:spPr>
        <p:txBody>
          <a:bodyPr/>
          <a:lstStyle/>
          <a:p>
            <a:endParaRPr lang="en-GB"/>
          </a:p>
        </p:txBody>
      </p:sp>
      <p:sp>
        <p:nvSpPr>
          <p:cNvPr id="40966" name="Line 6"/>
          <p:cNvSpPr>
            <a:spLocks noChangeShapeType="1"/>
          </p:cNvSpPr>
          <p:nvPr/>
        </p:nvSpPr>
        <p:spPr bwMode="auto">
          <a:xfrm>
            <a:off x="4386263" y="6003925"/>
            <a:ext cx="188912" cy="1588"/>
          </a:xfrm>
          <a:prstGeom prst="line">
            <a:avLst/>
          </a:prstGeom>
          <a:noFill/>
          <a:ln w="39688">
            <a:solidFill>
              <a:schemeClr val="tx1"/>
            </a:solidFill>
            <a:round/>
          </a:ln>
        </p:spPr>
        <p:txBody>
          <a:bodyPr/>
          <a:lstStyle/>
          <a:p>
            <a:endParaRPr lang="en-GB"/>
          </a:p>
        </p:txBody>
      </p:sp>
      <p:sp>
        <p:nvSpPr>
          <p:cNvPr id="40967" name="Line 7"/>
          <p:cNvSpPr>
            <a:spLocks noChangeShapeType="1"/>
          </p:cNvSpPr>
          <p:nvPr/>
        </p:nvSpPr>
        <p:spPr bwMode="auto">
          <a:xfrm flipH="1" flipV="1">
            <a:off x="3978275" y="5813425"/>
            <a:ext cx="104775" cy="104775"/>
          </a:xfrm>
          <a:prstGeom prst="line">
            <a:avLst/>
          </a:prstGeom>
          <a:noFill/>
          <a:ln w="39688">
            <a:solidFill>
              <a:schemeClr val="tx1"/>
            </a:solidFill>
            <a:round/>
          </a:ln>
        </p:spPr>
        <p:txBody>
          <a:bodyPr/>
          <a:lstStyle/>
          <a:p>
            <a:endParaRPr lang="en-GB"/>
          </a:p>
        </p:txBody>
      </p:sp>
      <p:sp>
        <p:nvSpPr>
          <p:cNvPr id="40968" name="Line 8"/>
          <p:cNvSpPr>
            <a:spLocks noChangeShapeType="1"/>
          </p:cNvSpPr>
          <p:nvPr/>
        </p:nvSpPr>
        <p:spPr bwMode="auto">
          <a:xfrm flipH="1">
            <a:off x="3978275" y="6181725"/>
            <a:ext cx="114300" cy="115888"/>
          </a:xfrm>
          <a:prstGeom prst="line">
            <a:avLst/>
          </a:prstGeom>
          <a:noFill/>
          <a:ln w="39688">
            <a:solidFill>
              <a:schemeClr val="tx1"/>
            </a:solidFill>
            <a:round/>
          </a:ln>
        </p:spPr>
        <p:txBody>
          <a:bodyPr/>
          <a:lstStyle/>
          <a:p>
            <a:endParaRPr lang="en-GB"/>
          </a:p>
        </p:txBody>
      </p:sp>
      <p:sp>
        <p:nvSpPr>
          <p:cNvPr id="83977" name="Rectangle 9"/>
          <p:cNvSpPr>
            <a:spLocks noChangeArrowheads="1"/>
          </p:cNvSpPr>
          <p:nvPr/>
        </p:nvSpPr>
        <p:spPr bwMode="auto">
          <a:xfrm flipH="1">
            <a:off x="4629150" y="5865813"/>
            <a:ext cx="228600" cy="381000"/>
          </a:xfrm>
          <a:prstGeom prst="rect">
            <a:avLst/>
          </a:prstGeom>
          <a:noFill/>
          <a:ln w="9525">
            <a:noFill/>
            <a:miter lim="800000"/>
          </a:ln>
        </p:spPr>
        <p:txBody>
          <a:bodyPr wrap="none" lIns="0" tIns="0" rIns="0" bIns="0">
            <a:spAutoFit/>
          </a:bodyPr>
          <a:lstStyle/>
          <a:p>
            <a:pPr eaLnBrk="0" hangingPunct="0">
              <a:defRPr/>
            </a:pPr>
            <a:r>
              <a:rPr lang="en-US" sz="2500">
                <a:effectLst>
                  <a:outerShdw blurRad="38100" dist="38100" dir="2700000" algn="tl">
                    <a:srgbClr val="C0C0C0"/>
                  </a:outerShdw>
                </a:effectLst>
              </a:rPr>
              <a:t>C</a:t>
            </a:r>
            <a:endParaRPr lang="en-US" sz="2800">
              <a:effectLst>
                <a:outerShdw blurRad="38100" dist="38100" dir="2700000" algn="tl">
                  <a:srgbClr val="C0C0C0"/>
                </a:outerShdw>
              </a:effectLst>
            </a:endParaRPr>
          </a:p>
        </p:txBody>
      </p:sp>
      <p:sp>
        <p:nvSpPr>
          <p:cNvPr id="83978" name="Rectangle 10"/>
          <p:cNvSpPr>
            <a:spLocks noChangeArrowheads="1"/>
          </p:cNvSpPr>
          <p:nvPr/>
        </p:nvSpPr>
        <p:spPr bwMode="auto">
          <a:xfrm flipH="1">
            <a:off x="4997450" y="5495925"/>
            <a:ext cx="228600" cy="381000"/>
          </a:xfrm>
          <a:prstGeom prst="rect">
            <a:avLst/>
          </a:prstGeom>
          <a:noFill/>
          <a:ln w="9525">
            <a:noFill/>
            <a:miter lim="800000"/>
          </a:ln>
        </p:spPr>
        <p:txBody>
          <a:bodyPr wrap="none" lIns="0" tIns="0" rIns="0" bIns="0">
            <a:spAutoFit/>
          </a:bodyPr>
          <a:lstStyle/>
          <a:p>
            <a:pPr eaLnBrk="0" hangingPunct="0">
              <a:defRPr/>
            </a:pPr>
            <a:r>
              <a:rPr lang="en-US" sz="2500">
                <a:effectLst>
                  <a:outerShdw blurRad="38100" dist="38100" dir="2700000" algn="tl">
                    <a:srgbClr val="C0C0C0"/>
                  </a:outerShdw>
                </a:effectLst>
              </a:rPr>
              <a:t>H</a:t>
            </a:r>
            <a:endParaRPr lang="en-US" sz="2800">
              <a:effectLst>
                <a:outerShdw blurRad="38100" dist="38100" dir="2700000" algn="tl">
                  <a:srgbClr val="C0C0C0"/>
                </a:outerShdw>
              </a:effectLst>
            </a:endParaRPr>
          </a:p>
        </p:txBody>
      </p:sp>
      <p:sp>
        <p:nvSpPr>
          <p:cNvPr id="83979" name="Rectangle 11"/>
          <p:cNvSpPr>
            <a:spLocks noChangeArrowheads="1"/>
          </p:cNvSpPr>
          <p:nvPr/>
        </p:nvSpPr>
        <p:spPr bwMode="auto">
          <a:xfrm flipH="1">
            <a:off x="4997450" y="6234113"/>
            <a:ext cx="228600" cy="381000"/>
          </a:xfrm>
          <a:prstGeom prst="rect">
            <a:avLst/>
          </a:prstGeom>
          <a:noFill/>
          <a:ln w="9525">
            <a:noFill/>
            <a:miter lim="800000"/>
          </a:ln>
        </p:spPr>
        <p:txBody>
          <a:bodyPr wrap="none" lIns="0" tIns="0" rIns="0" bIns="0">
            <a:spAutoFit/>
          </a:bodyPr>
          <a:lstStyle/>
          <a:p>
            <a:pPr eaLnBrk="0" hangingPunct="0">
              <a:defRPr/>
            </a:pPr>
            <a:r>
              <a:rPr lang="en-US" sz="2500">
                <a:effectLst>
                  <a:outerShdw blurRad="38100" dist="38100" dir="2700000" algn="tl">
                    <a:srgbClr val="C0C0C0"/>
                  </a:outerShdw>
                </a:effectLst>
              </a:rPr>
              <a:t>H</a:t>
            </a:r>
            <a:endParaRPr lang="en-US" sz="2800">
              <a:effectLst>
                <a:outerShdw blurRad="38100" dist="38100" dir="2700000" algn="tl">
                  <a:srgbClr val="C0C0C0"/>
                </a:outerShdw>
              </a:effectLst>
            </a:endParaRPr>
          </a:p>
        </p:txBody>
      </p:sp>
      <p:sp>
        <p:nvSpPr>
          <p:cNvPr id="40972" name="Line 12"/>
          <p:cNvSpPr>
            <a:spLocks noChangeShapeType="1"/>
          </p:cNvSpPr>
          <p:nvPr/>
        </p:nvSpPr>
        <p:spPr bwMode="auto">
          <a:xfrm flipV="1">
            <a:off x="4876800" y="5799138"/>
            <a:ext cx="104775" cy="104775"/>
          </a:xfrm>
          <a:prstGeom prst="line">
            <a:avLst/>
          </a:prstGeom>
          <a:noFill/>
          <a:ln w="39688">
            <a:solidFill>
              <a:schemeClr val="tx1"/>
            </a:solidFill>
            <a:round/>
          </a:ln>
        </p:spPr>
        <p:txBody>
          <a:bodyPr/>
          <a:lstStyle/>
          <a:p>
            <a:endParaRPr lang="en-GB"/>
          </a:p>
        </p:txBody>
      </p:sp>
      <p:sp>
        <p:nvSpPr>
          <p:cNvPr id="40973" name="Line 13"/>
          <p:cNvSpPr>
            <a:spLocks noChangeShapeType="1"/>
          </p:cNvSpPr>
          <p:nvPr/>
        </p:nvSpPr>
        <p:spPr bwMode="auto">
          <a:xfrm>
            <a:off x="4867275" y="6167438"/>
            <a:ext cx="114300" cy="115887"/>
          </a:xfrm>
          <a:prstGeom prst="line">
            <a:avLst/>
          </a:prstGeom>
          <a:noFill/>
          <a:ln w="39688">
            <a:solidFill>
              <a:schemeClr val="tx1"/>
            </a:solidFill>
            <a:round/>
          </a:ln>
        </p:spPr>
        <p:txBody>
          <a:bodyPr/>
          <a:lstStyle/>
          <a:p>
            <a:endParaRPr lang="en-GB"/>
          </a:p>
        </p:txBody>
      </p:sp>
      <p:sp>
        <p:nvSpPr>
          <p:cNvPr id="83982" name="Rectangle 14"/>
          <p:cNvSpPr>
            <a:spLocks noChangeArrowheads="1"/>
          </p:cNvSpPr>
          <p:nvPr/>
        </p:nvSpPr>
        <p:spPr bwMode="auto">
          <a:xfrm>
            <a:off x="4095750" y="5854700"/>
            <a:ext cx="228600" cy="381000"/>
          </a:xfrm>
          <a:prstGeom prst="rect">
            <a:avLst/>
          </a:prstGeom>
          <a:noFill/>
          <a:ln w="9525">
            <a:noFill/>
            <a:miter lim="800000"/>
          </a:ln>
        </p:spPr>
        <p:txBody>
          <a:bodyPr wrap="none" lIns="0" tIns="0" rIns="0" bIns="0">
            <a:spAutoFit/>
          </a:bodyPr>
          <a:lstStyle/>
          <a:p>
            <a:pPr eaLnBrk="0" hangingPunct="0">
              <a:defRPr/>
            </a:pPr>
            <a:r>
              <a:rPr lang="en-US" sz="2500">
                <a:effectLst>
                  <a:outerShdw blurRad="38100" dist="38100" dir="2700000" algn="tl">
                    <a:srgbClr val="C0C0C0"/>
                  </a:outerShdw>
                </a:effectLst>
              </a:rPr>
              <a:t>C</a:t>
            </a:r>
            <a:endParaRPr lang="en-US" sz="2800">
              <a:effectLst>
                <a:outerShdw blurRad="38100" dist="38100" dir="2700000" algn="tl">
                  <a:srgbClr val="C0C0C0"/>
                </a:outerShdw>
              </a:effectLst>
            </a:endParaRPr>
          </a:p>
        </p:txBody>
      </p:sp>
      <p:sp>
        <p:nvSpPr>
          <p:cNvPr id="40975" name="Freeform 15"/>
          <p:cNvSpPr>
            <a:spLocks noChangeAspect="1"/>
          </p:cNvSpPr>
          <p:nvPr/>
        </p:nvSpPr>
        <p:spPr bwMode="auto">
          <a:xfrm rot="17748450" flipH="1">
            <a:off x="2942431" y="3363119"/>
            <a:ext cx="430213" cy="676275"/>
          </a:xfrm>
          <a:custGeom>
            <a:avLst/>
            <a:gdLst>
              <a:gd name="T0" fmla="*/ 217330 w 2128"/>
              <a:gd name="T1" fmla="*/ 675870 h 3342"/>
              <a:gd name="T2" fmla="*/ 324479 w 2128"/>
              <a:gd name="T3" fmla="*/ 548183 h 3342"/>
              <a:gd name="T4" fmla="*/ 428596 w 2128"/>
              <a:gd name="T5" fmla="*/ 187989 h 3342"/>
              <a:gd name="T6" fmla="*/ 334183 w 2128"/>
              <a:gd name="T7" fmla="*/ 26104 h 3342"/>
              <a:gd name="T8" fmla="*/ 85719 w 2128"/>
              <a:gd name="T9" fmla="*/ 30758 h 3342"/>
              <a:gd name="T10" fmla="*/ 1617 w 2128"/>
              <a:gd name="T11" fmla="*/ 187989 h 3342"/>
              <a:gd name="T12" fmla="*/ 95423 w 2128"/>
              <a:gd name="T13" fmla="*/ 545553 h 3342"/>
              <a:gd name="T14" fmla="*/ 217330 w 2128"/>
              <a:gd name="T15" fmla="*/ 675870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40976" name="Freeform 16"/>
          <p:cNvSpPr>
            <a:spLocks noChangeAspect="1"/>
          </p:cNvSpPr>
          <p:nvPr/>
        </p:nvSpPr>
        <p:spPr bwMode="auto">
          <a:xfrm rot="5400000" flipH="1" flipV="1">
            <a:off x="3124200" y="3638550"/>
            <a:ext cx="268288" cy="420688"/>
          </a:xfrm>
          <a:custGeom>
            <a:avLst/>
            <a:gdLst>
              <a:gd name="T0" fmla="*/ 135531 w 2128"/>
              <a:gd name="T1" fmla="*/ 420436 h 3342"/>
              <a:gd name="T2" fmla="*/ 202351 w 2128"/>
              <a:gd name="T3" fmla="*/ 341007 h 3342"/>
              <a:gd name="T4" fmla="*/ 267279 w 2128"/>
              <a:gd name="T5" fmla="*/ 116942 h 3342"/>
              <a:gd name="T6" fmla="*/ 208402 w 2128"/>
              <a:gd name="T7" fmla="*/ 16238 h 3342"/>
              <a:gd name="T8" fmla="*/ 53456 w 2128"/>
              <a:gd name="T9" fmla="*/ 19134 h 3342"/>
              <a:gd name="T10" fmla="*/ 1009 w 2128"/>
              <a:gd name="T11" fmla="*/ 116942 h 3342"/>
              <a:gd name="T12" fmla="*/ 59507 w 2128"/>
              <a:gd name="T13" fmla="*/ 339370 h 3342"/>
              <a:gd name="T14" fmla="*/ 135531 w 2128"/>
              <a:gd name="T15" fmla="*/ 420436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DDEBCF"/>
              </a:gs>
              <a:gs pos="50000">
                <a:srgbClr val="9CB86E"/>
              </a:gs>
              <a:gs pos="100000">
                <a:srgbClr val="156B13"/>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40977" name="Freeform 17"/>
          <p:cNvSpPr>
            <a:spLocks noChangeAspect="1"/>
          </p:cNvSpPr>
          <p:nvPr/>
        </p:nvSpPr>
        <p:spPr bwMode="auto">
          <a:xfrm rot="15257779" flipH="1">
            <a:off x="2554287" y="3525838"/>
            <a:ext cx="703263" cy="1106488"/>
          </a:xfrm>
          <a:custGeom>
            <a:avLst/>
            <a:gdLst>
              <a:gd name="T0" fmla="*/ 355267 w 2128"/>
              <a:gd name="T1" fmla="*/ 1105826 h 3342"/>
              <a:gd name="T2" fmla="*/ 530421 w 2128"/>
              <a:gd name="T3" fmla="*/ 896911 h 3342"/>
              <a:gd name="T4" fmla="*/ 700619 w 2128"/>
              <a:gd name="T5" fmla="*/ 307578 h 3342"/>
              <a:gd name="T6" fmla="*/ 546285 w 2128"/>
              <a:gd name="T7" fmla="*/ 42710 h 3342"/>
              <a:gd name="T8" fmla="*/ 140124 w 2128"/>
              <a:gd name="T9" fmla="*/ 50325 h 3342"/>
              <a:gd name="T10" fmla="*/ 2644 w 2128"/>
              <a:gd name="T11" fmla="*/ 307578 h 3342"/>
              <a:gd name="T12" fmla="*/ 155987 w 2128"/>
              <a:gd name="T13" fmla="*/ 892607 h 3342"/>
              <a:gd name="T14" fmla="*/ 355267 w 2128"/>
              <a:gd name="T15" fmla="*/ 1105826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40978" name="Freeform 18"/>
          <p:cNvSpPr>
            <a:spLocks noChangeAspect="1"/>
          </p:cNvSpPr>
          <p:nvPr/>
        </p:nvSpPr>
        <p:spPr bwMode="auto">
          <a:xfrm rot="-6708166" flipH="1" flipV="1">
            <a:off x="3714751" y="3532187"/>
            <a:ext cx="201612" cy="315913"/>
          </a:xfrm>
          <a:custGeom>
            <a:avLst/>
            <a:gdLst>
              <a:gd name="T0" fmla="*/ 101848 w 2128"/>
              <a:gd name="T1" fmla="*/ 315724 h 3342"/>
              <a:gd name="T2" fmla="*/ 152062 w 2128"/>
              <a:gd name="T3" fmla="*/ 256077 h 3342"/>
              <a:gd name="T4" fmla="*/ 200854 w 2128"/>
              <a:gd name="T5" fmla="*/ 87817 h 3342"/>
              <a:gd name="T6" fmla="*/ 156609 w 2128"/>
              <a:gd name="T7" fmla="*/ 12194 h 3342"/>
              <a:gd name="T8" fmla="*/ 40171 w 2128"/>
              <a:gd name="T9" fmla="*/ 14368 h 3342"/>
              <a:gd name="T10" fmla="*/ 758 w 2128"/>
              <a:gd name="T11" fmla="*/ 87817 h 3342"/>
              <a:gd name="T12" fmla="*/ 44718 w 2128"/>
              <a:gd name="T13" fmla="*/ 254848 h 3342"/>
              <a:gd name="T14" fmla="*/ 101848 w 2128"/>
              <a:gd name="T15" fmla="*/ 315724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DDEBCF"/>
              </a:gs>
              <a:gs pos="50000">
                <a:srgbClr val="9CB86E"/>
              </a:gs>
              <a:gs pos="100000">
                <a:srgbClr val="156B13"/>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83987" name="Text Box 19"/>
          <p:cNvSpPr txBox="1">
            <a:spLocks noChangeArrowheads="1"/>
          </p:cNvSpPr>
          <p:nvPr/>
        </p:nvSpPr>
        <p:spPr bwMode="auto">
          <a:xfrm>
            <a:off x="3352800" y="3562350"/>
            <a:ext cx="458788" cy="549275"/>
          </a:xfrm>
          <a:prstGeom prst="rect">
            <a:avLst/>
          </a:prstGeom>
          <a:noFill/>
          <a:ln w="38100">
            <a:noFill/>
            <a:miter lim="800000"/>
          </a:ln>
          <a:effectLst/>
        </p:spPr>
        <p:txBody>
          <a:bodyPr wrap="none">
            <a:spAutoFit/>
          </a:bodyPr>
          <a:lstStyle/>
          <a:p>
            <a:pPr eaLnBrk="0" hangingPunct="0">
              <a:defRPr/>
            </a:pPr>
            <a:r>
              <a:rPr lang="en-US" sz="3000">
                <a:effectLst>
                  <a:outerShdw blurRad="38100" dist="38100" dir="2700000" algn="tl">
                    <a:srgbClr val="C0C0C0"/>
                  </a:outerShdw>
                </a:effectLst>
              </a:rPr>
              <a:t>C</a:t>
            </a:r>
            <a:endParaRPr lang="en-US" sz="3600">
              <a:effectLst>
                <a:outerShdw blurRad="38100" dist="38100" dir="2700000" algn="tl">
                  <a:srgbClr val="C0C0C0"/>
                </a:outerShdw>
              </a:effectLst>
            </a:endParaRPr>
          </a:p>
        </p:txBody>
      </p:sp>
      <p:sp>
        <p:nvSpPr>
          <p:cNvPr id="83988" name="Line 20"/>
          <p:cNvSpPr>
            <a:spLocks noChangeShapeType="1"/>
          </p:cNvSpPr>
          <p:nvPr/>
        </p:nvSpPr>
        <p:spPr bwMode="auto">
          <a:xfrm>
            <a:off x="3810000" y="3825875"/>
            <a:ext cx="838200" cy="0"/>
          </a:xfrm>
          <a:prstGeom prst="line">
            <a:avLst/>
          </a:prstGeom>
          <a:noFill/>
          <a:ln w="38100">
            <a:solidFill>
              <a:srgbClr val="FFFF00"/>
            </a:solidFill>
            <a:round/>
          </a:ln>
        </p:spPr>
        <p:txBody>
          <a:bodyPr wrap="none" anchor="ctr"/>
          <a:lstStyle/>
          <a:p>
            <a:endParaRPr lang="en-GB"/>
          </a:p>
        </p:txBody>
      </p:sp>
      <p:sp>
        <p:nvSpPr>
          <p:cNvPr id="40981" name="Line 21"/>
          <p:cNvSpPr>
            <a:spLocks noChangeShapeType="1"/>
          </p:cNvSpPr>
          <p:nvPr/>
        </p:nvSpPr>
        <p:spPr bwMode="auto">
          <a:xfrm flipH="1" flipV="1">
            <a:off x="2667000" y="3562350"/>
            <a:ext cx="685800" cy="182563"/>
          </a:xfrm>
          <a:prstGeom prst="line">
            <a:avLst/>
          </a:prstGeom>
          <a:noFill/>
          <a:ln w="50800">
            <a:solidFill>
              <a:schemeClr val="tx1"/>
            </a:solidFill>
            <a:prstDash val="sysDot"/>
            <a:round/>
          </a:ln>
        </p:spPr>
        <p:txBody>
          <a:bodyPr wrap="none" anchor="ctr"/>
          <a:lstStyle/>
          <a:p>
            <a:endParaRPr lang="en-GB"/>
          </a:p>
        </p:txBody>
      </p:sp>
      <p:sp>
        <p:nvSpPr>
          <p:cNvPr id="40982" name="Line 22"/>
          <p:cNvSpPr>
            <a:spLocks noChangeShapeType="1"/>
          </p:cNvSpPr>
          <p:nvPr/>
        </p:nvSpPr>
        <p:spPr bwMode="auto">
          <a:xfrm flipH="1">
            <a:off x="2667000" y="3943350"/>
            <a:ext cx="685800" cy="182563"/>
          </a:xfrm>
          <a:prstGeom prst="line">
            <a:avLst/>
          </a:prstGeom>
          <a:noFill/>
          <a:ln w="76200">
            <a:solidFill>
              <a:schemeClr val="tx1"/>
            </a:solidFill>
            <a:round/>
          </a:ln>
        </p:spPr>
        <p:txBody>
          <a:bodyPr wrap="none" anchor="ctr"/>
          <a:lstStyle/>
          <a:p>
            <a:endParaRPr lang="en-GB"/>
          </a:p>
        </p:txBody>
      </p:sp>
      <p:sp>
        <p:nvSpPr>
          <p:cNvPr id="40983" name="Freeform 23"/>
          <p:cNvSpPr>
            <a:spLocks noChangeAspect="1"/>
          </p:cNvSpPr>
          <p:nvPr/>
        </p:nvSpPr>
        <p:spPr bwMode="auto">
          <a:xfrm rot="3851550">
            <a:off x="5314156" y="3363119"/>
            <a:ext cx="430213" cy="676275"/>
          </a:xfrm>
          <a:custGeom>
            <a:avLst/>
            <a:gdLst>
              <a:gd name="T0" fmla="*/ 217330 w 2128"/>
              <a:gd name="T1" fmla="*/ 675870 h 3342"/>
              <a:gd name="T2" fmla="*/ 324479 w 2128"/>
              <a:gd name="T3" fmla="*/ 548183 h 3342"/>
              <a:gd name="T4" fmla="*/ 428596 w 2128"/>
              <a:gd name="T5" fmla="*/ 187989 h 3342"/>
              <a:gd name="T6" fmla="*/ 334183 w 2128"/>
              <a:gd name="T7" fmla="*/ 26104 h 3342"/>
              <a:gd name="T8" fmla="*/ 85719 w 2128"/>
              <a:gd name="T9" fmla="*/ 30758 h 3342"/>
              <a:gd name="T10" fmla="*/ 1617 w 2128"/>
              <a:gd name="T11" fmla="*/ 187989 h 3342"/>
              <a:gd name="T12" fmla="*/ 95423 w 2128"/>
              <a:gd name="T13" fmla="*/ 545553 h 3342"/>
              <a:gd name="T14" fmla="*/ 217330 w 2128"/>
              <a:gd name="T15" fmla="*/ 675870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40984" name="Freeform 24"/>
          <p:cNvSpPr>
            <a:spLocks noChangeAspect="1"/>
          </p:cNvSpPr>
          <p:nvPr/>
        </p:nvSpPr>
        <p:spPr bwMode="auto">
          <a:xfrm rot="16200000" flipV="1">
            <a:off x="5294313" y="3638550"/>
            <a:ext cx="268288" cy="420687"/>
          </a:xfrm>
          <a:custGeom>
            <a:avLst/>
            <a:gdLst>
              <a:gd name="T0" fmla="*/ 135531 w 2128"/>
              <a:gd name="T1" fmla="*/ 420435 h 3342"/>
              <a:gd name="T2" fmla="*/ 202351 w 2128"/>
              <a:gd name="T3" fmla="*/ 341006 h 3342"/>
              <a:gd name="T4" fmla="*/ 267279 w 2128"/>
              <a:gd name="T5" fmla="*/ 116941 h 3342"/>
              <a:gd name="T6" fmla="*/ 208402 w 2128"/>
              <a:gd name="T7" fmla="*/ 16238 h 3342"/>
              <a:gd name="T8" fmla="*/ 53456 w 2128"/>
              <a:gd name="T9" fmla="*/ 19134 h 3342"/>
              <a:gd name="T10" fmla="*/ 1009 w 2128"/>
              <a:gd name="T11" fmla="*/ 116941 h 3342"/>
              <a:gd name="T12" fmla="*/ 59507 w 2128"/>
              <a:gd name="T13" fmla="*/ 339369 h 3342"/>
              <a:gd name="T14" fmla="*/ 135531 w 2128"/>
              <a:gd name="T15" fmla="*/ 420435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DDEBCF"/>
              </a:gs>
              <a:gs pos="50000">
                <a:srgbClr val="9CB86E"/>
              </a:gs>
              <a:gs pos="100000">
                <a:srgbClr val="156B13"/>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40985" name="Freeform 25"/>
          <p:cNvSpPr>
            <a:spLocks noChangeAspect="1"/>
          </p:cNvSpPr>
          <p:nvPr/>
        </p:nvSpPr>
        <p:spPr bwMode="auto">
          <a:xfrm rot="6342221">
            <a:off x="5429250" y="3525838"/>
            <a:ext cx="703263" cy="1106487"/>
          </a:xfrm>
          <a:custGeom>
            <a:avLst/>
            <a:gdLst>
              <a:gd name="T0" fmla="*/ 355267 w 2128"/>
              <a:gd name="T1" fmla="*/ 1105825 h 3342"/>
              <a:gd name="T2" fmla="*/ 530421 w 2128"/>
              <a:gd name="T3" fmla="*/ 896910 h 3342"/>
              <a:gd name="T4" fmla="*/ 700619 w 2128"/>
              <a:gd name="T5" fmla="*/ 307578 h 3342"/>
              <a:gd name="T6" fmla="*/ 546285 w 2128"/>
              <a:gd name="T7" fmla="*/ 42710 h 3342"/>
              <a:gd name="T8" fmla="*/ 140124 w 2128"/>
              <a:gd name="T9" fmla="*/ 50325 h 3342"/>
              <a:gd name="T10" fmla="*/ 2644 w 2128"/>
              <a:gd name="T11" fmla="*/ 307578 h 3342"/>
              <a:gd name="T12" fmla="*/ 155987 w 2128"/>
              <a:gd name="T13" fmla="*/ 892606 h 3342"/>
              <a:gd name="T14" fmla="*/ 355267 w 2128"/>
              <a:gd name="T15" fmla="*/ 1105825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40986" name="Freeform 26"/>
          <p:cNvSpPr>
            <a:spLocks noChangeAspect="1"/>
          </p:cNvSpPr>
          <p:nvPr/>
        </p:nvSpPr>
        <p:spPr bwMode="auto">
          <a:xfrm rot="6708166" flipV="1">
            <a:off x="4770438" y="3532188"/>
            <a:ext cx="201612" cy="315912"/>
          </a:xfrm>
          <a:custGeom>
            <a:avLst/>
            <a:gdLst>
              <a:gd name="T0" fmla="*/ 101848 w 2128"/>
              <a:gd name="T1" fmla="*/ 315723 h 3342"/>
              <a:gd name="T2" fmla="*/ 152062 w 2128"/>
              <a:gd name="T3" fmla="*/ 256076 h 3342"/>
              <a:gd name="T4" fmla="*/ 200854 w 2128"/>
              <a:gd name="T5" fmla="*/ 87816 h 3342"/>
              <a:gd name="T6" fmla="*/ 156609 w 2128"/>
              <a:gd name="T7" fmla="*/ 12194 h 3342"/>
              <a:gd name="T8" fmla="*/ 40171 w 2128"/>
              <a:gd name="T9" fmla="*/ 14368 h 3342"/>
              <a:gd name="T10" fmla="*/ 758 w 2128"/>
              <a:gd name="T11" fmla="*/ 87816 h 3342"/>
              <a:gd name="T12" fmla="*/ 44718 w 2128"/>
              <a:gd name="T13" fmla="*/ 254847 h 3342"/>
              <a:gd name="T14" fmla="*/ 101848 w 2128"/>
              <a:gd name="T15" fmla="*/ 315723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DDEBCF"/>
              </a:gs>
              <a:gs pos="50000">
                <a:srgbClr val="9CB86E"/>
              </a:gs>
              <a:gs pos="100000">
                <a:srgbClr val="156B13"/>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83995" name="Text Box 27"/>
          <p:cNvSpPr txBox="1">
            <a:spLocks noChangeArrowheads="1"/>
          </p:cNvSpPr>
          <p:nvPr/>
        </p:nvSpPr>
        <p:spPr bwMode="auto">
          <a:xfrm flipH="1">
            <a:off x="4875213" y="3562350"/>
            <a:ext cx="458787" cy="549275"/>
          </a:xfrm>
          <a:prstGeom prst="rect">
            <a:avLst/>
          </a:prstGeom>
          <a:noFill/>
          <a:ln w="38100">
            <a:noFill/>
            <a:miter lim="800000"/>
          </a:ln>
          <a:effectLst/>
        </p:spPr>
        <p:txBody>
          <a:bodyPr wrap="none">
            <a:spAutoFit/>
          </a:bodyPr>
          <a:lstStyle/>
          <a:p>
            <a:pPr eaLnBrk="0" hangingPunct="0">
              <a:defRPr/>
            </a:pPr>
            <a:r>
              <a:rPr lang="en-US" sz="3000">
                <a:effectLst>
                  <a:outerShdw blurRad="38100" dist="38100" dir="2700000" algn="tl">
                    <a:srgbClr val="C0C0C0"/>
                  </a:outerShdw>
                </a:effectLst>
              </a:rPr>
              <a:t>C</a:t>
            </a:r>
            <a:endParaRPr lang="en-US" sz="3600">
              <a:effectLst>
                <a:outerShdw blurRad="38100" dist="38100" dir="2700000" algn="tl">
                  <a:srgbClr val="C0C0C0"/>
                </a:outerShdw>
              </a:effectLst>
            </a:endParaRPr>
          </a:p>
        </p:txBody>
      </p:sp>
      <p:sp>
        <p:nvSpPr>
          <p:cNvPr id="83996" name="Line 28"/>
          <p:cNvSpPr>
            <a:spLocks noChangeShapeType="1"/>
          </p:cNvSpPr>
          <p:nvPr/>
        </p:nvSpPr>
        <p:spPr bwMode="auto">
          <a:xfrm flipH="1">
            <a:off x="4038600" y="3825875"/>
            <a:ext cx="838200" cy="0"/>
          </a:xfrm>
          <a:prstGeom prst="line">
            <a:avLst/>
          </a:prstGeom>
          <a:noFill/>
          <a:ln w="38100">
            <a:solidFill>
              <a:srgbClr val="FFFF00"/>
            </a:solidFill>
            <a:round/>
          </a:ln>
        </p:spPr>
        <p:txBody>
          <a:bodyPr wrap="none" anchor="ctr"/>
          <a:lstStyle/>
          <a:p>
            <a:endParaRPr lang="en-GB"/>
          </a:p>
        </p:txBody>
      </p:sp>
      <p:sp>
        <p:nvSpPr>
          <p:cNvPr id="40989" name="Line 29"/>
          <p:cNvSpPr>
            <a:spLocks noChangeShapeType="1"/>
          </p:cNvSpPr>
          <p:nvPr/>
        </p:nvSpPr>
        <p:spPr bwMode="auto">
          <a:xfrm flipV="1">
            <a:off x="5334000" y="3562350"/>
            <a:ext cx="685800" cy="182563"/>
          </a:xfrm>
          <a:prstGeom prst="line">
            <a:avLst/>
          </a:prstGeom>
          <a:noFill/>
          <a:ln w="50800">
            <a:solidFill>
              <a:schemeClr val="tx1"/>
            </a:solidFill>
            <a:prstDash val="sysDot"/>
            <a:round/>
          </a:ln>
        </p:spPr>
        <p:txBody>
          <a:bodyPr wrap="none" anchor="ctr"/>
          <a:lstStyle/>
          <a:p>
            <a:endParaRPr lang="en-GB"/>
          </a:p>
        </p:txBody>
      </p:sp>
      <p:sp>
        <p:nvSpPr>
          <p:cNvPr id="40990" name="Line 30"/>
          <p:cNvSpPr>
            <a:spLocks noChangeShapeType="1"/>
          </p:cNvSpPr>
          <p:nvPr/>
        </p:nvSpPr>
        <p:spPr bwMode="auto">
          <a:xfrm>
            <a:off x="5334000" y="3943350"/>
            <a:ext cx="685800" cy="182563"/>
          </a:xfrm>
          <a:prstGeom prst="line">
            <a:avLst/>
          </a:prstGeom>
          <a:noFill/>
          <a:ln w="76200">
            <a:solidFill>
              <a:schemeClr val="tx1"/>
            </a:solidFill>
            <a:round/>
          </a:ln>
        </p:spPr>
        <p:txBody>
          <a:bodyPr wrap="none" anchor="ctr"/>
          <a:lstStyle/>
          <a:p>
            <a:endParaRPr lang="en-GB"/>
          </a:p>
        </p:txBody>
      </p:sp>
      <p:sp>
        <p:nvSpPr>
          <p:cNvPr id="40991" name="Freeform 31"/>
          <p:cNvSpPr/>
          <p:nvPr/>
        </p:nvSpPr>
        <p:spPr bwMode="auto">
          <a:xfrm>
            <a:off x="3657600" y="3486150"/>
            <a:ext cx="1371600" cy="685800"/>
          </a:xfrm>
          <a:custGeom>
            <a:avLst/>
            <a:gdLst>
              <a:gd name="T0" fmla="*/ 0 w 3469"/>
              <a:gd name="T1" fmla="*/ 336730 h 1945"/>
              <a:gd name="T2" fmla="*/ 342406 w 3469"/>
              <a:gd name="T3" fmla="*/ 86034 h 1945"/>
              <a:gd name="T4" fmla="*/ 693905 w 3469"/>
              <a:gd name="T5" fmla="*/ 0 h 1945"/>
              <a:gd name="T6" fmla="*/ 1032357 w 3469"/>
              <a:gd name="T7" fmla="*/ 86034 h 1945"/>
              <a:gd name="T8" fmla="*/ 1370809 w 3469"/>
              <a:gd name="T9" fmla="*/ 340608 h 1945"/>
              <a:gd name="T10" fmla="*/ 1028008 w 3469"/>
              <a:gd name="T11" fmla="*/ 587426 h 1945"/>
              <a:gd name="T12" fmla="*/ 690742 w 3469"/>
              <a:gd name="T13" fmla="*/ 685800 h 1945"/>
              <a:gd name="T14" fmla="*/ 342406 w 3469"/>
              <a:gd name="T15" fmla="*/ 587426 h 1945"/>
              <a:gd name="T16" fmla="*/ 0 w 3469"/>
              <a:gd name="T17" fmla="*/ 336730 h 19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69"/>
              <a:gd name="T28" fmla="*/ 0 h 1945"/>
              <a:gd name="T29" fmla="*/ 3469 w 3469"/>
              <a:gd name="T30" fmla="*/ 1945 h 19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69" h="1945">
                <a:moveTo>
                  <a:pt x="0" y="955"/>
                </a:moveTo>
                <a:cubicBezTo>
                  <a:pt x="0" y="718"/>
                  <a:pt x="574" y="403"/>
                  <a:pt x="866" y="244"/>
                </a:cubicBezTo>
                <a:cubicBezTo>
                  <a:pt x="1158" y="85"/>
                  <a:pt x="1464" y="0"/>
                  <a:pt x="1755" y="0"/>
                </a:cubicBezTo>
                <a:cubicBezTo>
                  <a:pt x="2046" y="0"/>
                  <a:pt x="2326" y="83"/>
                  <a:pt x="2611" y="244"/>
                </a:cubicBezTo>
                <a:cubicBezTo>
                  <a:pt x="2896" y="405"/>
                  <a:pt x="3469" y="729"/>
                  <a:pt x="3467" y="966"/>
                </a:cubicBezTo>
                <a:cubicBezTo>
                  <a:pt x="3465" y="1203"/>
                  <a:pt x="2887" y="1503"/>
                  <a:pt x="2600" y="1666"/>
                </a:cubicBezTo>
                <a:cubicBezTo>
                  <a:pt x="2313" y="1829"/>
                  <a:pt x="2036" y="1945"/>
                  <a:pt x="1747" y="1945"/>
                </a:cubicBezTo>
                <a:cubicBezTo>
                  <a:pt x="1458" y="1945"/>
                  <a:pt x="1157" y="1831"/>
                  <a:pt x="866" y="1666"/>
                </a:cubicBezTo>
                <a:cubicBezTo>
                  <a:pt x="575" y="1501"/>
                  <a:pt x="9" y="1199"/>
                  <a:pt x="0" y="955"/>
                </a:cubicBez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3175">
            <a:noFill/>
            <a:round/>
          </a:ln>
        </p:spPr>
        <p:txBody>
          <a:bodyPr wrap="none" anchor="ctr"/>
          <a:lstStyle/>
          <a:p>
            <a:endParaRPr lang="en-US"/>
          </a:p>
        </p:txBody>
      </p:sp>
      <p:sp>
        <p:nvSpPr>
          <p:cNvPr id="40992" name="Line 32"/>
          <p:cNvSpPr>
            <a:spLocks noChangeShapeType="1"/>
          </p:cNvSpPr>
          <p:nvPr/>
        </p:nvSpPr>
        <p:spPr bwMode="auto">
          <a:xfrm flipH="1">
            <a:off x="3748088" y="3856038"/>
            <a:ext cx="1143000" cy="30162"/>
          </a:xfrm>
          <a:prstGeom prst="line">
            <a:avLst/>
          </a:prstGeom>
          <a:noFill/>
          <a:ln w="38100">
            <a:solidFill>
              <a:schemeClr val="tx1"/>
            </a:solidFill>
            <a:round/>
          </a:ln>
        </p:spPr>
        <p:txBody>
          <a:bodyPr wrap="none" anchor="ctr"/>
          <a:lstStyle/>
          <a:p>
            <a:endParaRPr lang="en-GB"/>
          </a:p>
        </p:txBody>
      </p:sp>
      <p:sp>
        <p:nvSpPr>
          <p:cNvPr id="40993" name="Freeform 33"/>
          <p:cNvSpPr>
            <a:spLocks noChangeAspect="1"/>
          </p:cNvSpPr>
          <p:nvPr/>
        </p:nvSpPr>
        <p:spPr bwMode="auto">
          <a:xfrm rot="4068790" flipV="1">
            <a:off x="4837113" y="3767138"/>
            <a:ext cx="268287" cy="420687"/>
          </a:xfrm>
          <a:custGeom>
            <a:avLst/>
            <a:gdLst>
              <a:gd name="T0" fmla="*/ 135530 w 2128"/>
              <a:gd name="T1" fmla="*/ 420435 h 3342"/>
              <a:gd name="T2" fmla="*/ 202350 w 2128"/>
              <a:gd name="T3" fmla="*/ 341006 h 3342"/>
              <a:gd name="T4" fmla="*/ 267278 w 2128"/>
              <a:gd name="T5" fmla="*/ 116941 h 3342"/>
              <a:gd name="T6" fmla="*/ 208401 w 2128"/>
              <a:gd name="T7" fmla="*/ 16238 h 3342"/>
              <a:gd name="T8" fmla="*/ 53456 w 2128"/>
              <a:gd name="T9" fmla="*/ 19134 h 3342"/>
              <a:gd name="T10" fmla="*/ 1009 w 2128"/>
              <a:gd name="T11" fmla="*/ 116941 h 3342"/>
              <a:gd name="T12" fmla="*/ 59507 w 2128"/>
              <a:gd name="T13" fmla="*/ 339369 h 3342"/>
              <a:gd name="T14" fmla="*/ 135530 w 2128"/>
              <a:gd name="T15" fmla="*/ 420435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DDEBCF"/>
              </a:gs>
              <a:gs pos="50000">
                <a:srgbClr val="9CB86E"/>
              </a:gs>
              <a:gs pos="100000">
                <a:srgbClr val="156B13"/>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40994" name="Freeform 34"/>
          <p:cNvSpPr>
            <a:spLocks noChangeAspect="1"/>
          </p:cNvSpPr>
          <p:nvPr/>
        </p:nvSpPr>
        <p:spPr bwMode="auto">
          <a:xfrm rot="-4068790" flipH="1" flipV="1">
            <a:off x="3581400" y="3767138"/>
            <a:ext cx="268287" cy="420688"/>
          </a:xfrm>
          <a:custGeom>
            <a:avLst/>
            <a:gdLst>
              <a:gd name="T0" fmla="*/ 135530 w 2128"/>
              <a:gd name="T1" fmla="*/ 420436 h 3342"/>
              <a:gd name="T2" fmla="*/ 202350 w 2128"/>
              <a:gd name="T3" fmla="*/ 341007 h 3342"/>
              <a:gd name="T4" fmla="*/ 267278 w 2128"/>
              <a:gd name="T5" fmla="*/ 116942 h 3342"/>
              <a:gd name="T6" fmla="*/ 208401 w 2128"/>
              <a:gd name="T7" fmla="*/ 16238 h 3342"/>
              <a:gd name="T8" fmla="*/ 53456 w 2128"/>
              <a:gd name="T9" fmla="*/ 19134 h 3342"/>
              <a:gd name="T10" fmla="*/ 1009 w 2128"/>
              <a:gd name="T11" fmla="*/ 116942 h 3342"/>
              <a:gd name="T12" fmla="*/ 59507 w 2128"/>
              <a:gd name="T13" fmla="*/ 339370 h 3342"/>
              <a:gd name="T14" fmla="*/ 135530 w 2128"/>
              <a:gd name="T15" fmla="*/ 420436 h 3342"/>
              <a:gd name="T16" fmla="*/ 0 60000 65536"/>
              <a:gd name="T17" fmla="*/ 0 60000 65536"/>
              <a:gd name="T18" fmla="*/ 0 60000 65536"/>
              <a:gd name="T19" fmla="*/ 0 60000 65536"/>
              <a:gd name="T20" fmla="*/ 0 60000 65536"/>
              <a:gd name="T21" fmla="*/ 0 60000 65536"/>
              <a:gd name="T22" fmla="*/ 0 60000 65536"/>
              <a:gd name="T23" fmla="*/ 0 60000 65536"/>
              <a:gd name="T24" fmla="*/ 0 w 2128"/>
              <a:gd name="T25" fmla="*/ 0 h 3342"/>
              <a:gd name="T26" fmla="*/ 2128 w 2128"/>
              <a:gd name="T27" fmla="*/ 3342 h 33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28" h="3342">
                <a:moveTo>
                  <a:pt x="1075" y="3340"/>
                </a:moveTo>
                <a:cubicBezTo>
                  <a:pt x="1264" y="3342"/>
                  <a:pt x="1431" y="3111"/>
                  <a:pt x="1605" y="2709"/>
                </a:cubicBezTo>
                <a:cubicBezTo>
                  <a:pt x="1779" y="2307"/>
                  <a:pt x="2112" y="1359"/>
                  <a:pt x="2120" y="929"/>
                </a:cubicBezTo>
                <a:cubicBezTo>
                  <a:pt x="2128" y="499"/>
                  <a:pt x="1936" y="258"/>
                  <a:pt x="1653" y="129"/>
                </a:cubicBezTo>
                <a:cubicBezTo>
                  <a:pt x="1370" y="0"/>
                  <a:pt x="698" y="19"/>
                  <a:pt x="424" y="152"/>
                </a:cubicBezTo>
                <a:cubicBezTo>
                  <a:pt x="150" y="285"/>
                  <a:pt x="0" y="505"/>
                  <a:pt x="8" y="929"/>
                </a:cubicBezTo>
                <a:cubicBezTo>
                  <a:pt x="16" y="1353"/>
                  <a:pt x="294" y="2294"/>
                  <a:pt x="472" y="2696"/>
                </a:cubicBezTo>
                <a:cubicBezTo>
                  <a:pt x="650" y="3098"/>
                  <a:pt x="886" y="3338"/>
                  <a:pt x="1075" y="3340"/>
                </a:cubicBezTo>
                <a:close/>
              </a:path>
            </a:pathLst>
          </a:custGeom>
          <a:gradFill rotWithShape="0">
            <a:gsLst>
              <a:gs pos="0">
                <a:srgbClr val="DDEBCF"/>
              </a:gs>
              <a:gs pos="50000">
                <a:srgbClr val="9CB86E"/>
              </a:gs>
              <a:gs pos="100000">
                <a:srgbClr val="156B13"/>
              </a:gs>
            </a:gsLst>
            <a:path path="rect">
              <a:fillToRect l="50000" t="50000" r="50000" b="50000"/>
            </a:path>
          </a:gradFill>
          <a:ln w="12700">
            <a:noFill/>
            <a:round/>
            <a:headEnd type="none" w="sm" len="sm"/>
            <a:tailEnd type="none" w="sm" len="sm"/>
          </a:ln>
        </p:spPr>
        <p:txBody>
          <a:bodyPr wrap="none" anchor="ctr"/>
          <a:lstStyle/>
          <a:p>
            <a:endParaRPr lang="en-US"/>
          </a:p>
        </p:txBody>
      </p:sp>
      <p:sp>
        <p:nvSpPr>
          <p:cNvPr id="40995" name="Freeform 35"/>
          <p:cNvSpPr/>
          <p:nvPr/>
        </p:nvSpPr>
        <p:spPr bwMode="auto">
          <a:xfrm>
            <a:off x="3200400" y="2590800"/>
            <a:ext cx="2286000" cy="1104900"/>
          </a:xfrm>
          <a:custGeom>
            <a:avLst/>
            <a:gdLst>
              <a:gd name="T0" fmla="*/ 300581 w 3468"/>
              <a:gd name="T1" fmla="*/ 1041400 h 2088"/>
              <a:gd name="T2" fmla="*/ 0 w 3468"/>
              <a:gd name="T3" fmla="*/ 552450 h 2088"/>
              <a:gd name="T4" fmla="*/ 371772 w 3468"/>
              <a:gd name="T5" fmla="*/ 57150 h 2088"/>
              <a:gd name="T6" fmla="*/ 885924 w 3468"/>
              <a:gd name="T7" fmla="*/ 114300 h 2088"/>
              <a:gd name="T8" fmla="*/ 1133112 w 3468"/>
              <a:gd name="T9" fmla="*/ 245533 h 2088"/>
              <a:gd name="T10" fmla="*/ 1423806 w 3468"/>
              <a:gd name="T11" fmla="*/ 114300 h 2088"/>
              <a:gd name="T12" fmla="*/ 1898408 w 3468"/>
              <a:gd name="T13" fmla="*/ 50800 h 2088"/>
              <a:gd name="T14" fmla="*/ 2286000 w 3468"/>
              <a:gd name="T15" fmla="*/ 558800 h 2088"/>
              <a:gd name="T16" fmla="*/ 1985419 w 3468"/>
              <a:gd name="T17" fmla="*/ 1041400 h 2088"/>
              <a:gd name="T18" fmla="*/ 1526637 w 3468"/>
              <a:gd name="T19" fmla="*/ 831850 h 2088"/>
              <a:gd name="T20" fmla="*/ 1146955 w 3468"/>
              <a:gd name="T21" fmla="*/ 673100 h 2088"/>
              <a:gd name="T22" fmla="*/ 767273 w 3468"/>
              <a:gd name="T23" fmla="*/ 831850 h 2088"/>
              <a:gd name="T24" fmla="*/ 300581 w 3468"/>
              <a:gd name="T25" fmla="*/ 1041400 h 20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68"/>
              <a:gd name="T40" fmla="*/ 0 h 2088"/>
              <a:gd name="T41" fmla="*/ 3468 w 3468"/>
              <a:gd name="T42" fmla="*/ 2088 h 20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68" h="2088">
                <a:moveTo>
                  <a:pt x="456" y="1968"/>
                </a:moveTo>
                <a:cubicBezTo>
                  <a:pt x="156" y="1848"/>
                  <a:pt x="0" y="1704"/>
                  <a:pt x="0" y="1044"/>
                </a:cubicBezTo>
                <a:cubicBezTo>
                  <a:pt x="0" y="384"/>
                  <a:pt x="276" y="216"/>
                  <a:pt x="564" y="108"/>
                </a:cubicBezTo>
                <a:cubicBezTo>
                  <a:pt x="852" y="0"/>
                  <a:pt x="1140" y="75"/>
                  <a:pt x="1344" y="216"/>
                </a:cubicBezTo>
                <a:cubicBezTo>
                  <a:pt x="1548" y="357"/>
                  <a:pt x="1599" y="464"/>
                  <a:pt x="1719" y="464"/>
                </a:cubicBezTo>
                <a:cubicBezTo>
                  <a:pt x="1839" y="464"/>
                  <a:pt x="1944" y="372"/>
                  <a:pt x="2160" y="216"/>
                </a:cubicBezTo>
                <a:cubicBezTo>
                  <a:pt x="2376" y="60"/>
                  <a:pt x="2556" y="12"/>
                  <a:pt x="2880" y="96"/>
                </a:cubicBezTo>
                <a:cubicBezTo>
                  <a:pt x="3204" y="180"/>
                  <a:pt x="3468" y="612"/>
                  <a:pt x="3468" y="1056"/>
                </a:cubicBezTo>
                <a:cubicBezTo>
                  <a:pt x="3468" y="1500"/>
                  <a:pt x="3276" y="1860"/>
                  <a:pt x="3012" y="1968"/>
                </a:cubicBezTo>
                <a:cubicBezTo>
                  <a:pt x="2748" y="2076"/>
                  <a:pt x="2544" y="1752"/>
                  <a:pt x="2316" y="1572"/>
                </a:cubicBezTo>
                <a:cubicBezTo>
                  <a:pt x="2088" y="1392"/>
                  <a:pt x="1896" y="1272"/>
                  <a:pt x="1740" y="1272"/>
                </a:cubicBezTo>
                <a:cubicBezTo>
                  <a:pt x="1584" y="1272"/>
                  <a:pt x="1368" y="1392"/>
                  <a:pt x="1164" y="1572"/>
                </a:cubicBezTo>
                <a:cubicBezTo>
                  <a:pt x="960" y="1752"/>
                  <a:pt x="756" y="2088"/>
                  <a:pt x="456" y="1968"/>
                </a:cubicBezTo>
                <a:close/>
              </a:path>
            </a:pathLst>
          </a:custGeom>
          <a:gradFill rotWithShape="0">
            <a:gsLst>
              <a:gs pos="0">
                <a:srgbClr val="FFEBFA"/>
              </a:gs>
              <a:gs pos="30000">
                <a:srgbClr val="C4D6EB"/>
              </a:gs>
              <a:gs pos="60001">
                <a:srgbClr val="85C2FF"/>
              </a:gs>
              <a:gs pos="100000">
                <a:srgbClr val="5E9EFF"/>
              </a:gs>
            </a:gsLst>
            <a:path path="rect">
              <a:fillToRect l="50000" t="50000" r="50000" b="50000"/>
            </a:path>
          </a:gradFill>
          <a:ln w="3175">
            <a:noFill/>
            <a:round/>
          </a:ln>
        </p:spPr>
        <p:txBody>
          <a:bodyPr wrap="none" anchor="ctr"/>
          <a:lstStyle/>
          <a:p>
            <a:endParaRPr lang="en-US"/>
          </a:p>
        </p:txBody>
      </p:sp>
      <p:sp>
        <p:nvSpPr>
          <p:cNvPr id="40996" name="Freeform 36"/>
          <p:cNvSpPr/>
          <p:nvPr/>
        </p:nvSpPr>
        <p:spPr bwMode="auto">
          <a:xfrm flipV="1">
            <a:off x="3238500" y="4057650"/>
            <a:ext cx="2286000" cy="1104900"/>
          </a:xfrm>
          <a:custGeom>
            <a:avLst/>
            <a:gdLst>
              <a:gd name="T0" fmla="*/ 300581 w 3468"/>
              <a:gd name="T1" fmla="*/ 1041400 h 2088"/>
              <a:gd name="T2" fmla="*/ 0 w 3468"/>
              <a:gd name="T3" fmla="*/ 552450 h 2088"/>
              <a:gd name="T4" fmla="*/ 371772 w 3468"/>
              <a:gd name="T5" fmla="*/ 57150 h 2088"/>
              <a:gd name="T6" fmla="*/ 885924 w 3468"/>
              <a:gd name="T7" fmla="*/ 114300 h 2088"/>
              <a:gd name="T8" fmla="*/ 1133112 w 3468"/>
              <a:gd name="T9" fmla="*/ 245533 h 2088"/>
              <a:gd name="T10" fmla="*/ 1423806 w 3468"/>
              <a:gd name="T11" fmla="*/ 114300 h 2088"/>
              <a:gd name="T12" fmla="*/ 1898408 w 3468"/>
              <a:gd name="T13" fmla="*/ 50800 h 2088"/>
              <a:gd name="T14" fmla="*/ 2286000 w 3468"/>
              <a:gd name="T15" fmla="*/ 558800 h 2088"/>
              <a:gd name="T16" fmla="*/ 1985419 w 3468"/>
              <a:gd name="T17" fmla="*/ 1041400 h 2088"/>
              <a:gd name="T18" fmla="*/ 1526637 w 3468"/>
              <a:gd name="T19" fmla="*/ 831850 h 2088"/>
              <a:gd name="T20" fmla="*/ 1146955 w 3468"/>
              <a:gd name="T21" fmla="*/ 673100 h 2088"/>
              <a:gd name="T22" fmla="*/ 767273 w 3468"/>
              <a:gd name="T23" fmla="*/ 831850 h 2088"/>
              <a:gd name="T24" fmla="*/ 300581 w 3468"/>
              <a:gd name="T25" fmla="*/ 1041400 h 20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68"/>
              <a:gd name="T40" fmla="*/ 0 h 2088"/>
              <a:gd name="T41" fmla="*/ 3468 w 3468"/>
              <a:gd name="T42" fmla="*/ 2088 h 20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68" h="2088">
                <a:moveTo>
                  <a:pt x="456" y="1968"/>
                </a:moveTo>
                <a:cubicBezTo>
                  <a:pt x="156" y="1848"/>
                  <a:pt x="0" y="1704"/>
                  <a:pt x="0" y="1044"/>
                </a:cubicBezTo>
                <a:cubicBezTo>
                  <a:pt x="0" y="384"/>
                  <a:pt x="276" y="216"/>
                  <a:pt x="564" y="108"/>
                </a:cubicBezTo>
                <a:cubicBezTo>
                  <a:pt x="852" y="0"/>
                  <a:pt x="1140" y="75"/>
                  <a:pt x="1344" y="216"/>
                </a:cubicBezTo>
                <a:cubicBezTo>
                  <a:pt x="1548" y="357"/>
                  <a:pt x="1599" y="464"/>
                  <a:pt x="1719" y="464"/>
                </a:cubicBezTo>
                <a:cubicBezTo>
                  <a:pt x="1839" y="464"/>
                  <a:pt x="1944" y="372"/>
                  <a:pt x="2160" y="216"/>
                </a:cubicBezTo>
                <a:cubicBezTo>
                  <a:pt x="2376" y="60"/>
                  <a:pt x="2556" y="12"/>
                  <a:pt x="2880" y="96"/>
                </a:cubicBezTo>
                <a:cubicBezTo>
                  <a:pt x="3204" y="180"/>
                  <a:pt x="3468" y="612"/>
                  <a:pt x="3468" y="1056"/>
                </a:cubicBezTo>
                <a:cubicBezTo>
                  <a:pt x="3468" y="1500"/>
                  <a:pt x="3276" y="1860"/>
                  <a:pt x="3012" y="1968"/>
                </a:cubicBezTo>
                <a:cubicBezTo>
                  <a:pt x="2748" y="2076"/>
                  <a:pt x="2544" y="1752"/>
                  <a:pt x="2316" y="1572"/>
                </a:cubicBezTo>
                <a:cubicBezTo>
                  <a:pt x="2088" y="1392"/>
                  <a:pt x="1896" y="1272"/>
                  <a:pt x="1740" y="1272"/>
                </a:cubicBezTo>
                <a:cubicBezTo>
                  <a:pt x="1584" y="1272"/>
                  <a:pt x="1368" y="1392"/>
                  <a:pt x="1164" y="1572"/>
                </a:cubicBezTo>
                <a:cubicBezTo>
                  <a:pt x="960" y="1752"/>
                  <a:pt x="756" y="2088"/>
                  <a:pt x="456" y="1968"/>
                </a:cubicBezTo>
                <a:close/>
              </a:path>
            </a:pathLst>
          </a:custGeom>
          <a:gradFill rotWithShape="0">
            <a:gsLst>
              <a:gs pos="0">
                <a:srgbClr val="DDEBCF"/>
              </a:gs>
              <a:gs pos="50000">
                <a:srgbClr val="9CB86E"/>
              </a:gs>
              <a:gs pos="100000">
                <a:srgbClr val="156B13"/>
              </a:gs>
            </a:gsLst>
            <a:path path="rect">
              <a:fillToRect l="50000" t="50000" r="50000" b="50000"/>
            </a:path>
          </a:gradFill>
          <a:ln w="3175">
            <a:noFill/>
            <a:round/>
          </a:ln>
        </p:spPr>
        <p:txBody>
          <a:bodyPr wrap="none" anchor="ctr"/>
          <a:lstStyle/>
          <a:p>
            <a:endParaRPr lang="en-US"/>
          </a:p>
        </p:txBody>
      </p:sp>
      <p:sp>
        <p:nvSpPr>
          <p:cNvPr id="84005" name="Text Box 37"/>
          <p:cNvSpPr txBox="1">
            <a:spLocks noChangeArrowheads="1"/>
          </p:cNvSpPr>
          <p:nvPr/>
        </p:nvSpPr>
        <p:spPr bwMode="auto">
          <a:xfrm>
            <a:off x="2301875" y="3195638"/>
            <a:ext cx="441325" cy="519112"/>
          </a:xfrm>
          <a:prstGeom prst="rect">
            <a:avLst/>
          </a:prstGeom>
          <a:noFill/>
          <a:ln w="25400">
            <a:noFill/>
            <a:miter lim="800000"/>
            <a:headEnd type="none" w="sm" len="sm"/>
          </a:ln>
          <a:effectLst/>
        </p:spPr>
        <p:txBody>
          <a:bodyPr wrap="none">
            <a:spAutoFit/>
          </a:bodyPr>
          <a:lstStyle/>
          <a:p>
            <a:pPr eaLnBrk="0" hangingPunct="0">
              <a:defRPr/>
            </a:pPr>
            <a:r>
              <a:rPr lang="en-US" sz="2800">
                <a:effectLst>
                  <a:outerShdw blurRad="38100" dist="38100" dir="2700000" algn="tl">
                    <a:srgbClr val="C0C0C0"/>
                  </a:outerShdw>
                </a:effectLst>
              </a:rPr>
              <a:t>H</a:t>
            </a:r>
          </a:p>
        </p:txBody>
      </p:sp>
      <p:sp>
        <p:nvSpPr>
          <p:cNvPr id="84006" name="Text Box 38"/>
          <p:cNvSpPr txBox="1">
            <a:spLocks noChangeArrowheads="1"/>
          </p:cNvSpPr>
          <p:nvPr/>
        </p:nvSpPr>
        <p:spPr bwMode="auto">
          <a:xfrm>
            <a:off x="2209800" y="3943350"/>
            <a:ext cx="441325" cy="519113"/>
          </a:xfrm>
          <a:prstGeom prst="rect">
            <a:avLst/>
          </a:prstGeom>
          <a:noFill/>
          <a:ln w="25400">
            <a:noFill/>
            <a:miter lim="800000"/>
            <a:headEnd type="none" w="sm" len="sm"/>
          </a:ln>
          <a:effectLst/>
        </p:spPr>
        <p:txBody>
          <a:bodyPr wrap="none">
            <a:spAutoFit/>
          </a:bodyPr>
          <a:lstStyle/>
          <a:p>
            <a:pPr eaLnBrk="0" hangingPunct="0">
              <a:defRPr/>
            </a:pPr>
            <a:r>
              <a:rPr lang="en-US" sz="2800">
                <a:effectLst>
                  <a:outerShdw blurRad="38100" dist="38100" dir="2700000" algn="tl">
                    <a:srgbClr val="C0C0C0"/>
                  </a:outerShdw>
                </a:effectLst>
              </a:rPr>
              <a:t>H</a:t>
            </a:r>
          </a:p>
        </p:txBody>
      </p:sp>
      <p:sp>
        <p:nvSpPr>
          <p:cNvPr id="84007" name="Text Box 39"/>
          <p:cNvSpPr txBox="1">
            <a:spLocks noChangeArrowheads="1"/>
          </p:cNvSpPr>
          <p:nvPr/>
        </p:nvSpPr>
        <p:spPr bwMode="auto">
          <a:xfrm>
            <a:off x="6019800" y="3943350"/>
            <a:ext cx="441325" cy="519113"/>
          </a:xfrm>
          <a:prstGeom prst="rect">
            <a:avLst/>
          </a:prstGeom>
          <a:noFill/>
          <a:ln w="25400">
            <a:noFill/>
            <a:miter lim="800000"/>
            <a:headEnd type="none" w="sm" len="sm"/>
          </a:ln>
          <a:effectLst/>
        </p:spPr>
        <p:txBody>
          <a:bodyPr wrap="none">
            <a:spAutoFit/>
          </a:bodyPr>
          <a:lstStyle/>
          <a:p>
            <a:pPr eaLnBrk="0" hangingPunct="0">
              <a:defRPr/>
            </a:pPr>
            <a:r>
              <a:rPr lang="en-US" sz="2800">
                <a:effectLst>
                  <a:outerShdw blurRad="38100" dist="38100" dir="2700000" algn="tl">
                    <a:srgbClr val="C0C0C0"/>
                  </a:outerShdw>
                </a:effectLst>
              </a:rPr>
              <a:t>H</a:t>
            </a:r>
          </a:p>
        </p:txBody>
      </p:sp>
      <p:sp>
        <p:nvSpPr>
          <p:cNvPr id="84008" name="Text Box 40"/>
          <p:cNvSpPr txBox="1">
            <a:spLocks noChangeArrowheads="1"/>
          </p:cNvSpPr>
          <p:nvPr/>
        </p:nvSpPr>
        <p:spPr bwMode="auto">
          <a:xfrm>
            <a:off x="6019800" y="3195638"/>
            <a:ext cx="441325" cy="519112"/>
          </a:xfrm>
          <a:prstGeom prst="rect">
            <a:avLst/>
          </a:prstGeom>
          <a:noFill/>
          <a:ln w="25400">
            <a:noFill/>
            <a:miter lim="800000"/>
            <a:headEnd type="none" w="sm" len="sm"/>
          </a:ln>
          <a:effectLst/>
        </p:spPr>
        <p:txBody>
          <a:bodyPr wrap="none">
            <a:spAutoFit/>
          </a:bodyPr>
          <a:lstStyle/>
          <a:p>
            <a:pPr eaLnBrk="0" hangingPunct="0">
              <a:defRPr/>
            </a:pPr>
            <a:r>
              <a:rPr lang="en-US" sz="2800">
                <a:effectLst>
                  <a:outerShdw blurRad="38100" dist="38100" dir="2700000" algn="tl">
                    <a:srgbClr val="C0C0C0"/>
                  </a:outerShdw>
                </a:effectLst>
              </a:rPr>
              <a:t>H</a:t>
            </a:r>
          </a:p>
        </p:txBody>
      </p:sp>
      <p:sp>
        <p:nvSpPr>
          <p:cNvPr id="84009" name="Text Box 41"/>
          <p:cNvSpPr txBox="1">
            <a:spLocks noChangeArrowheads="1"/>
          </p:cNvSpPr>
          <p:nvPr/>
        </p:nvSpPr>
        <p:spPr bwMode="auto">
          <a:xfrm>
            <a:off x="4143375" y="3257550"/>
            <a:ext cx="549275" cy="914400"/>
          </a:xfrm>
          <a:prstGeom prst="rect">
            <a:avLst/>
          </a:prstGeom>
          <a:noFill/>
          <a:ln w="38100">
            <a:noFill/>
            <a:miter lim="800000"/>
            <a:headEnd type="none" w="sm" len="sm"/>
          </a:ln>
        </p:spPr>
        <p:txBody>
          <a:bodyPr>
            <a:spAutoFit/>
          </a:bodyPr>
          <a:lstStyle/>
          <a:p>
            <a:pPr eaLnBrk="0" hangingPunct="0">
              <a:spcBef>
                <a:spcPct val="50000"/>
              </a:spcBef>
            </a:pPr>
            <a:r>
              <a:rPr lang="el-GR" sz="5400">
                <a:solidFill>
                  <a:schemeClr val="bg1"/>
                </a:solidFill>
                <a:latin typeface="Lucida Grande" charset="0"/>
              </a:rPr>
              <a:t>·</a:t>
            </a:r>
            <a:endParaRPr lang="el-GR" sz="5400">
              <a:solidFill>
                <a:schemeClr val="bg1"/>
              </a:solidFill>
              <a:latin typeface="Comic Sans MS" panose="030F0702030302020204" charset="0"/>
            </a:endParaRPr>
          </a:p>
        </p:txBody>
      </p:sp>
      <p:sp>
        <p:nvSpPr>
          <p:cNvPr id="84010" name="Text Box 42"/>
          <p:cNvSpPr txBox="1">
            <a:spLocks noChangeArrowheads="1"/>
          </p:cNvSpPr>
          <p:nvPr/>
        </p:nvSpPr>
        <p:spPr bwMode="auto">
          <a:xfrm>
            <a:off x="4143375" y="3486150"/>
            <a:ext cx="549275" cy="914400"/>
          </a:xfrm>
          <a:prstGeom prst="rect">
            <a:avLst/>
          </a:prstGeom>
          <a:noFill/>
          <a:ln w="38100">
            <a:noFill/>
            <a:miter lim="800000"/>
            <a:headEnd type="none" w="sm" len="sm"/>
          </a:ln>
        </p:spPr>
        <p:txBody>
          <a:bodyPr>
            <a:spAutoFit/>
          </a:bodyPr>
          <a:lstStyle/>
          <a:p>
            <a:pPr eaLnBrk="0" hangingPunct="0">
              <a:spcBef>
                <a:spcPct val="50000"/>
              </a:spcBef>
            </a:pPr>
            <a:r>
              <a:rPr lang="el-GR" sz="5400">
                <a:solidFill>
                  <a:schemeClr val="bg1"/>
                </a:solidFill>
                <a:latin typeface="Lucida Grande" charset="0"/>
              </a:rPr>
              <a:t>·</a:t>
            </a:r>
            <a:endParaRPr lang="el-GR" sz="5400">
              <a:solidFill>
                <a:schemeClr val="bg1"/>
              </a:solidFill>
              <a:latin typeface="Comic Sans MS" panose="030F0702030302020204" charset="0"/>
            </a:endParaRPr>
          </a:p>
        </p:txBody>
      </p:sp>
      <p:sp>
        <p:nvSpPr>
          <p:cNvPr id="84011" name="Text Box 43"/>
          <p:cNvSpPr txBox="1">
            <a:spLocks noChangeArrowheads="1"/>
          </p:cNvSpPr>
          <p:nvPr/>
        </p:nvSpPr>
        <p:spPr bwMode="auto">
          <a:xfrm>
            <a:off x="4140200" y="2614613"/>
            <a:ext cx="549275" cy="914400"/>
          </a:xfrm>
          <a:prstGeom prst="rect">
            <a:avLst/>
          </a:prstGeom>
          <a:noFill/>
          <a:ln w="38100">
            <a:noFill/>
            <a:miter lim="800000"/>
            <a:headEnd type="none" w="sm" len="sm"/>
          </a:ln>
        </p:spPr>
        <p:txBody>
          <a:bodyPr>
            <a:spAutoFit/>
          </a:bodyPr>
          <a:lstStyle/>
          <a:p>
            <a:pPr eaLnBrk="0" hangingPunct="0">
              <a:spcBef>
                <a:spcPct val="50000"/>
              </a:spcBef>
            </a:pPr>
            <a:r>
              <a:rPr lang="el-GR" sz="5400">
                <a:solidFill>
                  <a:schemeClr val="bg1"/>
                </a:solidFill>
                <a:latin typeface="Lucida Grande" charset="0"/>
              </a:rPr>
              <a:t>·</a:t>
            </a:r>
            <a:endParaRPr lang="el-GR" sz="5400">
              <a:solidFill>
                <a:schemeClr val="bg1"/>
              </a:solidFill>
              <a:latin typeface="Comic Sans MS" panose="030F0702030302020204" charset="0"/>
            </a:endParaRPr>
          </a:p>
        </p:txBody>
      </p:sp>
      <p:sp>
        <p:nvSpPr>
          <p:cNvPr id="84012" name="Text Box 44"/>
          <p:cNvSpPr txBox="1">
            <a:spLocks noChangeArrowheads="1"/>
          </p:cNvSpPr>
          <p:nvPr/>
        </p:nvSpPr>
        <p:spPr bwMode="auto">
          <a:xfrm>
            <a:off x="4140200" y="4295775"/>
            <a:ext cx="549275" cy="914400"/>
          </a:xfrm>
          <a:prstGeom prst="rect">
            <a:avLst/>
          </a:prstGeom>
          <a:noFill/>
          <a:ln w="38100">
            <a:noFill/>
            <a:miter lim="800000"/>
            <a:headEnd type="none" w="sm" len="sm"/>
          </a:ln>
        </p:spPr>
        <p:txBody>
          <a:bodyPr>
            <a:spAutoFit/>
          </a:bodyPr>
          <a:lstStyle/>
          <a:p>
            <a:pPr eaLnBrk="0" hangingPunct="0">
              <a:spcBef>
                <a:spcPct val="50000"/>
              </a:spcBef>
            </a:pPr>
            <a:r>
              <a:rPr lang="el-GR" sz="5400">
                <a:solidFill>
                  <a:schemeClr val="bg1"/>
                </a:solidFill>
                <a:latin typeface="Lucida Grande" charset="0"/>
              </a:rPr>
              <a:t>·</a:t>
            </a:r>
            <a:endParaRPr lang="el-GR" sz="5400">
              <a:solidFill>
                <a:schemeClr val="bg1"/>
              </a:solidFill>
              <a:latin typeface="Comic Sans MS" panose="030F0702030302020204" charset="0"/>
            </a:endParaRPr>
          </a:p>
        </p:txBody>
      </p:sp>
      <p:grpSp>
        <p:nvGrpSpPr>
          <p:cNvPr id="2" name="Group 45"/>
          <p:cNvGrpSpPr/>
          <p:nvPr/>
        </p:nvGrpSpPr>
        <p:grpSpPr bwMode="auto">
          <a:xfrm>
            <a:off x="228600" y="3462340"/>
            <a:ext cx="5310190" cy="1939926"/>
            <a:chOff x="144" y="2181"/>
            <a:chExt cx="3345" cy="1222"/>
          </a:xfrm>
        </p:grpSpPr>
        <p:sp>
          <p:nvSpPr>
            <p:cNvPr id="41013" name="Oval 46"/>
            <p:cNvSpPr>
              <a:spLocks noChangeArrowheads="1"/>
            </p:cNvSpPr>
            <p:nvPr/>
          </p:nvSpPr>
          <p:spPr bwMode="auto">
            <a:xfrm>
              <a:off x="1953" y="2181"/>
              <a:ext cx="1536" cy="480"/>
            </a:xfrm>
            <a:prstGeom prst="ellipse">
              <a:avLst/>
            </a:prstGeom>
            <a:noFill/>
            <a:ln w="19050">
              <a:solidFill>
                <a:schemeClr val="accent1"/>
              </a:solidFill>
              <a:round/>
            </a:ln>
          </p:spPr>
          <p:txBody>
            <a:bodyPr wrap="none" anchor="ctr"/>
            <a:lstStyle/>
            <a:p>
              <a:endParaRPr lang="en-US"/>
            </a:p>
          </p:txBody>
        </p:sp>
        <p:sp>
          <p:nvSpPr>
            <p:cNvPr id="41014" name="Line 47"/>
            <p:cNvSpPr>
              <a:spLocks noChangeShapeType="1"/>
            </p:cNvSpPr>
            <p:nvPr/>
          </p:nvSpPr>
          <p:spPr bwMode="auto">
            <a:xfrm flipH="1">
              <a:off x="1008" y="2592"/>
              <a:ext cx="1152" cy="432"/>
            </a:xfrm>
            <a:prstGeom prst="line">
              <a:avLst/>
            </a:prstGeom>
            <a:noFill/>
            <a:ln w="19050">
              <a:solidFill>
                <a:schemeClr val="accent1"/>
              </a:solidFill>
              <a:round/>
            </a:ln>
          </p:spPr>
          <p:txBody>
            <a:bodyPr/>
            <a:lstStyle/>
            <a:p>
              <a:endParaRPr lang="en-GB"/>
            </a:p>
          </p:txBody>
        </p:sp>
        <p:sp>
          <p:nvSpPr>
            <p:cNvPr id="41015" name="Text Box 48"/>
            <p:cNvSpPr txBox="1">
              <a:spLocks noChangeArrowheads="1"/>
            </p:cNvSpPr>
            <p:nvPr/>
          </p:nvSpPr>
          <p:spPr bwMode="auto">
            <a:xfrm>
              <a:off x="144" y="2880"/>
              <a:ext cx="1836" cy="523"/>
            </a:xfrm>
            <a:prstGeom prst="rect">
              <a:avLst/>
            </a:prstGeom>
            <a:noFill/>
            <a:ln w="38100">
              <a:noFill/>
              <a:miter lim="800000"/>
            </a:ln>
          </p:spPr>
          <p:txBody>
            <a:bodyPr wrap="square">
              <a:spAutoFit/>
            </a:bodyPr>
            <a:lstStyle/>
            <a:p>
              <a:pPr algn="ctr"/>
              <a:r>
                <a:rPr lang="el-GR" sz="1600" dirty="0">
                  <a:solidFill>
                    <a:schemeClr val="accent1"/>
                  </a:solidFill>
                  <a:latin typeface="Lucida Grande" charset="0"/>
                </a:rPr>
                <a:t>σ</a:t>
              </a:r>
              <a:r>
                <a:rPr lang="en-US" sz="1600" dirty="0">
                  <a:solidFill>
                    <a:schemeClr val="accent1"/>
                  </a:solidFill>
                  <a:latin typeface="Comic Sans MS" panose="030F0702030302020204" charset="0"/>
                </a:rPr>
                <a:t>-bond</a:t>
              </a:r>
            </a:p>
            <a:p>
              <a:pPr algn="ctr"/>
              <a:r>
                <a:rPr lang="en-US" sz="1600" dirty="0">
                  <a:solidFill>
                    <a:schemeClr val="accent1"/>
                  </a:solidFill>
                  <a:latin typeface="Comic Sans MS" panose="030F0702030302020204" charset="0"/>
                </a:rPr>
                <a:t> from overlap of two sp</a:t>
              </a:r>
              <a:r>
                <a:rPr lang="en-US" sz="1600" baseline="30000" dirty="0">
                  <a:solidFill>
                    <a:schemeClr val="accent1"/>
                  </a:solidFill>
                  <a:latin typeface="Comic Sans MS" panose="030F0702030302020204" charset="0"/>
                </a:rPr>
                <a:t>2</a:t>
              </a:r>
              <a:r>
                <a:rPr lang="en-US" sz="1600" dirty="0">
                  <a:solidFill>
                    <a:schemeClr val="accent1"/>
                  </a:solidFill>
                  <a:latin typeface="Comic Sans MS" panose="030F0702030302020204" charset="0"/>
                </a:rPr>
                <a:t> orbitals</a:t>
              </a:r>
              <a:endParaRPr lang="el-GR" sz="1600" dirty="0">
                <a:solidFill>
                  <a:srgbClr val="00FFFF"/>
                </a:solidFill>
                <a:latin typeface="Comic Sans MS" panose="030F0702030302020204" charset="0"/>
              </a:endParaRPr>
            </a:p>
          </p:txBody>
        </p:sp>
      </p:grpSp>
      <p:grpSp>
        <p:nvGrpSpPr>
          <p:cNvPr id="3" name="Group 49"/>
          <p:cNvGrpSpPr/>
          <p:nvPr/>
        </p:nvGrpSpPr>
        <p:grpSpPr bwMode="auto">
          <a:xfrm>
            <a:off x="3133725" y="2438400"/>
            <a:ext cx="5705475" cy="2862263"/>
            <a:chOff x="1974" y="1344"/>
            <a:chExt cx="3594" cy="1803"/>
          </a:xfrm>
        </p:grpSpPr>
        <p:sp>
          <p:nvSpPr>
            <p:cNvPr id="41008" name="Oval 50"/>
            <p:cNvSpPr>
              <a:spLocks noChangeArrowheads="1"/>
            </p:cNvSpPr>
            <p:nvPr/>
          </p:nvSpPr>
          <p:spPr bwMode="auto">
            <a:xfrm>
              <a:off x="1992" y="2304"/>
              <a:ext cx="1536" cy="843"/>
            </a:xfrm>
            <a:prstGeom prst="ellipse">
              <a:avLst/>
            </a:prstGeom>
            <a:noFill/>
            <a:ln w="19050">
              <a:solidFill>
                <a:schemeClr val="tx1"/>
              </a:solidFill>
              <a:round/>
            </a:ln>
          </p:spPr>
          <p:txBody>
            <a:bodyPr wrap="none" anchor="ctr"/>
            <a:lstStyle/>
            <a:p>
              <a:endParaRPr lang="en-US"/>
            </a:p>
          </p:txBody>
        </p:sp>
        <p:sp>
          <p:nvSpPr>
            <p:cNvPr id="41009" name="Oval 51"/>
            <p:cNvSpPr>
              <a:spLocks noChangeArrowheads="1"/>
            </p:cNvSpPr>
            <p:nvPr/>
          </p:nvSpPr>
          <p:spPr bwMode="auto">
            <a:xfrm>
              <a:off x="1974" y="1344"/>
              <a:ext cx="1536" cy="843"/>
            </a:xfrm>
            <a:prstGeom prst="ellipse">
              <a:avLst/>
            </a:prstGeom>
            <a:noFill/>
            <a:ln w="19050">
              <a:solidFill>
                <a:schemeClr val="tx1"/>
              </a:solidFill>
              <a:round/>
            </a:ln>
          </p:spPr>
          <p:txBody>
            <a:bodyPr wrap="none" anchor="ctr"/>
            <a:lstStyle/>
            <a:p>
              <a:endParaRPr lang="en-US"/>
            </a:p>
          </p:txBody>
        </p:sp>
        <p:sp>
          <p:nvSpPr>
            <p:cNvPr id="41010" name="Line 52"/>
            <p:cNvSpPr>
              <a:spLocks noChangeShapeType="1"/>
            </p:cNvSpPr>
            <p:nvPr/>
          </p:nvSpPr>
          <p:spPr bwMode="auto">
            <a:xfrm>
              <a:off x="3495" y="1680"/>
              <a:ext cx="1152" cy="384"/>
            </a:xfrm>
            <a:prstGeom prst="line">
              <a:avLst/>
            </a:prstGeom>
            <a:noFill/>
            <a:ln w="19050">
              <a:solidFill>
                <a:schemeClr val="tx1"/>
              </a:solidFill>
              <a:round/>
            </a:ln>
          </p:spPr>
          <p:txBody>
            <a:bodyPr/>
            <a:lstStyle/>
            <a:p>
              <a:endParaRPr lang="en-GB"/>
            </a:p>
          </p:txBody>
        </p:sp>
        <p:sp>
          <p:nvSpPr>
            <p:cNvPr id="41011" name="Line 53"/>
            <p:cNvSpPr>
              <a:spLocks noChangeShapeType="1"/>
            </p:cNvSpPr>
            <p:nvPr/>
          </p:nvSpPr>
          <p:spPr bwMode="auto">
            <a:xfrm flipV="1">
              <a:off x="3495" y="2478"/>
              <a:ext cx="1152" cy="384"/>
            </a:xfrm>
            <a:prstGeom prst="line">
              <a:avLst/>
            </a:prstGeom>
            <a:noFill/>
            <a:ln w="19050">
              <a:solidFill>
                <a:schemeClr val="tx1"/>
              </a:solidFill>
              <a:round/>
            </a:ln>
          </p:spPr>
          <p:txBody>
            <a:bodyPr/>
            <a:lstStyle/>
            <a:p>
              <a:endParaRPr lang="en-GB"/>
            </a:p>
          </p:txBody>
        </p:sp>
        <p:sp>
          <p:nvSpPr>
            <p:cNvPr id="41012" name="Text Box 54"/>
            <p:cNvSpPr txBox="1">
              <a:spLocks noChangeArrowheads="1"/>
            </p:cNvSpPr>
            <p:nvPr/>
          </p:nvSpPr>
          <p:spPr bwMode="auto">
            <a:xfrm>
              <a:off x="4560" y="2064"/>
              <a:ext cx="1008" cy="523"/>
            </a:xfrm>
            <a:prstGeom prst="rect">
              <a:avLst/>
            </a:prstGeom>
            <a:noFill/>
            <a:ln w="38100">
              <a:noFill/>
              <a:miter lim="800000"/>
            </a:ln>
          </p:spPr>
          <p:txBody>
            <a:bodyPr>
              <a:spAutoFit/>
            </a:bodyPr>
            <a:lstStyle/>
            <a:p>
              <a:pPr>
                <a:spcBef>
                  <a:spcPct val="50000"/>
                </a:spcBef>
              </a:pPr>
              <a:r>
                <a:rPr lang="el-GR" sz="1600" dirty="0">
                  <a:latin typeface="Lucida Grande" charset="0"/>
                </a:rPr>
                <a:t>π</a:t>
              </a:r>
              <a:r>
                <a:rPr lang="en-US" sz="1600" dirty="0">
                  <a:latin typeface="Comic Sans MS" panose="030F0702030302020204" charset="0"/>
                </a:rPr>
                <a:t>-bond from overlap of the p orbitals</a:t>
              </a:r>
            </a:p>
          </p:txBody>
        </p:sp>
      </p:grpSp>
      <p:sp>
        <p:nvSpPr>
          <p:cNvPr id="41007" name="Line 55"/>
          <p:cNvSpPr>
            <a:spLocks noChangeShapeType="1"/>
          </p:cNvSpPr>
          <p:nvPr/>
        </p:nvSpPr>
        <p:spPr bwMode="auto">
          <a:xfrm flipH="1">
            <a:off x="3733800" y="3762375"/>
            <a:ext cx="1143000" cy="30163"/>
          </a:xfrm>
          <a:prstGeom prst="line">
            <a:avLst/>
          </a:prstGeom>
          <a:noFill/>
          <a:ln w="38100">
            <a:solidFill>
              <a:schemeClr val="tx1"/>
            </a:solidFill>
            <a:round/>
          </a:ln>
        </p:spPr>
        <p:txBody>
          <a:bodyPr wrap="none" anchor="ctr"/>
          <a:lstStyle/>
          <a:p>
            <a:endParaRPr lang="en-GB"/>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3996"/>
                                        </p:tgtEl>
                                        <p:attrNameLst>
                                          <p:attrName>style.visibility</p:attrName>
                                        </p:attrNameLst>
                                      </p:cBhvr>
                                      <p:to>
                                        <p:strVal val="visible"/>
                                      </p:to>
                                    </p:set>
                                    <p:animEffect transition="in" filter="fade">
                                      <p:cBhvr>
                                        <p:cTn id="7" dur="2000"/>
                                        <p:tgtEl>
                                          <p:spTgt spid="839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009"/>
                                        </p:tgtEl>
                                        <p:attrNameLst>
                                          <p:attrName>style.visibility</p:attrName>
                                        </p:attrNameLst>
                                      </p:cBhvr>
                                      <p:to>
                                        <p:strVal val="visible"/>
                                      </p:to>
                                    </p:set>
                                    <p:animEffect transition="in" filter="fade">
                                      <p:cBhvr>
                                        <p:cTn id="10" dur="2000"/>
                                        <p:tgtEl>
                                          <p:spTgt spid="8400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010"/>
                                        </p:tgtEl>
                                        <p:attrNameLst>
                                          <p:attrName>style.visibility</p:attrName>
                                        </p:attrNameLst>
                                      </p:cBhvr>
                                      <p:to>
                                        <p:strVal val="visible"/>
                                      </p:to>
                                    </p:set>
                                    <p:animEffect transition="in" filter="fade">
                                      <p:cBhvr>
                                        <p:cTn id="13" dur="2000"/>
                                        <p:tgtEl>
                                          <p:spTgt spid="840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011"/>
                                        </p:tgtEl>
                                        <p:attrNameLst>
                                          <p:attrName>style.visibility</p:attrName>
                                        </p:attrNameLst>
                                      </p:cBhvr>
                                      <p:to>
                                        <p:strVal val="visible"/>
                                      </p:to>
                                    </p:set>
                                    <p:animEffect transition="in" filter="fade">
                                      <p:cBhvr>
                                        <p:cTn id="16" dur="2000"/>
                                        <p:tgtEl>
                                          <p:spTgt spid="840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012"/>
                                        </p:tgtEl>
                                        <p:attrNameLst>
                                          <p:attrName>style.visibility</p:attrName>
                                        </p:attrNameLst>
                                      </p:cBhvr>
                                      <p:to>
                                        <p:strVal val="visible"/>
                                      </p:to>
                                    </p:set>
                                    <p:animEffect transition="in" filter="fade">
                                      <p:cBhvr>
                                        <p:cTn id="19" dur="2000"/>
                                        <p:tgtEl>
                                          <p:spTgt spid="840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96" grpId="0" bldLvl="0" animBg="1"/>
      <p:bldP spid="84009" grpId="0"/>
      <p:bldP spid="84010" grpId="0"/>
      <p:bldP spid="84011" grpId="0"/>
      <p:bldP spid="840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4000" b="1" dirty="0"/>
              <a:t>Comparing ionic bond strength between ionic compounds</a:t>
            </a:r>
            <a:endParaRPr lang="zh-CN" altLang="en-US" sz="4000" b="1" dirty="0"/>
          </a:p>
        </p:txBody>
      </p:sp>
      <p:sp>
        <p:nvSpPr>
          <p:cNvPr id="3" name="内容占位符 2"/>
          <p:cNvSpPr>
            <a:spLocks noGrp="1"/>
          </p:cNvSpPr>
          <p:nvPr>
            <p:ph sz="quarter" idx="1"/>
          </p:nvPr>
        </p:nvSpPr>
        <p:spPr/>
        <p:txBody>
          <a:bodyPr/>
          <a:lstStyle/>
          <a:p>
            <a:r>
              <a:rPr lang="en-US" altLang="zh-CN" b="1" dirty="0"/>
              <a:t>NaF Vs Na</a:t>
            </a:r>
            <a:r>
              <a:rPr lang="en-US" altLang="zh-CN" b="1" baseline="-25000" dirty="0"/>
              <a:t>2</a:t>
            </a:r>
            <a:r>
              <a:rPr lang="en-US" altLang="zh-CN" b="1" dirty="0"/>
              <a:t>O</a:t>
            </a:r>
          </a:p>
          <a:p>
            <a:r>
              <a:rPr lang="en-US" altLang="zh-CN" b="1" dirty="0"/>
              <a:t>The </a:t>
            </a:r>
            <a:r>
              <a:rPr lang="en-US" altLang="zh-CN" b="1" dirty="0">
                <a:solidFill>
                  <a:srgbClr val="FF0000"/>
                </a:solidFill>
              </a:rPr>
              <a:t>higher the charges</a:t>
            </a:r>
            <a:r>
              <a:rPr lang="en-US" altLang="zh-CN" b="1" dirty="0"/>
              <a:t> on the ions, </a:t>
            </a:r>
            <a:r>
              <a:rPr lang="en-US" altLang="zh-CN" b="1" dirty="0">
                <a:solidFill>
                  <a:schemeClr val="tx1"/>
                </a:solidFill>
              </a:rPr>
              <a:t>the </a:t>
            </a:r>
            <a:r>
              <a:rPr lang="en-US" altLang="zh-CN" b="1" dirty="0">
                <a:solidFill>
                  <a:srgbClr val="FF0000"/>
                </a:solidFill>
              </a:rPr>
              <a:t>stronger the ionic bond</a:t>
            </a:r>
            <a:r>
              <a:rPr lang="en-US" altLang="zh-CN" b="1" dirty="0"/>
              <a:t>, then the </a:t>
            </a:r>
            <a:r>
              <a:rPr lang="en-US" altLang="zh-CN" b="1" dirty="0">
                <a:solidFill>
                  <a:srgbClr val="FF0000"/>
                </a:solidFill>
              </a:rPr>
              <a:t>higher the m.p. and the hardiness</a:t>
            </a:r>
            <a:r>
              <a:rPr lang="en-US" altLang="zh-CN" b="1" dirty="0"/>
              <a:t>. (major factor)</a:t>
            </a:r>
            <a:endParaRPr lang="zh-CN" altLang="en-US" b="1" dirty="0"/>
          </a:p>
          <a:p>
            <a:endParaRPr lang="en-US" altLang="zh-CN" b="1" dirty="0"/>
          </a:p>
          <a:p>
            <a:r>
              <a:rPr lang="en-US" altLang="zh-CN" b="1" dirty="0"/>
              <a:t>NaF Vs NaCl</a:t>
            </a:r>
          </a:p>
          <a:p>
            <a:r>
              <a:rPr lang="en-US" altLang="zh-CN" b="1" dirty="0"/>
              <a:t>The </a:t>
            </a:r>
            <a:r>
              <a:rPr lang="en-US" altLang="zh-CN" b="1" dirty="0">
                <a:solidFill>
                  <a:srgbClr val="FF0000"/>
                </a:solidFill>
              </a:rPr>
              <a:t>bigger the size of the ions</a:t>
            </a:r>
            <a:r>
              <a:rPr lang="en-US" altLang="zh-CN" b="1" dirty="0"/>
              <a:t>, the </a:t>
            </a:r>
            <a:r>
              <a:rPr lang="en-US" altLang="zh-CN" b="1" dirty="0">
                <a:solidFill>
                  <a:srgbClr val="FF0000"/>
                </a:solidFill>
              </a:rPr>
              <a:t>weaker the ionic bond</a:t>
            </a:r>
            <a:r>
              <a:rPr lang="en-US" altLang="zh-CN" b="1" dirty="0"/>
              <a:t>, then the </a:t>
            </a:r>
            <a:r>
              <a:rPr lang="en-US" altLang="zh-CN" b="1" dirty="0">
                <a:solidFill>
                  <a:srgbClr val="FF0000"/>
                </a:solidFill>
              </a:rPr>
              <a:t>lower the m.p. and the hardiness</a:t>
            </a:r>
            <a:r>
              <a:rPr lang="en-US" altLang="zh-CN" b="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524000" y="2743200"/>
            <a:ext cx="2438400" cy="2667000"/>
            <a:chOff x="3744" y="432"/>
            <a:chExt cx="1536" cy="1680"/>
          </a:xfrm>
        </p:grpSpPr>
        <p:sp>
          <p:nvSpPr>
            <p:cNvPr id="48180" name="Line 3"/>
            <p:cNvSpPr>
              <a:spLocks noChangeShapeType="1"/>
            </p:cNvSpPr>
            <p:nvPr/>
          </p:nvSpPr>
          <p:spPr bwMode="auto">
            <a:xfrm flipV="1">
              <a:off x="4536" y="768"/>
              <a:ext cx="720" cy="528"/>
            </a:xfrm>
            <a:prstGeom prst="line">
              <a:avLst/>
            </a:prstGeom>
            <a:noFill/>
            <a:ln w="38100">
              <a:solidFill>
                <a:schemeClr val="tx1"/>
              </a:solidFill>
              <a:prstDash val="sysDot"/>
              <a:round/>
              <a:headEnd type="none" w="sm" len="sm"/>
              <a:tailEnd type="none" w="sm" len="sm"/>
            </a:ln>
          </p:spPr>
          <p:txBody>
            <a:bodyPr wrap="none" anchor="ctr"/>
            <a:lstStyle/>
            <a:p>
              <a:endParaRPr lang="en-GB"/>
            </a:p>
          </p:txBody>
        </p:sp>
        <p:grpSp>
          <p:nvGrpSpPr>
            <p:cNvPr id="3" name="Group 4"/>
            <p:cNvGrpSpPr/>
            <p:nvPr/>
          </p:nvGrpSpPr>
          <p:grpSpPr bwMode="auto">
            <a:xfrm>
              <a:off x="3744" y="432"/>
              <a:ext cx="1536" cy="1680"/>
              <a:chOff x="3744" y="432"/>
              <a:chExt cx="1536" cy="1680"/>
            </a:xfrm>
          </p:grpSpPr>
          <p:sp>
            <p:nvSpPr>
              <p:cNvPr id="48182" name="Line 5"/>
              <p:cNvSpPr>
                <a:spLocks noChangeShapeType="1"/>
              </p:cNvSpPr>
              <p:nvPr/>
            </p:nvSpPr>
            <p:spPr bwMode="auto">
              <a:xfrm flipH="1">
                <a:off x="3840" y="1296"/>
                <a:ext cx="672" cy="576"/>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8183" name="Line 6"/>
              <p:cNvSpPr>
                <a:spLocks noChangeShapeType="1"/>
              </p:cNvSpPr>
              <p:nvPr/>
            </p:nvSpPr>
            <p:spPr bwMode="auto">
              <a:xfrm>
                <a:off x="3744" y="1296"/>
                <a:ext cx="1536" cy="0"/>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8184" name="Line 7"/>
              <p:cNvSpPr>
                <a:spLocks noChangeShapeType="1"/>
              </p:cNvSpPr>
              <p:nvPr/>
            </p:nvSpPr>
            <p:spPr bwMode="auto">
              <a:xfrm flipV="1">
                <a:off x="4512" y="432"/>
                <a:ext cx="0" cy="864"/>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8185" name="Line 8"/>
              <p:cNvSpPr>
                <a:spLocks noChangeShapeType="1"/>
              </p:cNvSpPr>
              <p:nvPr/>
            </p:nvSpPr>
            <p:spPr bwMode="auto">
              <a:xfrm flipV="1">
                <a:off x="4512" y="1248"/>
                <a:ext cx="0" cy="864"/>
              </a:xfrm>
              <a:prstGeom prst="line">
                <a:avLst/>
              </a:prstGeom>
              <a:noFill/>
              <a:ln w="38100">
                <a:solidFill>
                  <a:schemeClr val="tx1"/>
                </a:solidFill>
                <a:round/>
                <a:headEnd type="none" w="sm" len="sm"/>
                <a:tailEnd type="none" w="sm" len="sm"/>
              </a:ln>
            </p:spPr>
            <p:txBody>
              <a:bodyPr wrap="none" anchor="ctr"/>
              <a:lstStyle/>
              <a:p>
                <a:endParaRPr lang="en-GB"/>
              </a:p>
            </p:txBody>
          </p:sp>
        </p:grpSp>
      </p:grpSp>
      <p:sp>
        <p:nvSpPr>
          <p:cNvPr id="108553" name="Text Box 9"/>
          <p:cNvSpPr txBox="1">
            <a:spLocks noChangeArrowheads="1"/>
          </p:cNvSpPr>
          <p:nvPr/>
        </p:nvSpPr>
        <p:spPr bwMode="auto">
          <a:xfrm>
            <a:off x="0" y="119534"/>
            <a:ext cx="9144000" cy="1077218"/>
          </a:xfrm>
          <a:prstGeom prst="rect">
            <a:avLst/>
          </a:prstGeom>
          <a:noFill/>
          <a:ln w="38100">
            <a:noFill/>
            <a:miter lim="800000"/>
            <a:headEnd type="none" w="sm" len="sm"/>
          </a:ln>
          <a:effectLst/>
        </p:spPr>
        <p:txBody>
          <a:bodyPr>
            <a:spAutoFit/>
          </a:bodyPr>
          <a:lstStyle/>
          <a:p>
            <a:pPr eaLnBrk="0" hangingPunct="0">
              <a:spcBef>
                <a:spcPct val="50000"/>
              </a:spcBef>
              <a:defRPr/>
            </a:pPr>
            <a:r>
              <a:rPr lang="en-US" sz="3200" dirty="0">
                <a:solidFill>
                  <a:srgbClr val="0070C0"/>
                </a:solidFill>
                <a:effectLst>
                  <a:outerShdw blurRad="38100" dist="38100" dir="2700000" algn="tl">
                    <a:srgbClr val="C0C0C0"/>
                  </a:outerShdw>
                </a:effectLst>
              </a:rPr>
              <a:t>Alternatively hybridisation can occur between the ‘s’ and one of the ‘2p’orbitals</a:t>
            </a:r>
          </a:p>
        </p:txBody>
      </p:sp>
      <p:sp>
        <p:nvSpPr>
          <p:cNvPr id="108554" name="Text Box 10"/>
          <p:cNvSpPr txBox="1">
            <a:spLocks noChangeArrowheads="1"/>
          </p:cNvSpPr>
          <p:nvPr/>
        </p:nvSpPr>
        <p:spPr bwMode="auto">
          <a:xfrm>
            <a:off x="152400" y="1219200"/>
            <a:ext cx="1447800" cy="823913"/>
          </a:xfrm>
          <a:prstGeom prst="rect">
            <a:avLst/>
          </a:prstGeom>
          <a:noFill/>
          <a:ln w="38100">
            <a:noFill/>
            <a:miter lim="800000"/>
            <a:headEnd type="none" w="sm" len="sm"/>
          </a:ln>
          <a:effectLst/>
        </p:spPr>
        <p:txBody>
          <a:bodyPr>
            <a:spAutoFit/>
          </a:bodyPr>
          <a:lstStyle/>
          <a:p>
            <a:pPr eaLnBrk="0" hangingPunct="0">
              <a:spcBef>
                <a:spcPct val="50000"/>
              </a:spcBef>
              <a:defRPr/>
            </a:pPr>
            <a:r>
              <a:rPr lang="en-US" sz="4800" dirty="0">
                <a:solidFill>
                  <a:srgbClr val="0070C0"/>
                </a:solidFill>
                <a:effectLst>
                  <a:outerShdw blurRad="38100" dist="38100" dir="2700000" algn="tl">
                    <a:srgbClr val="C0C0C0"/>
                  </a:outerShdw>
                </a:effectLst>
              </a:rPr>
              <a:t>sp</a:t>
            </a:r>
          </a:p>
        </p:txBody>
      </p:sp>
      <p:grpSp>
        <p:nvGrpSpPr>
          <p:cNvPr id="4" name="Group 11"/>
          <p:cNvGrpSpPr/>
          <p:nvPr/>
        </p:nvGrpSpPr>
        <p:grpSpPr bwMode="auto">
          <a:xfrm>
            <a:off x="1000100" y="1928802"/>
            <a:ext cx="3876675" cy="1420812"/>
            <a:chOff x="3414" y="15"/>
            <a:chExt cx="2442" cy="895"/>
          </a:xfrm>
        </p:grpSpPr>
        <p:sp>
          <p:nvSpPr>
            <p:cNvPr id="108556" name="Text Box 12"/>
            <p:cNvSpPr txBox="1">
              <a:spLocks noChangeArrowheads="1"/>
            </p:cNvSpPr>
            <p:nvPr/>
          </p:nvSpPr>
          <p:spPr bwMode="auto">
            <a:xfrm>
              <a:off x="3414" y="15"/>
              <a:ext cx="2018" cy="269"/>
            </a:xfrm>
            <a:prstGeom prst="rect">
              <a:avLst/>
            </a:prstGeom>
            <a:solidFill>
              <a:schemeClr val="accent2"/>
            </a:solidFill>
            <a:ln w="38100">
              <a:noFill/>
              <a:miter lim="800000"/>
              <a:headEnd type="none" w="sm" len="sm"/>
              <a:tailEnd type="none" w="sm" len="sm"/>
            </a:ln>
            <a:effectLst/>
          </p:spPr>
          <p:txBody>
            <a:bodyPr wrap="none">
              <a:spAutoFit/>
            </a:bodyPr>
            <a:lstStyle/>
            <a:p>
              <a:pPr eaLnBrk="0" hangingPunct="0">
                <a:defRPr/>
              </a:pPr>
              <a:r>
                <a:rPr lang="en-US" sz="2200" dirty="0">
                  <a:solidFill>
                    <a:schemeClr val="bg1"/>
                  </a:solidFill>
                  <a:effectLst>
                    <a:outerShdw blurRad="38100" dist="38100" dir="2700000" algn="tl">
                      <a:srgbClr val="000000"/>
                    </a:outerShdw>
                  </a:effectLst>
                </a:rPr>
                <a:t>hybrid orbital angle 180°</a:t>
              </a:r>
            </a:p>
          </p:txBody>
        </p:sp>
        <p:sp>
          <p:nvSpPr>
            <p:cNvPr id="48179" name="Freeform 13"/>
            <p:cNvSpPr/>
            <p:nvPr/>
          </p:nvSpPr>
          <p:spPr bwMode="auto">
            <a:xfrm>
              <a:off x="4718" y="248"/>
              <a:ext cx="1138" cy="662"/>
            </a:xfrm>
            <a:custGeom>
              <a:avLst/>
              <a:gdLst>
                <a:gd name="T0" fmla="*/ 755 w 1138"/>
                <a:gd name="T1" fmla="*/ 0 h 662"/>
                <a:gd name="T2" fmla="*/ 238 w 1138"/>
                <a:gd name="T3" fmla="*/ 259 h 662"/>
                <a:gd name="T4" fmla="*/ 0 w 1138"/>
                <a:gd name="T5" fmla="*/ 662 h 662"/>
                <a:gd name="T6" fmla="*/ 0 60000 65536"/>
                <a:gd name="T7" fmla="*/ 0 60000 65536"/>
                <a:gd name="T8" fmla="*/ 0 60000 65536"/>
                <a:gd name="T9" fmla="*/ 0 w 1138"/>
                <a:gd name="T10" fmla="*/ 0 h 662"/>
                <a:gd name="T11" fmla="*/ 1138 w 1138"/>
                <a:gd name="T12" fmla="*/ 662 h 662"/>
              </a:gdLst>
              <a:ahLst/>
              <a:cxnLst>
                <a:cxn ang="T6">
                  <a:pos x="T0" y="T1"/>
                </a:cxn>
                <a:cxn ang="T7">
                  <a:pos x="T2" y="T3"/>
                </a:cxn>
                <a:cxn ang="T8">
                  <a:pos x="T4" y="T5"/>
                </a:cxn>
              </a:cxnLst>
              <a:rect l="T9" t="T10" r="T11" b="T12"/>
              <a:pathLst>
                <a:path w="1138" h="662">
                  <a:moveTo>
                    <a:pt x="755" y="0"/>
                  </a:moveTo>
                  <a:cubicBezTo>
                    <a:pt x="1138" y="372"/>
                    <a:pt x="364" y="149"/>
                    <a:pt x="238" y="259"/>
                  </a:cubicBezTo>
                  <a:cubicBezTo>
                    <a:pt x="112" y="369"/>
                    <a:pt x="50" y="578"/>
                    <a:pt x="0" y="662"/>
                  </a:cubicBezTo>
                </a:path>
              </a:pathLst>
            </a:custGeom>
            <a:noFill/>
            <a:ln w="38100">
              <a:solidFill>
                <a:schemeClr val="tx1"/>
              </a:solidFill>
              <a:round/>
              <a:headEnd type="none" w="sm" len="sm"/>
              <a:tailEnd type="triangle" w="med" len="med"/>
            </a:ln>
          </p:spPr>
          <p:txBody>
            <a:bodyPr wrap="none" anchor="ctr"/>
            <a:lstStyle/>
            <a:p>
              <a:endParaRPr lang="en-US"/>
            </a:p>
          </p:txBody>
        </p:sp>
      </p:grpSp>
      <p:sp>
        <p:nvSpPr>
          <p:cNvPr id="108558" name="Freeform 14"/>
          <p:cNvSpPr>
            <a:spLocks noChangeAspect="1"/>
          </p:cNvSpPr>
          <p:nvPr/>
        </p:nvSpPr>
        <p:spPr bwMode="auto">
          <a:xfrm rot="8411358">
            <a:off x="2693988" y="3478213"/>
            <a:ext cx="1066800" cy="503237"/>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grpSp>
        <p:nvGrpSpPr>
          <p:cNvPr id="5" name="Group 15"/>
          <p:cNvGrpSpPr/>
          <p:nvPr/>
        </p:nvGrpSpPr>
        <p:grpSpPr bwMode="auto">
          <a:xfrm>
            <a:off x="1724025" y="3733800"/>
            <a:ext cx="1370013" cy="685800"/>
            <a:chOff x="3216" y="1056"/>
            <a:chExt cx="719" cy="323"/>
          </a:xfrm>
        </p:grpSpPr>
        <p:sp>
          <p:nvSpPr>
            <p:cNvPr id="108560" name="Freeform 16"/>
            <p:cNvSpPr/>
            <p:nvPr/>
          </p:nvSpPr>
          <p:spPr bwMode="auto">
            <a:xfrm>
              <a:off x="3216" y="1056"/>
              <a:ext cx="510" cy="323"/>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108561" name="Freeform 17"/>
            <p:cNvSpPr/>
            <p:nvPr/>
          </p:nvSpPr>
          <p:spPr bwMode="auto">
            <a:xfrm>
              <a:off x="3734" y="1144"/>
              <a:ext cx="201" cy="147"/>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grpSp>
      <p:sp>
        <p:nvSpPr>
          <p:cNvPr id="108562" name="Text Box 18"/>
          <p:cNvSpPr txBox="1">
            <a:spLocks noChangeArrowheads="1"/>
          </p:cNvSpPr>
          <p:nvPr/>
        </p:nvSpPr>
        <p:spPr bwMode="auto">
          <a:xfrm>
            <a:off x="976313" y="3816350"/>
            <a:ext cx="530915" cy="523220"/>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800" dirty="0">
                <a:solidFill>
                  <a:srgbClr val="0070C0"/>
                </a:solidFill>
                <a:effectLst>
                  <a:outerShdw blurRad="38100" dist="38100" dir="2700000" algn="tl">
                    <a:srgbClr val="C0C0C0"/>
                  </a:outerShdw>
                </a:effectLst>
              </a:rPr>
              <a:t>sp</a:t>
            </a:r>
          </a:p>
        </p:txBody>
      </p:sp>
      <p:sp>
        <p:nvSpPr>
          <p:cNvPr id="108563" name="Text Box 19"/>
          <p:cNvSpPr txBox="1">
            <a:spLocks noChangeArrowheads="1"/>
          </p:cNvSpPr>
          <p:nvPr/>
        </p:nvSpPr>
        <p:spPr bwMode="auto">
          <a:xfrm>
            <a:off x="4024313" y="3802063"/>
            <a:ext cx="530915" cy="523220"/>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800" dirty="0">
                <a:solidFill>
                  <a:srgbClr val="0070C0"/>
                </a:solidFill>
                <a:effectLst>
                  <a:outerShdw blurRad="38100" dist="38100" dir="2700000" algn="tl">
                    <a:srgbClr val="C0C0C0"/>
                  </a:outerShdw>
                </a:effectLst>
              </a:rPr>
              <a:t>sp</a:t>
            </a:r>
          </a:p>
        </p:txBody>
      </p:sp>
      <p:sp>
        <p:nvSpPr>
          <p:cNvPr id="108564" name="Freeform 20"/>
          <p:cNvSpPr>
            <a:spLocks noChangeAspect="1"/>
          </p:cNvSpPr>
          <p:nvPr/>
        </p:nvSpPr>
        <p:spPr bwMode="auto">
          <a:xfrm rot="5400000">
            <a:off x="2185194" y="3225006"/>
            <a:ext cx="1066800" cy="503238"/>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108565" name="Freeform 21"/>
          <p:cNvSpPr>
            <a:spLocks noChangeAspect="1"/>
          </p:cNvSpPr>
          <p:nvPr/>
        </p:nvSpPr>
        <p:spPr bwMode="auto">
          <a:xfrm rot="5400000">
            <a:off x="2214563" y="4462462"/>
            <a:ext cx="1003300" cy="460375"/>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108566" name="Text Box 22"/>
          <p:cNvSpPr txBox="1">
            <a:spLocks noChangeArrowheads="1"/>
          </p:cNvSpPr>
          <p:nvPr/>
        </p:nvSpPr>
        <p:spPr bwMode="auto">
          <a:xfrm>
            <a:off x="2486025" y="2286000"/>
            <a:ext cx="503238" cy="946150"/>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800" dirty="0" err="1">
                <a:solidFill>
                  <a:srgbClr val="0070C0"/>
                </a:solidFill>
                <a:effectLst>
                  <a:outerShdw blurRad="38100" dist="38100" dir="2700000" algn="tl">
                    <a:srgbClr val="C0C0C0"/>
                  </a:outerShdw>
                </a:effectLst>
              </a:rPr>
              <a:t>p</a:t>
            </a:r>
            <a:r>
              <a:rPr lang="en-US" sz="2800" baseline="-25000" dirty="0" err="1">
                <a:solidFill>
                  <a:srgbClr val="0070C0"/>
                </a:solidFill>
                <a:effectLst>
                  <a:outerShdw blurRad="38100" dist="38100" dir="2700000" algn="tl">
                    <a:srgbClr val="C0C0C0"/>
                  </a:outerShdw>
                </a:effectLst>
              </a:rPr>
              <a:t>z</a:t>
            </a:r>
            <a:br>
              <a:rPr lang="en-US" sz="2800" baseline="-25000" dirty="0">
                <a:solidFill>
                  <a:srgbClr val="0070C0"/>
                </a:solidFill>
                <a:effectLst>
                  <a:outerShdw blurRad="38100" dist="38100" dir="2700000" algn="tl">
                    <a:srgbClr val="C0C0C0"/>
                  </a:outerShdw>
                </a:effectLst>
              </a:rPr>
            </a:br>
            <a:endParaRPr lang="en-US" sz="2800" dirty="0">
              <a:solidFill>
                <a:srgbClr val="0070C0"/>
              </a:solidFill>
              <a:effectLst>
                <a:outerShdw blurRad="38100" dist="38100" dir="2700000" algn="tl">
                  <a:srgbClr val="C0C0C0"/>
                </a:outerShdw>
              </a:effectLst>
            </a:endParaRPr>
          </a:p>
        </p:txBody>
      </p:sp>
      <p:grpSp>
        <p:nvGrpSpPr>
          <p:cNvPr id="6" name="Group 23"/>
          <p:cNvGrpSpPr/>
          <p:nvPr/>
        </p:nvGrpSpPr>
        <p:grpSpPr bwMode="auto">
          <a:xfrm>
            <a:off x="2333625" y="3733800"/>
            <a:ext cx="1370013" cy="685800"/>
            <a:chOff x="4752" y="1632"/>
            <a:chExt cx="863" cy="432"/>
          </a:xfrm>
        </p:grpSpPr>
        <p:sp>
          <p:nvSpPr>
            <p:cNvPr id="108568" name="Freeform 24"/>
            <p:cNvSpPr/>
            <p:nvPr/>
          </p:nvSpPr>
          <p:spPr bwMode="auto">
            <a:xfrm flipH="1">
              <a:off x="5003" y="1632"/>
              <a:ext cx="612" cy="432"/>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108569" name="Freeform 25"/>
            <p:cNvSpPr/>
            <p:nvPr/>
          </p:nvSpPr>
          <p:spPr bwMode="auto">
            <a:xfrm flipH="1">
              <a:off x="4752" y="1750"/>
              <a:ext cx="241" cy="196"/>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108570" name="Freeform 26"/>
            <p:cNvSpPr/>
            <p:nvPr/>
          </p:nvSpPr>
          <p:spPr bwMode="auto">
            <a:xfrm>
              <a:off x="5009" y="1750"/>
              <a:ext cx="241" cy="196"/>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grpSp>
      <p:sp>
        <p:nvSpPr>
          <p:cNvPr id="108571" name="Freeform 27"/>
          <p:cNvSpPr>
            <a:spLocks noChangeAspect="1"/>
          </p:cNvSpPr>
          <p:nvPr/>
        </p:nvSpPr>
        <p:spPr bwMode="auto">
          <a:xfrm rot="8411358">
            <a:off x="1787525" y="4267200"/>
            <a:ext cx="1003300" cy="460375"/>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108572" name="Text Box 28"/>
          <p:cNvSpPr txBox="1">
            <a:spLocks noChangeArrowheads="1"/>
          </p:cNvSpPr>
          <p:nvPr/>
        </p:nvSpPr>
        <p:spPr bwMode="auto">
          <a:xfrm>
            <a:off x="1190625" y="4768850"/>
            <a:ext cx="536575" cy="946150"/>
          </a:xfrm>
          <a:prstGeom prst="rect">
            <a:avLst/>
          </a:prstGeom>
          <a:noFill/>
          <a:ln w="38100">
            <a:noFill/>
            <a:miter lim="800000"/>
            <a:headEnd type="none" w="sm" len="sm"/>
            <a:tailEnd type="none" w="sm" len="sm"/>
          </a:ln>
          <a:effectLst/>
        </p:spPr>
        <p:txBody>
          <a:bodyPr>
            <a:spAutoFit/>
          </a:bodyPr>
          <a:lstStyle/>
          <a:p>
            <a:pPr eaLnBrk="0" hangingPunct="0">
              <a:defRPr/>
            </a:pPr>
            <a:r>
              <a:rPr lang="en-US" sz="2800" dirty="0" err="1">
                <a:solidFill>
                  <a:srgbClr val="0070C0"/>
                </a:solidFill>
                <a:effectLst>
                  <a:outerShdw blurRad="38100" dist="38100" dir="2700000" algn="tl">
                    <a:srgbClr val="C0C0C0"/>
                  </a:outerShdw>
                </a:effectLst>
              </a:rPr>
              <a:t>p</a:t>
            </a:r>
            <a:r>
              <a:rPr lang="en-US" sz="2800" baseline="-25000" dirty="0" err="1">
                <a:solidFill>
                  <a:srgbClr val="0070C0"/>
                </a:solidFill>
                <a:effectLst>
                  <a:outerShdw blurRad="38100" dist="38100" dir="2700000" algn="tl">
                    <a:srgbClr val="C0C0C0"/>
                  </a:outerShdw>
                </a:effectLst>
              </a:rPr>
              <a:t>y</a:t>
            </a:r>
            <a:br>
              <a:rPr lang="en-US" sz="2800" baseline="-25000" dirty="0">
                <a:solidFill>
                  <a:srgbClr val="0070C0"/>
                </a:solidFill>
                <a:effectLst>
                  <a:outerShdw blurRad="38100" dist="38100" dir="2700000" algn="tl">
                    <a:srgbClr val="C0C0C0"/>
                  </a:outerShdw>
                </a:effectLst>
              </a:rPr>
            </a:br>
            <a:endParaRPr lang="en-US" sz="2800" dirty="0">
              <a:solidFill>
                <a:srgbClr val="0070C0"/>
              </a:solidFill>
              <a:effectLst>
                <a:outerShdw blurRad="38100" dist="38100" dir="2700000" algn="tl">
                  <a:srgbClr val="C0C0C0"/>
                </a:outerShdw>
              </a:effectLst>
            </a:endParaRPr>
          </a:p>
        </p:txBody>
      </p:sp>
      <p:sp>
        <p:nvSpPr>
          <p:cNvPr id="48152" name="Rectangle 29"/>
          <p:cNvSpPr>
            <a:spLocks noChangeArrowheads="1"/>
          </p:cNvSpPr>
          <p:nvPr/>
        </p:nvSpPr>
        <p:spPr bwMode="auto">
          <a:xfrm>
            <a:off x="457200" y="5867400"/>
            <a:ext cx="1939131" cy="838200"/>
          </a:xfrm>
          <a:prstGeom prst="rect">
            <a:avLst/>
          </a:prstGeom>
          <a:solidFill>
            <a:schemeClr val="accent1"/>
          </a:solidFill>
          <a:ln w="38100">
            <a:noFill/>
            <a:miter lim="800000"/>
            <a:headEnd type="none" w="sm" len="sm"/>
            <a:tailEnd type="none" w="sm" len="sm"/>
          </a:ln>
        </p:spPr>
        <p:txBody>
          <a:bodyPr wrap="none" anchor="ctr"/>
          <a:lstStyle/>
          <a:p>
            <a:endParaRPr lang="en-US"/>
          </a:p>
        </p:txBody>
      </p:sp>
      <p:grpSp>
        <p:nvGrpSpPr>
          <p:cNvPr id="7" name="Group 30"/>
          <p:cNvGrpSpPr/>
          <p:nvPr/>
        </p:nvGrpSpPr>
        <p:grpSpPr bwMode="auto">
          <a:xfrm>
            <a:off x="457200" y="6165850"/>
            <a:ext cx="1082675" cy="457200"/>
            <a:chOff x="288" y="3884"/>
            <a:chExt cx="682" cy="288"/>
          </a:xfrm>
        </p:grpSpPr>
        <p:sp>
          <p:nvSpPr>
            <p:cNvPr id="108575" name="Text Box 31"/>
            <p:cNvSpPr txBox="1">
              <a:spLocks noChangeArrowheads="1"/>
            </p:cNvSpPr>
            <p:nvPr/>
          </p:nvSpPr>
          <p:spPr bwMode="auto">
            <a:xfrm>
              <a:off x="288" y="3884"/>
              <a:ext cx="319" cy="288"/>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2s</a:t>
              </a:r>
            </a:p>
          </p:txBody>
        </p:sp>
        <p:sp>
          <p:nvSpPr>
            <p:cNvPr id="48162" name="Line 32"/>
            <p:cNvSpPr>
              <a:spLocks noChangeShapeType="1"/>
            </p:cNvSpPr>
            <p:nvPr/>
          </p:nvSpPr>
          <p:spPr bwMode="auto">
            <a:xfrm>
              <a:off x="634" y="4051"/>
              <a:ext cx="336" cy="1"/>
            </a:xfrm>
            <a:prstGeom prst="line">
              <a:avLst/>
            </a:prstGeom>
            <a:noFill/>
            <a:ln w="38100">
              <a:solidFill>
                <a:schemeClr val="tx1"/>
              </a:solidFill>
              <a:round/>
              <a:headEnd type="none" w="sm" len="sm"/>
              <a:tailEnd type="none" w="sm" len="sm"/>
            </a:ln>
          </p:spPr>
          <p:txBody>
            <a:bodyPr wrap="none" anchor="ctr"/>
            <a:lstStyle/>
            <a:p>
              <a:endParaRPr lang="en-GB"/>
            </a:p>
          </p:txBody>
        </p:sp>
      </p:grpSp>
      <p:grpSp>
        <p:nvGrpSpPr>
          <p:cNvPr id="8" name="Group 33"/>
          <p:cNvGrpSpPr/>
          <p:nvPr/>
        </p:nvGrpSpPr>
        <p:grpSpPr bwMode="auto">
          <a:xfrm>
            <a:off x="1710531" y="6010460"/>
            <a:ext cx="2141537" cy="512763"/>
            <a:chOff x="1985" y="3744"/>
            <a:chExt cx="1349" cy="323"/>
          </a:xfrm>
        </p:grpSpPr>
        <p:sp>
          <p:nvSpPr>
            <p:cNvPr id="108578" name="Text Box 34"/>
            <p:cNvSpPr txBox="1">
              <a:spLocks noChangeArrowheads="1"/>
            </p:cNvSpPr>
            <p:nvPr/>
          </p:nvSpPr>
          <p:spPr bwMode="auto">
            <a:xfrm>
              <a:off x="2880" y="3747"/>
              <a:ext cx="454" cy="288"/>
            </a:xfrm>
            <a:prstGeom prst="rect">
              <a:avLst/>
            </a:prstGeom>
            <a:noFill/>
            <a:ln w="38100">
              <a:noFill/>
              <a:miter lim="800000"/>
              <a:headEnd type="none" w="sm" len="sm"/>
              <a:tailEnd type="none" w="sm" len="sm"/>
            </a:ln>
            <a:effectLst/>
          </p:spPr>
          <p:txBody>
            <a:bodyPr>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z</a:t>
              </a:r>
              <a:endParaRPr lang="en-US" sz="2400">
                <a:solidFill>
                  <a:schemeClr val="bg1"/>
                </a:solidFill>
                <a:effectLst>
                  <a:outerShdw blurRad="38100" dist="38100" dir="2700000" algn="tl">
                    <a:srgbClr val="C0C0C0"/>
                  </a:outerShdw>
                </a:effectLst>
              </a:endParaRPr>
            </a:p>
          </p:txBody>
        </p:sp>
        <p:sp>
          <p:nvSpPr>
            <p:cNvPr id="108579" name="Text Box 35"/>
            <p:cNvSpPr txBox="1">
              <a:spLocks noChangeArrowheads="1"/>
            </p:cNvSpPr>
            <p:nvPr/>
          </p:nvSpPr>
          <p:spPr bwMode="auto">
            <a:xfrm>
              <a:off x="1985" y="3779"/>
              <a:ext cx="394" cy="288"/>
            </a:xfrm>
            <a:prstGeom prst="rect">
              <a:avLst/>
            </a:prstGeom>
            <a:noFill/>
            <a:ln w="38100">
              <a:noFill/>
              <a:miter lim="800000"/>
              <a:headEnd type="none" w="sm" len="sm"/>
              <a:tailEnd type="none" w="sm" len="sm"/>
            </a:ln>
            <a:effectLst/>
          </p:spPr>
          <p:txBody>
            <a:bodyPr wrap="none">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x</a:t>
              </a:r>
              <a:endParaRPr lang="en-US" sz="2400">
                <a:solidFill>
                  <a:schemeClr val="bg1"/>
                </a:solidFill>
                <a:effectLst>
                  <a:outerShdw blurRad="38100" dist="38100" dir="2700000" algn="tl">
                    <a:srgbClr val="C0C0C0"/>
                  </a:outerShdw>
                </a:effectLst>
              </a:endParaRPr>
            </a:p>
          </p:txBody>
        </p:sp>
        <p:sp>
          <p:nvSpPr>
            <p:cNvPr id="48157" name="Line 36"/>
            <p:cNvSpPr>
              <a:spLocks noChangeShapeType="1"/>
            </p:cNvSpPr>
            <p:nvPr/>
          </p:nvSpPr>
          <p:spPr bwMode="auto">
            <a:xfrm>
              <a:off x="2016" y="3744"/>
              <a:ext cx="336" cy="1"/>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108581" name="Text Box 37"/>
            <p:cNvSpPr txBox="1">
              <a:spLocks noChangeArrowheads="1"/>
            </p:cNvSpPr>
            <p:nvPr/>
          </p:nvSpPr>
          <p:spPr bwMode="auto">
            <a:xfrm>
              <a:off x="2417" y="3747"/>
              <a:ext cx="463" cy="288"/>
            </a:xfrm>
            <a:prstGeom prst="rect">
              <a:avLst/>
            </a:prstGeom>
            <a:noFill/>
            <a:ln w="38100">
              <a:noFill/>
              <a:miter lim="800000"/>
              <a:headEnd type="none" w="sm" len="sm"/>
              <a:tailEnd type="none" w="sm" len="sm"/>
            </a:ln>
            <a:effectLst/>
          </p:spPr>
          <p:txBody>
            <a:bodyPr>
              <a:spAutoFit/>
            </a:bodyPr>
            <a:lstStyle/>
            <a:p>
              <a:pPr eaLnBrk="0" hangingPunct="0">
                <a:defRPr/>
              </a:pPr>
              <a:r>
                <a:rPr lang="en-US" sz="2400">
                  <a:solidFill>
                    <a:schemeClr val="bg1"/>
                  </a:solidFill>
                  <a:effectLst>
                    <a:outerShdw blurRad="38100" dist="38100" dir="2700000" algn="tl">
                      <a:srgbClr val="C0C0C0"/>
                    </a:outerShdw>
                  </a:effectLst>
                </a:rPr>
                <a:t>2p</a:t>
              </a:r>
              <a:r>
                <a:rPr lang="en-US" sz="2400" baseline="-25000">
                  <a:solidFill>
                    <a:schemeClr val="bg1"/>
                  </a:solidFill>
                  <a:effectLst>
                    <a:outerShdw blurRad="38100" dist="38100" dir="2700000" algn="tl">
                      <a:srgbClr val="C0C0C0"/>
                    </a:outerShdw>
                  </a:effectLst>
                </a:rPr>
                <a:t>y</a:t>
              </a:r>
              <a:endParaRPr lang="en-US" sz="2400">
                <a:solidFill>
                  <a:schemeClr val="bg1"/>
                </a:solidFill>
                <a:effectLst>
                  <a:outerShdw blurRad="38100" dist="38100" dir="2700000" algn="tl">
                    <a:srgbClr val="C0C0C0"/>
                  </a:outerShdw>
                </a:effectLst>
              </a:endParaRPr>
            </a:p>
          </p:txBody>
        </p:sp>
        <p:sp>
          <p:nvSpPr>
            <p:cNvPr id="48159" name="Line 38"/>
            <p:cNvSpPr>
              <a:spLocks noChangeShapeType="1"/>
            </p:cNvSpPr>
            <p:nvPr/>
          </p:nvSpPr>
          <p:spPr bwMode="auto">
            <a:xfrm>
              <a:off x="2448" y="3744"/>
              <a:ext cx="336" cy="1"/>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8160" name="Line 39"/>
            <p:cNvSpPr>
              <a:spLocks noChangeShapeType="1"/>
            </p:cNvSpPr>
            <p:nvPr/>
          </p:nvSpPr>
          <p:spPr bwMode="auto">
            <a:xfrm>
              <a:off x="2911" y="3744"/>
              <a:ext cx="336" cy="1"/>
            </a:xfrm>
            <a:prstGeom prst="line">
              <a:avLst/>
            </a:prstGeom>
            <a:noFill/>
            <a:ln w="38100">
              <a:solidFill>
                <a:schemeClr val="tx1"/>
              </a:solidFill>
              <a:round/>
              <a:headEnd type="none" w="sm" len="sm"/>
              <a:tailEnd type="none" w="sm" len="sm"/>
            </a:ln>
          </p:spPr>
          <p:txBody>
            <a:bodyPr wrap="none" anchor="ctr"/>
            <a:lstStyle/>
            <a:p>
              <a:endParaRPr lang="en-GB"/>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8562"/>
                                        </p:tgtEl>
                                        <p:attrNameLst>
                                          <p:attrName>style.visibility</p:attrName>
                                        </p:attrNameLst>
                                      </p:cBhvr>
                                      <p:to>
                                        <p:strVal val="visible"/>
                                      </p:to>
                                    </p:set>
                                    <p:animEffect transition="in" filter="fade">
                                      <p:cBhvr>
                                        <p:cTn id="12" dur="2000"/>
                                        <p:tgtEl>
                                          <p:spTgt spid="10856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vertical)">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8563"/>
                                        </p:tgtEl>
                                        <p:attrNameLst>
                                          <p:attrName>style.visibility</p:attrName>
                                        </p:attrNameLst>
                                      </p:cBhvr>
                                      <p:to>
                                        <p:strVal val="visible"/>
                                      </p:to>
                                    </p:set>
                                    <p:animEffect transition="in" filter="fade">
                                      <p:cBhvr>
                                        <p:cTn id="20" dur="2000"/>
                                        <p:tgtEl>
                                          <p:spTgt spid="108563"/>
                                        </p:tgtEl>
                                      </p:cBhvr>
                                    </p:animEffect>
                                  </p:childTnLst>
                                </p:cTn>
                              </p:par>
                              <p:par>
                                <p:cTn id="21" presetID="14" presetClass="entr" presetSubtype="5"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vertic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08558"/>
                                        </p:tgtEl>
                                        <p:attrNameLst>
                                          <p:attrName>style.visibility</p:attrName>
                                        </p:attrNameLst>
                                      </p:cBhvr>
                                      <p:to>
                                        <p:strVal val="visible"/>
                                      </p:to>
                                    </p:set>
                                    <p:animEffect transition="in" filter="wipe(right)">
                                      <p:cBhvr>
                                        <p:cTn id="28" dur="500"/>
                                        <p:tgtEl>
                                          <p:spTgt spid="108558"/>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108571"/>
                                        </p:tgtEl>
                                        <p:attrNameLst>
                                          <p:attrName>style.visibility</p:attrName>
                                        </p:attrNameLst>
                                      </p:cBhvr>
                                      <p:to>
                                        <p:strVal val="visible"/>
                                      </p:to>
                                    </p:set>
                                    <p:animEffect transition="in" filter="wipe(right)">
                                      <p:cBhvr>
                                        <p:cTn id="32" dur="500"/>
                                        <p:tgtEl>
                                          <p:spTgt spid="108571"/>
                                        </p:tgtEl>
                                      </p:cBhvr>
                                    </p:animEffect>
                                  </p:childTnLst>
                                </p:cTn>
                              </p:par>
                            </p:childTnLst>
                          </p:cTn>
                        </p:par>
                        <p:par>
                          <p:cTn id="33" fill="hold">
                            <p:stCondLst>
                              <p:cond delay="1000"/>
                            </p:stCondLst>
                            <p:childTnLst>
                              <p:par>
                                <p:cTn id="34" presetID="22" presetClass="entr" presetSubtype="2" fill="hold" grpId="0" nodeType="afterEffect">
                                  <p:stCondLst>
                                    <p:cond delay="0"/>
                                  </p:stCondLst>
                                  <p:childTnLst>
                                    <p:set>
                                      <p:cBhvr>
                                        <p:cTn id="35" dur="1" fill="hold">
                                          <p:stCondLst>
                                            <p:cond delay="0"/>
                                          </p:stCondLst>
                                        </p:cTn>
                                        <p:tgtEl>
                                          <p:spTgt spid="108572"/>
                                        </p:tgtEl>
                                        <p:attrNameLst>
                                          <p:attrName>style.visibility</p:attrName>
                                        </p:attrNameLst>
                                      </p:cBhvr>
                                      <p:to>
                                        <p:strVal val="visible"/>
                                      </p:to>
                                    </p:set>
                                    <p:animEffect transition="in" filter="wipe(right)">
                                      <p:cBhvr>
                                        <p:cTn id="36" dur="500"/>
                                        <p:tgtEl>
                                          <p:spTgt spid="108572"/>
                                        </p:tgtEl>
                                      </p:cBhvr>
                                    </p:animEffec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22" presetClass="entr" presetSubtype="4" fill="hold" nodeType="withEffect">
                                  <p:stCondLst>
                                    <p:cond delay="0"/>
                                  </p:stCondLst>
                                  <p:childTnLst>
                                    <p:set>
                                      <p:cBhvr>
                                        <p:cTn id="41" dur="1" fill="hold">
                                          <p:stCondLst>
                                            <p:cond delay="0"/>
                                          </p:stCondLst>
                                        </p:cTn>
                                        <p:tgtEl>
                                          <p:spTgt spid="108565"/>
                                        </p:tgtEl>
                                        <p:attrNameLst>
                                          <p:attrName>style.visibility</p:attrName>
                                        </p:attrNameLst>
                                      </p:cBhvr>
                                      <p:to>
                                        <p:strVal val="visible"/>
                                      </p:to>
                                    </p:set>
                                    <p:animEffect transition="in" filter="wipe(down)">
                                      <p:cBhvr>
                                        <p:cTn id="42" dur="500"/>
                                        <p:tgtEl>
                                          <p:spTgt spid="108565"/>
                                        </p:tgtEl>
                                      </p:cBhvr>
                                    </p:animEffect>
                                  </p:childTnLst>
                                </p:cTn>
                              </p:par>
                              <p:par>
                                <p:cTn id="43" presetID="22" presetClass="entr" presetSubtype="4" fill="hold" nodeType="withEffect">
                                  <p:stCondLst>
                                    <p:cond delay="0"/>
                                  </p:stCondLst>
                                  <p:childTnLst>
                                    <p:set>
                                      <p:cBhvr>
                                        <p:cTn id="44" dur="1" fill="hold">
                                          <p:stCondLst>
                                            <p:cond delay="0"/>
                                          </p:stCondLst>
                                        </p:cTn>
                                        <p:tgtEl>
                                          <p:spTgt spid="108564"/>
                                        </p:tgtEl>
                                        <p:attrNameLst>
                                          <p:attrName>style.visibility</p:attrName>
                                        </p:attrNameLst>
                                      </p:cBhvr>
                                      <p:to>
                                        <p:strVal val="visible"/>
                                      </p:to>
                                    </p:set>
                                    <p:animEffect transition="in" filter="wipe(down)">
                                      <p:cBhvr>
                                        <p:cTn id="45" dur="500"/>
                                        <p:tgtEl>
                                          <p:spTgt spid="10856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08566"/>
                                        </p:tgtEl>
                                        <p:attrNameLst>
                                          <p:attrName>style.visibility</p:attrName>
                                        </p:attrNameLst>
                                      </p:cBhvr>
                                      <p:to>
                                        <p:strVal val="visible"/>
                                      </p:to>
                                    </p:set>
                                    <p:animEffect transition="in" filter="wipe(down)">
                                      <p:cBhvr>
                                        <p:cTn id="48" dur="500"/>
                                        <p:tgtEl>
                                          <p:spTgt spid="10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62" grpId="0" bldLvl="0" animBg="1"/>
      <p:bldP spid="108563" grpId="0" bldLvl="0" animBg="1"/>
      <p:bldP spid="108566" grpId="0" bldLvl="0" animBg="1"/>
      <p:bldP spid="108572"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Line 4"/>
          <p:cNvSpPr>
            <a:spLocks noChangeShapeType="1"/>
          </p:cNvSpPr>
          <p:nvPr/>
        </p:nvSpPr>
        <p:spPr bwMode="auto">
          <a:xfrm flipV="1">
            <a:off x="1790700" y="3276600"/>
            <a:ext cx="1143000" cy="838200"/>
          </a:xfrm>
          <a:prstGeom prst="line">
            <a:avLst/>
          </a:prstGeom>
          <a:noFill/>
          <a:ln w="38100">
            <a:solidFill>
              <a:schemeClr val="tx1"/>
            </a:solidFill>
            <a:prstDash val="sysDot"/>
            <a:round/>
            <a:headEnd type="none" w="sm" len="sm"/>
            <a:tailEnd type="none" w="sm" len="sm"/>
          </a:ln>
        </p:spPr>
        <p:txBody>
          <a:bodyPr wrap="none" anchor="ctr"/>
          <a:lstStyle/>
          <a:p>
            <a:endParaRPr lang="en-GB"/>
          </a:p>
        </p:txBody>
      </p:sp>
      <p:sp>
        <p:nvSpPr>
          <p:cNvPr id="48133" name="Line 5"/>
          <p:cNvSpPr>
            <a:spLocks noChangeShapeType="1"/>
          </p:cNvSpPr>
          <p:nvPr/>
        </p:nvSpPr>
        <p:spPr bwMode="auto">
          <a:xfrm>
            <a:off x="533400" y="4114800"/>
            <a:ext cx="2438400" cy="0"/>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8134" name="Line 6"/>
          <p:cNvSpPr>
            <a:spLocks noChangeShapeType="1"/>
          </p:cNvSpPr>
          <p:nvPr/>
        </p:nvSpPr>
        <p:spPr bwMode="auto">
          <a:xfrm flipV="1">
            <a:off x="1752600" y="2743200"/>
            <a:ext cx="0" cy="1371600"/>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8135" name="Line 7"/>
          <p:cNvSpPr>
            <a:spLocks noChangeShapeType="1"/>
          </p:cNvSpPr>
          <p:nvPr/>
        </p:nvSpPr>
        <p:spPr bwMode="auto">
          <a:xfrm flipV="1">
            <a:off x="1752600" y="4038600"/>
            <a:ext cx="0" cy="1371600"/>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8136" name="Freeform 8"/>
          <p:cNvSpPr/>
          <p:nvPr/>
        </p:nvSpPr>
        <p:spPr bwMode="auto">
          <a:xfrm rot="8493251" flipV="1">
            <a:off x="1681163" y="3505200"/>
            <a:ext cx="990600" cy="5334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48137" name="Freeform 9"/>
          <p:cNvSpPr/>
          <p:nvPr/>
        </p:nvSpPr>
        <p:spPr bwMode="auto">
          <a:xfrm rot="10924954" flipH="1">
            <a:off x="1833563" y="3962400"/>
            <a:ext cx="504825" cy="35401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48138" name="Freeform 10"/>
          <p:cNvSpPr/>
          <p:nvPr/>
        </p:nvSpPr>
        <p:spPr bwMode="auto">
          <a:xfrm rot="10670285">
            <a:off x="1819275" y="3852863"/>
            <a:ext cx="1119188" cy="53975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48139" name="Freeform 11"/>
          <p:cNvSpPr/>
          <p:nvPr/>
        </p:nvSpPr>
        <p:spPr bwMode="auto">
          <a:xfrm rot="10675046">
            <a:off x="1223963" y="3946525"/>
            <a:ext cx="504825" cy="35401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48140" name="Freeform 12"/>
          <p:cNvSpPr/>
          <p:nvPr/>
        </p:nvSpPr>
        <p:spPr bwMode="auto">
          <a:xfrm rot="5400000">
            <a:off x="1259682" y="4398169"/>
            <a:ext cx="990600" cy="547687"/>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48141" name="Freeform 13"/>
          <p:cNvSpPr/>
          <p:nvPr/>
        </p:nvSpPr>
        <p:spPr bwMode="auto">
          <a:xfrm rot="5400000" flipV="1">
            <a:off x="1271588" y="3295650"/>
            <a:ext cx="990600" cy="5334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48142" name="Freeform 14"/>
          <p:cNvSpPr/>
          <p:nvPr/>
        </p:nvSpPr>
        <p:spPr bwMode="auto">
          <a:xfrm rot="10929715" flipH="1">
            <a:off x="614363" y="3841750"/>
            <a:ext cx="1119187" cy="53975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48143" name="Line 15"/>
          <p:cNvSpPr>
            <a:spLocks noChangeShapeType="1"/>
          </p:cNvSpPr>
          <p:nvPr/>
        </p:nvSpPr>
        <p:spPr bwMode="auto">
          <a:xfrm flipH="1">
            <a:off x="723900" y="4114800"/>
            <a:ext cx="1066800" cy="914400"/>
          </a:xfrm>
          <a:prstGeom prst="line">
            <a:avLst/>
          </a:prstGeom>
          <a:noFill/>
          <a:ln w="38100">
            <a:solidFill>
              <a:schemeClr val="tx1"/>
            </a:solidFill>
            <a:round/>
            <a:headEnd type="none" w="sm" len="sm"/>
            <a:tailEnd type="none" w="sm" len="sm"/>
          </a:ln>
        </p:spPr>
        <p:txBody>
          <a:bodyPr wrap="none" anchor="ctr"/>
          <a:lstStyle/>
          <a:p>
            <a:endParaRPr lang="en-GB"/>
          </a:p>
        </p:txBody>
      </p:sp>
      <p:sp>
        <p:nvSpPr>
          <p:cNvPr id="48144" name="Freeform 16"/>
          <p:cNvSpPr/>
          <p:nvPr/>
        </p:nvSpPr>
        <p:spPr bwMode="auto">
          <a:xfrm rot="8483543">
            <a:off x="842963" y="4191000"/>
            <a:ext cx="990600" cy="547688"/>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48145" name="Text Box 17"/>
          <p:cNvSpPr txBox="1">
            <a:spLocks noChangeArrowheads="1"/>
          </p:cNvSpPr>
          <p:nvPr/>
        </p:nvSpPr>
        <p:spPr bwMode="auto">
          <a:xfrm>
            <a:off x="1595438" y="3843338"/>
            <a:ext cx="369012" cy="523220"/>
          </a:xfrm>
          <a:prstGeom prst="rect">
            <a:avLst/>
          </a:prstGeom>
          <a:noFill/>
          <a:ln w="25400">
            <a:noFill/>
            <a:miter lim="800000"/>
            <a:headEnd type="none" w="sm" len="sm"/>
          </a:ln>
          <a:effectLst/>
        </p:spPr>
        <p:txBody>
          <a:bodyPr wrap="none">
            <a:spAutoFit/>
          </a:bodyPr>
          <a:lstStyle/>
          <a:p>
            <a:pPr eaLnBrk="0" hangingPunct="0">
              <a:defRPr/>
            </a:pPr>
            <a:r>
              <a:rPr lang="en-US" sz="2800" b="1" dirty="0">
                <a:solidFill>
                  <a:srgbClr val="002060"/>
                </a:solidFill>
                <a:effectLst>
                  <a:outerShdw blurRad="38100" dist="38100" dir="2700000" algn="tl">
                    <a:srgbClr val="C0C0C0"/>
                  </a:outerShdw>
                </a:effectLst>
                <a:latin typeface="Comic Sans MS" panose="030F0702030302020204" charset="0"/>
              </a:rPr>
              <a:t>c</a:t>
            </a:r>
          </a:p>
        </p:txBody>
      </p:sp>
      <p:grpSp>
        <p:nvGrpSpPr>
          <p:cNvPr id="2" name="Group 18"/>
          <p:cNvGrpSpPr/>
          <p:nvPr/>
        </p:nvGrpSpPr>
        <p:grpSpPr bwMode="auto">
          <a:xfrm>
            <a:off x="3324225" y="3067050"/>
            <a:ext cx="2324100" cy="2100263"/>
            <a:chOff x="2094" y="1932"/>
            <a:chExt cx="1464" cy="1323"/>
          </a:xfrm>
        </p:grpSpPr>
        <p:sp>
          <p:nvSpPr>
            <p:cNvPr id="48147" name="Freeform 19"/>
            <p:cNvSpPr/>
            <p:nvPr/>
          </p:nvSpPr>
          <p:spPr bwMode="auto">
            <a:xfrm rot="8493251" flipV="1">
              <a:off x="2766" y="2208"/>
              <a:ext cx="624" cy="336"/>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48148" name="Freeform 20"/>
            <p:cNvSpPr/>
            <p:nvPr/>
          </p:nvSpPr>
          <p:spPr bwMode="auto">
            <a:xfrm rot="10924954" flipH="1">
              <a:off x="2862" y="2496"/>
              <a:ext cx="318" cy="22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48149" name="Freeform 21"/>
            <p:cNvSpPr/>
            <p:nvPr/>
          </p:nvSpPr>
          <p:spPr bwMode="auto">
            <a:xfrm rot="10670285">
              <a:off x="2853" y="2427"/>
              <a:ext cx="705" cy="34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48150" name="Freeform 22"/>
            <p:cNvSpPr/>
            <p:nvPr/>
          </p:nvSpPr>
          <p:spPr bwMode="auto">
            <a:xfrm rot="10675046">
              <a:off x="2478" y="2486"/>
              <a:ext cx="318" cy="22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48151" name="Freeform 23"/>
            <p:cNvSpPr/>
            <p:nvPr/>
          </p:nvSpPr>
          <p:spPr bwMode="auto">
            <a:xfrm rot="5400000">
              <a:off x="2501" y="2770"/>
              <a:ext cx="624" cy="345"/>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48152" name="Freeform 24"/>
            <p:cNvSpPr/>
            <p:nvPr/>
          </p:nvSpPr>
          <p:spPr bwMode="auto">
            <a:xfrm rot="5400000" flipV="1">
              <a:off x="2508" y="2076"/>
              <a:ext cx="624" cy="336"/>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48153" name="Freeform 25"/>
            <p:cNvSpPr/>
            <p:nvPr/>
          </p:nvSpPr>
          <p:spPr bwMode="auto">
            <a:xfrm rot="10929715" flipH="1">
              <a:off x="2094" y="2420"/>
              <a:ext cx="705" cy="34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48154" name="Freeform 26"/>
            <p:cNvSpPr/>
            <p:nvPr/>
          </p:nvSpPr>
          <p:spPr bwMode="auto">
            <a:xfrm rot="8483543">
              <a:off x="2238" y="2640"/>
              <a:ext cx="624" cy="345"/>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48155" name="Text Box 27"/>
            <p:cNvSpPr txBox="1">
              <a:spLocks noChangeArrowheads="1"/>
            </p:cNvSpPr>
            <p:nvPr/>
          </p:nvSpPr>
          <p:spPr bwMode="auto">
            <a:xfrm>
              <a:off x="2712" y="2421"/>
              <a:ext cx="232" cy="330"/>
            </a:xfrm>
            <a:prstGeom prst="rect">
              <a:avLst/>
            </a:prstGeom>
            <a:noFill/>
            <a:ln w="25400">
              <a:noFill/>
              <a:miter lim="800000"/>
              <a:headEnd type="none" w="sm" len="sm"/>
            </a:ln>
            <a:effectLst/>
          </p:spPr>
          <p:txBody>
            <a:bodyPr wrap="none">
              <a:spAutoFit/>
            </a:bodyPr>
            <a:lstStyle/>
            <a:p>
              <a:pPr eaLnBrk="0" hangingPunct="0">
                <a:defRPr/>
              </a:pPr>
              <a:r>
                <a:rPr lang="en-US" sz="2800" b="1" dirty="0">
                  <a:solidFill>
                    <a:srgbClr val="0000FF"/>
                  </a:solidFill>
                  <a:effectLst>
                    <a:outerShdw blurRad="38100" dist="38100" dir="2700000" algn="tl">
                      <a:srgbClr val="C0C0C0"/>
                    </a:outerShdw>
                  </a:effectLst>
                  <a:latin typeface="Comic Sans MS" panose="030F0702030302020204" charset="0"/>
                </a:rPr>
                <a:t>c</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1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1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1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1579 0.00486 L -0.10087 0.00486 " pathEditMode="relative" rAng="0" ptsTypes="AA">
                                      <p:cBhvr>
                                        <p:cTn id="24" dur="2000" fill="hold"/>
                                        <p:tgtEl>
                                          <p:spTgt spid="2"/>
                                        </p:tgtEl>
                                        <p:attrNameLst>
                                          <p:attrName>ppt_x</p:attrName>
                                          <p:attrName>ppt_y</p:attrName>
                                        </p:attrNameLst>
                                      </p:cBhvr>
                                      <p:rCtr x="-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bldLvl="0" animBg="1"/>
      <p:bldP spid="48133" grpId="0" bldLvl="0" animBg="1"/>
      <p:bldP spid="48134" grpId="0" bldLvl="0" animBg="1"/>
      <p:bldP spid="48135" grpId="0" bldLvl="0" animBg="1"/>
      <p:bldP spid="48143" grpId="0" bldLvl="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Freeform 4"/>
          <p:cNvSpPr/>
          <p:nvPr/>
        </p:nvSpPr>
        <p:spPr bwMode="auto">
          <a:xfrm rot="8493251" flipV="1">
            <a:off x="1681163" y="3505200"/>
            <a:ext cx="990600" cy="5334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50181" name="Freeform 5"/>
          <p:cNvSpPr/>
          <p:nvPr/>
        </p:nvSpPr>
        <p:spPr bwMode="auto">
          <a:xfrm rot="10675046">
            <a:off x="1223963" y="3946525"/>
            <a:ext cx="504825" cy="35401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0182" name="Freeform 6"/>
          <p:cNvSpPr/>
          <p:nvPr/>
        </p:nvSpPr>
        <p:spPr bwMode="auto">
          <a:xfrm rot="5400000">
            <a:off x="1259682" y="4398169"/>
            <a:ext cx="990600" cy="547687"/>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0183" name="Freeform 7"/>
          <p:cNvSpPr/>
          <p:nvPr/>
        </p:nvSpPr>
        <p:spPr bwMode="auto">
          <a:xfrm rot="5400000" flipV="1">
            <a:off x="1271588" y="3295650"/>
            <a:ext cx="990600" cy="5334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50184" name="Freeform 8"/>
          <p:cNvSpPr/>
          <p:nvPr/>
        </p:nvSpPr>
        <p:spPr bwMode="auto">
          <a:xfrm rot="10929715" flipH="1">
            <a:off x="614363" y="3841750"/>
            <a:ext cx="1119187" cy="53975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50185" name="Freeform 9"/>
          <p:cNvSpPr/>
          <p:nvPr/>
        </p:nvSpPr>
        <p:spPr bwMode="auto">
          <a:xfrm rot="8483543">
            <a:off x="842963" y="4191000"/>
            <a:ext cx="990600" cy="547688"/>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0186" name="Text Box 10"/>
          <p:cNvSpPr txBox="1">
            <a:spLocks noChangeArrowheads="1"/>
          </p:cNvSpPr>
          <p:nvPr/>
        </p:nvSpPr>
        <p:spPr bwMode="auto">
          <a:xfrm>
            <a:off x="1595438" y="3843338"/>
            <a:ext cx="369012" cy="523220"/>
          </a:xfrm>
          <a:prstGeom prst="rect">
            <a:avLst/>
          </a:prstGeom>
          <a:noFill/>
          <a:ln w="25400">
            <a:noFill/>
            <a:miter lim="800000"/>
            <a:headEnd type="none" w="sm" len="sm"/>
          </a:ln>
          <a:effectLst/>
        </p:spPr>
        <p:txBody>
          <a:bodyPr wrap="none">
            <a:spAutoFit/>
          </a:bodyPr>
          <a:lstStyle/>
          <a:p>
            <a:pPr eaLnBrk="0" hangingPunct="0">
              <a:defRPr/>
            </a:pPr>
            <a:r>
              <a:rPr lang="en-US" sz="2800" b="1" dirty="0">
                <a:solidFill>
                  <a:srgbClr val="002060"/>
                </a:solidFill>
                <a:effectLst>
                  <a:outerShdw blurRad="38100" dist="38100" dir="2700000" algn="tl">
                    <a:srgbClr val="C0C0C0"/>
                  </a:outerShdw>
                </a:effectLst>
                <a:latin typeface="Comic Sans MS" panose="030F0702030302020204" charset="0"/>
              </a:rPr>
              <a:t>c</a:t>
            </a:r>
          </a:p>
        </p:txBody>
      </p:sp>
      <p:sp>
        <p:nvSpPr>
          <p:cNvPr id="50187" name="Freeform 11"/>
          <p:cNvSpPr/>
          <p:nvPr/>
        </p:nvSpPr>
        <p:spPr bwMode="auto">
          <a:xfrm rot="8493251" flipV="1">
            <a:off x="3262313" y="3505200"/>
            <a:ext cx="990600" cy="5334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50188" name="Freeform 12"/>
          <p:cNvSpPr/>
          <p:nvPr/>
        </p:nvSpPr>
        <p:spPr bwMode="auto">
          <a:xfrm rot="10924954" flipH="1">
            <a:off x="3414713" y="3962400"/>
            <a:ext cx="504825" cy="35401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0189" name="Freeform 13"/>
          <p:cNvSpPr/>
          <p:nvPr/>
        </p:nvSpPr>
        <p:spPr bwMode="auto">
          <a:xfrm rot="10670285">
            <a:off x="3400425" y="3852863"/>
            <a:ext cx="1119188" cy="53975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50190" name="Freeform 14"/>
          <p:cNvSpPr/>
          <p:nvPr/>
        </p:nvSpPr>
        <p:spPr bwMode="auto">
          <a:xfrm rot="5400000">
            <a:off x="2840832" y="4398169"/>
            <a:ext cx="990600" cy="547687"/>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0191" name="Freeform 15"/>
          <p:cNvSpPr/>
          <p:nvPr/>
        </p:nvSpPr>
        <p:spPr bwMode="auto">
          <a:xfrm rot="5400000" flipV="1">
            <a:off x="2852738" y="3295650"/>
            <a:ext cx="990600" cy="5334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50192" name="Oval 16"/>
          <p:cNvSpPr>
            <a:spLocks noChangeArrowheads="1"/>
          </p:cNvSpPr>
          <p:nvPr/>
        </p:nvSpPr>
        <p:spPr bwMode="auto">
          <a:xfrm>
            <a:off x="1885950" y="3767138"/>
            <a:ext cx="1371600" cy="685800"/>
          </a:xfrm>
          <a:prstGeom prst="ellipse">
            <a:avLst/>
          </a:prstGeom>
          <a:gradFill rotWithShape="0">
            <a:gsLst>
              <a:gs pos="0">
                <a:srgbClr val="FFEBFA">
                  <a:alpha val="64999"/>
                </a:srgbClr>
              </a:gs>
              <a:gs pos="30000">
                <a:srgbClr val="C4D6EB">
                  <a:alpha val="75500"/>
                </a:srgbClr>
              </a:gs>
              <a:gs pos="60001">
                <a:srgbClr val="85C2FF">
                  <a:alpha val="86000"/>
                </a:srgbClr>
              </a:gs>
              <a:gs pos="100000">
                <a:srgbClr val="5E9EFF"/>
              </a:gs>
            </a:gsLst>
            <a:path path="shape">
              <a:fillToRect l="50000" t="50000" r="50000" b="50000"/>
            </a:path>
          </a:gradFill>
          <a:ln w="12700">
            <a:noFill/>
            <a:round/>
            <a:headEnd type="none" w="sm" len="sm"/>
            <a:tailEnd type="none" w="sm" len="sm"/>
          </a:ln>
          <a:effectLst/>
        </p:spPr>
        <p:txBody>
          <a:bodyPr wrap="none" anchor="ctr"/>
          <a:lstStyle/>
          <a:p>
            <a:pPr>
              <a:defRPr/>
            </a:pPr>
            <a:endParaRPr lang="en-US"/>
          </a:p>
        </p:txBody>
      </p:sp>
      <p:sp>
        <p:nvSpPr>
          <p:cNvPr id="50193" name="Freeform 17"/>
          <p:cNvSpPr/>
          <p:nvPr/>
        </p:nvSpPr>
        <p:spPr bwMode="auto">
          <a:xfrm rot="8483543">
            <a:off x="2424113" y="4191000"/>
            <a:ext cx="990600" cy="547688"/>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0194" name="Text Box 18"/>
          <p:cNvSpPr txBox="1">
            <a:spLocks noChangeArrowheads="1"/>
          </p:cNvSpPr>
          <p:nvPr/>
        </p:nvSpPr>
        <p:spPr bwMode="auto">
          <a:xfrm>
            <a:off x="3176588" y="3843338"/>
            <a:ext cx="369012" cy="523220"/>
          </a:xfrm>
          <a:prstGeom prst="rect">
            <a:avLst/>
          </a:prstGeom>
          <a:noFill/>
          <a:ln w="25400">
            <a:noFill/>
            <a:miter lim="800000"/>
            <a:headEnd type="none" w="sm" len="sm"/>
          </a:ln>
          <a:effectLst/>
        </p:spPr>
        <p:txBody>
          <a:bodyPr wrap="none">
            <a:spAutoFit/>
          </a:bodyPr>
          <a:lstStyle/>
          <a:p>
            <a:pPr eaLnBrk="0" hangingPunct="0">
              <a:defRPr/>
            </a:pPr>
            <a:r>
              <a:rPr lang="en-US" sz="2800" b="1" dirty="0">
                <a:solidFill>
                  <a:srgbClr val="0000FF"/>
                </a:solidFill>
                <a:effectLst>
                  <a:outerShdw blurRad="38100" dist="38100" dir="2700000" algn="tl">
                    <a:srgbClr val="C0C0C0"/>
                  </a:outerShdw>
                </a:effectLst>
                <a:latin typeface="Comic Sans MS" panose="030F0702030302020204" charset="0"/>
              </a:rPr>
              <a:t>c</a:t>
            </a: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reeform 2"/>
          <p:cNvSpPr/>
          <p:nvPr/>
        </p:nvSpPr>
        <p:spPr bwMode="auto">
          <a:xfrm flipH="1" flipV="1">
            <a:off x="1752600" y="3200400"/>
            <a:ext cx="2524125" cy="928688"/>
          </a:xfrm>
          <a:custGeom>
            <a:avLst/>
            <a:gdLst/>
            <a:ahLst/>
            <a:cxnLst>
              <a:cxn ang="0">
                <a:pos x="1541" y="40"/>
              </a:cxn>
              <a:cxn ang="0">
                <a:pos x="581" y="288"/>
              </a:cxn>
              <a:cxn ang="0">
                <a:pos x="565" y="48"/>
              </a:cxn>
              <a:cxn ang="0">
                <a:pos x="52" y="264"/>
              </a:cxn>
              <a:cxn ang="0">
                <a:pos x="252" y="528"/>
              </a:cxn>
              <a:cxn ang="0">
                <a:pos x="1252" y="504"/>
              </a:cxn>
              <a:cxn ang="0">
                <a:pos x="1541" y="40"/>
              </a:cxn>
            </a:cxnLst>
            <a:rect l="0" t="0" r="r" b="b"/>
            <a:pathLst>
              <a:path w="1590" h="585">
                <a:moveTo>
                  <a:pt x="1541" y="40"/>
                </a:moveTo>
                <a:cubicBezTo>
                  <a:pt x="1205" y="8"/>
                  <a:pt x="1085" y="360"/>
                  <a:pt x="581" y="288"/>
                </a:cubicBezTo>
                <a:cubicBezTo>
                  <a:pt x="418" y="289"/>
                  <a:pt x="674" y="59"/>
                  <a:pt x="565" y="48"/>
                </a:cubicBezTo>
                <a:cubicBezTo>
                  <a:pt x="349" y="0"/>
                  <a:pt x="104" y="184"/>
                  <a:pt x="52" y="264"/>
                </a:cubicBezTo>
                <a:cubicBezTo>
                  <a:pt x="0" y="344"/>
                  <a:pt x="52" y="488"/>
                  <a:pt x="252" y="528"/>
                </a:cubicBezTo>
                <a:cubicBezTo>
                  <a:pt x="452" y="568"/>
                  <a:pt x="1037" y="585"/>
                  <a:pt x="1252" y="504"/>
                </a:cubicBezTo>
                <a:cubicBezTo>
                  <a:pt x="1467" y="423"/>
                  <a:pt x="1590" y="125"/>
                  <a:pt x="1541" y="40"/>
                </a:cubicBezTo>
                <a:close/>
              </a:path>
            </a:pathLst>
          </a:custGeom>
          <a:gradFill rotWithShape="1">
            <a:gsLst>
              <a:gs pos="0">
                <a:srgbClr val="FFEBFA">
                  <a:alpha val="62000"/>
                </a:srgbClr>
              </a:gs>
              <a:gs pos="30000">
                <a:srgbClr val="C4D6EB">
                  <a:alpha val="73400"/>
                </a:srgbClr>
              </a:gs>
              <a:gs pos="60001">
                <a:srgbClr val="85C2FF">
                  <a:alpha val="84800"/>
                </a:srgbClr>
              </a:gs>
              <a:gs pos="100000">
                <a:srgbClr val="5E9EFF"/>
              </a:gs>
            </a:gsLst>
            <a:lin ang="18900000" scaled="1"/>
          </a:gradFill>
          <a:ln w="25400" cap="flat" cmpd="sng">
            <a:noFill/>
            <a:prstDash val="solid"/>
            <a:round/>
            <a:headEnd type="none" w="sm" len="sm"/>
            <a:tailEnd type="none" w="med" len="med"/>
          </a:ln>
          <a:effectLst/>
        </p:spPr>
        <p:txBody>
          <a:bodyPr/>
          <a:lstStyle/>
          <a:p>
            <a:pPr>
              <a:defRPr/>
            </a:pPr>
            <a:endParaRPr lang="en-US"/>
          </a:p>
        </p:txBody>
      </p:sp>
      <p:sp>
        <p:nvSpPr>
          <p:cNvPr id="52229" name="Freeform 5"/>
          <p:cNvSpPr/>
          <p:nvPr/>
        </p:nvSpPr>
        <p:spPr bwMode="auto">
          <a:xfrm rot="10675046">
            <a:off x="1223963" y="3946525"/>
            <a:ext cx="504825" cy="35401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2230" name="Freeform 6"/>
          <p:cNvSpPr/>
          <p:nvPr/>
        </p:nvSpPr>
        <p:spPr bwMode="auto">
          <a:xfrm rot="5400000">
            <a:off x="1259682" y="4398169"/>
            <a:ext cx="990600" cy="547687"/>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2231" name="Freeform 7"/>
          <p:cNvSpPr/>
          <p:nvPr/>
        </p:nvSpPr>
        <p:spPr bwMode="auto">
          <a:xfrm rot="5400000" flipV="1">
            <a:off x="1271588" y="3295650"/>
            <a:ext cx="990600" cy="5334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52232" name="Freeform 8"/>
          <p:cNvSpPr/>
          <p:nvPr/>
        </p:nvSpPr>
        <p:spPr bwMode="auto">
          <a:xfrm rot="10929715" flipH="1">
            <a:off x="614363" y="3841750"/>
            <a:ext cx="1119187" cy="53975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52233" name="Text Box 9"/>
          <p:cNvSpPr txBox="1">
            <a:spLocks noChangeArrowheads="1"/>
          </p:cNvSpPr>
          <p:nvPr/>
        </p:nvSpPr>
        <p:spPr bwMode="auto">
          <a:xfrm>
            <a:off x="1595438" y="3843338"/>
            <a:ext cx="369012" cy="523220"/>
          </a:xfrm>
          <a:prstGeom prst="rect">
            <a:avLst/>
          </a:prstGeom>
          <a:noFill/>
          <a:ln w="25400">
            <a:noFill/>
            <a:miter lim="800000"/>
            <a:headEnd type="none" w="sm" len="sm"/>
          </a:ln>
          <a:effectLst/>
        </p:spPr>
        <p:txBody>
          <a:bodyPr wrap="none">
            <a:spAutoFit/>
          </a:bodyPr>
          <a:lstStyle/>
          <a:p>
            <a:pPr eaLnBrk="0" hangingPunct="0">
              <a:defRPr/>
            </a:pPr>
            <a:r>
              <a:rPr lang="en-US" sz="2800" b="1" dirty="0">
                <a:solidFill>
                  <a:srgbClr val="002060"/>
                </a:solidFill>
                <a:effectLst>
                  <a:outerShdw blurRad="38100" dist="38100" dir="2700000" algn="tl">
                    <a:srgbClr val="C0C0C0"/>
                  </a:outerShdw>
                </a:effectLst>
                <a:latin typeface="Comic Sans MS" panose="030F0702030302020204" charset="0"/>
              </a:rPr>
              <a:t>c</a:t>
            </a:r>
          </a:p>
        </p:txBody>
      </p:sp>
      <p:sp>
        <p:nvSpPr>
          <p:cNvPr id="52234" name="Freeform 10"/>
          <p:cNvSpPr/>
          <p:nvPr/>
        </p:nvSpPr>
        <p:spPr bwMode="auto">
          <a:xfrm rot="10924954" flipH="1">
            <a:off x="3414713" y="3962400"/>
            <a:ext cx="504825" cy="35401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2235" name="Freeform 11"/>
          <p:cNvSpPr/>
          <p:nvPr/>
        </p:nvSpPr>
        <p:spPr bwMode="auto">
          <a:xfrm rot="10670285">
            <a:off x="3400425" y="3852863"/>
            <a:ext cx="1119188" cy="53975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52236" name="Freeform 12"/>
          <p:cNvSpPr/>
          <p:nvPr/>
        </p:nvSpPr>
        <p:spPr bwMode="auto">
          <a:xfrm rot="5400000">
            <a:off x="2840832" y="4398169"/>
            <a:ext cx="990600" cy="547687"/>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2237" name="Freeform 13"/>
          <p:cNvSpPr/>
          <p:nvPr/>
        </p:nvSpPr>
        <p:spPr bwMode="auto">
          <a:xfrm rot="5400000" flipV="1">
            <a:off x="2852738" y="3295650"/>
            <a:ext cx="990600" cy="53340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49001"/>
                </a:srgbClr>
              </a:gs>
              <a:gs pos="30000">
                <a:srgbClr val="C4D6EB">
                  <a:alpha val="64300"/>
                </a:srgbClr>
              </a:gs>
              <a:gs pos="60001">
                <a:srgbClr val="85C2FF">
                  <a:alpha val="79601"/>
                </a:srgbClr>
              </a:gs>
              <a:gs pos="100000">
                <a:srgbClr val="5E9EFF"/>
              </a:gs>
            </a:gsLst>
            <a:path path="rect">
              <a:fillToRect l="50000" t="50000" r="50000" b="50000"/>
            </a:path>
          </a:gradFill>
          <a:ln w="23813">
            <a:noFill/>
            <a:prstDash val="solid"/>
            <a:round/>
          </a:ln>
        </p:spPr>
        <p:txBody>
          <a:bodyPr/>
          <a:lstStyle/>
          <a:p>
            <a:pPr>
              <a:defRPr/>
            </a:pPr>
            <a:endParaRPr lang="en-US"/>
          </a:p>
        </p:txBody>
      </p:sp>
      <p:sp>
        <p:nvSpPr>
          <p:cNvPr id="52238" name="Oval 14"/>
          <p:cNvSpPr>
            <a:spLocks noChangeArrowheads="1"/>
          </p:cNvSpPr>
          <p:nvPr/>
        </p:nvSpPr>
        <p:spPr bwMode="auto">
          <a:xfrm>
            <a:off x="1885950" y="3767138"/>
            <a:ext cx="1371600" cy="685800"/>
          </a:xfrm>
          <a:prstGeom prst="ellipse">
            <a:avLst/>
          </a:prstGeom>
          <a:gradFill rotWithShape="0">
            <a:gsLst>
              <a:gs pos="0">
                <a:srgbClr val="FFEBFA">
                  <a:alpha val="64999"/>
                </a:srgbClr>
              </a:gs>
              <a:gs pos="30000">
                <a:srgbClr val="C4D6EB">
                  <a:alpha val="75500"/>
                </a:srgbClr>
              </a:gs>
              <a:gs pos="60001">
                <a:srgbClr val="85C2FF">
                  <a:alpha val="86000"/>
                </a:srgbClr>
              </a:gs>
              <a:gs pos="100000">
                <a:srgbClr val="5E9EFF"/>
              </a:gs>
            </a:gsLst>
            <a:path path="shape">
              <a:fillToRect l="50000" t="50000" r="50000" b="50000"/>
            </a:path>
          </a:gradFill>
          <a:ln w="12700">
            <a:noFill/>
            <a:round/>
            <a:headEnd type="none" w="sm" len="sm"/>
            <a:tailEnd type="none" w="sm" len="sm"/>
          </a:ln>
          <a:effectLst/>
        </p:spPr>
        <p:txBody>
          <a:bodyPr wrap="none" anchor="ctr"/>
          <a:lstStyle/>
          <a:p>
            <a:pPr>
              <a:defRPr/>
            </a:pPr>
            <a:endParaRPr lang="en-US"/>
          </a:p>
        </p:txBody>
      </p:sp>
      <p:sp>
        <p:nvSpPr>
          <p:cNvPr id="52239" name="Text Box 15"/>
          <p:cNvSpPr txBox="1">
            <a:spLocks noChangeArrowheads="1"/>
          </p:cNvSpPr>
          <p:nvPr/>
        </p:nvSpPr>
        <p:spPr bwMode="auto">
          <a:xfrm>
            <a:off x="3176588" y="3843338"/>
            <a:ext cx="369012" cy="523220"/>
          </a:xfrm>
          <a:prstGeom prst="rect">
            <a:avLst/>
          </a:prstGeom>
          <a:noFill/>
          <a:ln w="25400">
            <a:noFill/>
            <a:miter lim="800000"/>
            <a:headEnd type="none" w="sm" len="sm"/>
          </a:ln>
          <a:effectLst/>
        </p:spPr>
        <p:txBody>
          <a:bodyPr wrap="none">
            <a:spAutoFit/>
          </a:bodyPr>
          <a:lstStyle/>
          <a:p>
            <a:pPr eaLnBrk="0" hangingPunct="0">
              <a:defRPr/>
            </a:pPr>
            <a:r>
              <a:rPr lang="en-US" sz="2800" b="1" dirty="0">
                <a:solidFill>
                  <a:srgbClr val="0000FF"/>
                </a:solidFill>
                <a:effectLst>
                  <a:outerShdw blurRad="38100" dist="38100" dir="2700000" algn="tl">
                    <a:srgbClr val="C0C0C0"/>
                  </a:outerShdw>
                </a:effectLst>
                <a:latin typeface="Comic Sans MS" panose="030F0702030302020204" charset="0"/>
              </a:rPr>
              <a:t>c</a:t>
            </a:r>
          </a:p>
        </p:txBody>
      </p:sp>
      <p:sp>
        <p:nvSpPr>
          <p:cNvPr id="17444" name="Freeform 16"/>
          <p:cNvSpPr/>
          <p:nvPr/>
        </p:nvSpPr>
        <p:spPr bwMode="auto">
          <a:xfrm>
            <a:off x="914400" y="4114800"/>
            <a:ext cx="2524125" cy="928688"/>
          </a:xfrm>
          <a:custGeom>
            <a:avLst/>
            <a:gdLst>
              <a:gd name="T0" fmla="*/ 2446338 w 1590"/>
              <a:gd name="T1" fmla="*/ 63500 h 585"/>
              <a:gd name="T2" fmla="*/ 922338 w 1590"/>
              <a:gd name="T3" fmla="*/ 457200 h 585"/>
              <a:gd name="T4" fmla="*/ 896938 w 1590"/>
              <a:gd name="T5" fmla="*/ 76200 h 585"/>
              <a:gd name="T6" fmla="*/ 82550 w 1590"/>
              <a:gd name="T7" fmla="*/ 419100 h 585"/>
              <a:gd name="T8" fmla="*/ 400050 w 1590"/>
              <a:gd name="T9" fmla="*/ 838200 h 585"/>
              <a:gd name="T10" fmla="*/ 1987550 w 1590"/>
              <a:gd name="T11" fmla="*/ 800100 h 585"/>
              <a:gd name="T12" fmla="*/ 2446338 w 1590"/>
              <a:gd name="T13" fmla="*/ 63500 h 585"/>
              <a:gd name="T14" fmla="*/ 0 60000 65536"/>
              <a:gd name="T15" fmla="*/ 0 60000 65536"/>
              <a:gd name="T16" fmla="*/ 0 60000 65536"/>
              <a:gd name="T17" fmla="*/ 0 60000 65536"/>
              <a:gd name="T18" fmla="*/ 0 60000 65536"/>
              <a:gd name="T19" fmla="*/ 0 60000 65536"/>
              <a:gd name="T20" fmla="*/ 0 60000 65536"/>
              <a:gd name="T21" fmla="*/ 0 w 1590"/>
              <a:gd name="T22" fmla="*/ 0 h 585"/>
              <a:gd name="T23" fmla="*/ 1590 w 1590"/>
              <a:gd name="T24" fmla="*/ 585 h 5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0" h="585">
                <a:moveTo>
                  <a:pt x="1541" y="40"/>
                </a:moveTo>
                <a:cubicBezTo>
                  <a:pt x="1205" y="8"/>
                  <a:pt x="1085" y="360"/>
                  <a:pt x="581" y="288"/>
                </a:cubicBezTo>
                <a:cubicBezTo>
                  <a:pt x="418" y="289"/>
                  <a:pt x="674" y="59"/>
                  <a:pt x="565" y="48"/>
                </a:cubicBezTo>
                <a:cubicBezTo>
                  <a:pt x="349" y="0"/>
                  <a:pt x="104" y="184"/>
                  <a:pt x="52" y="264"/>
                </a:cubicBezTo>
                <a:cubicBezTo>
                  <a:pt x="0" y="344"/>
                  <a:pt x="52" y="488"/>
                  <a:pt x="252" y="528"/>
                </a:cubicBezTo>
                <a:cubicBezTo>
                  <a:pt x="452" y="568"/>
                  <a:pt x="1037" y="585"/>
                  <a:pt x="1252" y="504"/>
                </a:cubicBezTo>
                <a:cubicBezTo>
                  <a:pt x="1467" y="423"/>
                  <a:pt x="1590" y="125"/>
                  <a:pt x="1541" y="40"/>
                </a:cubicBezTo>
                <a:close/>
              </a:path>
            </a:pathLst>
          </a:custGeom>
          <a:gradFill rotWithShape="1">
            <a:gsLst>
              <a:gs pos="0">
                <a:srgbClr val="156B13">
                  <a:alpha val="62000"/>
                </a:srgbClr>
              </a:gs>
              <a:gs pos="50000">
                <a:srgbClr val="9CB86E">
                  <a:alpha val="81000"/>
                </a:srgbClr>
              </a:gs>
              <a:gs pos="100000">
                <a:srgbClr val="DDEBCF"/>
              </a:gs>
            </a:gsLst>
            <a:lin ang="18900000" scaled="1"/>
          </a:gradFill>
          <a:ln w="25400">
            <a:noFill/>
            <a:round/>
            <a:headEnd type="none" w="sm" len="sm"/>
          </a:ln>
        </p:spPr>
        <p:txBody>
          <a:bodyPr/>
          <a:lstStyle/>
          <a:p>
            <a:endParaRPr lang="en-US"/>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reeform 2"/>
          <p:cNvSpPr/>
          <p:nvPr/>
        </p:nvSpPr>
        <p:spPr bwMode="auto">
          <a:xfrm flipH="1" flipV="1">
            <a:off x="1752600" y="3200400"/>
            <a:ext cx="2524125" cy="928688"/>
          </a:xfrm>
          <a:custGeom>
            <a:avLst/>
            <a:gdLst/>
            <a:ahLst/>
            <a:cxnLst>
              <a:cxn ang="0">
                <a:pos x="1541" y="40"/>
              </a:cxn>
              <a:cxn ang="0">
                <a:pos x="581" y="288"/>
              </a:cxn>
              <a:cxn ang="0">
                <a:pos x="565" y="48"/>
              </a:cxn>
              <a:cxn ang="0">
                <a:pos x="52" y="264"/>
              </a:cxn>
              <a:cxn ang="0">
                <a:pos x="252" y="528"/>
              </a:cxn>
              <a:cxn ang="0">
                <a:pos x="1252" y="504"/>
              </a:cxn>
              <a:cxn ang="0">
                <a:pos x="1541" y="40"/>
              </a:cxn>
            </a:cxnLst>
            <a:rect l="0" t="0" r="r" b="b"/>
            <a:pathLst>
              <a:path w="1590" h="585">
                <a:moveTo>
                  <a:pt x="1541" y="40"/>
                </a:moveTo>
                <a:cubicBezTo>
                  <a:pt x="1205" y="8"/>
                  <a:pt x="1085" y="360"/>
                  <a:pt x="581" y="288"/>
                </a:cubicBezTo>
                <a:cubicBezTo>
                  <a:pt x="418" y="289"/>
                  <a:pt x="674" y="59"/>
                  <a:pt x="565" y="48"/>
                </a:cubicBezTo>
                <a:cubicBezTo>
                  <a:pt x="349" y="0"/>
                  <a:pt x="104" y="184"/>
                  <a:pt x="52" y="264"/>
                </a:cubicBezTo>
                <a:cubicBezTo>
                  <a:pt x="0" y="344"/>
                  <a:pt x="52" y="488"/>
                  <a:pt x="252" y="528"/>
                </a:cubicBezTo>
                <a:cubicBezTo>
                  <a:pt x="452" y="568"/>
                  <a:pt x="1037" y="585"/>
                  <a:pt x="1252" y="504"/>
                </a:cubicBezTo>
                <a:cubicBezTo>
                  <a:pt x="1467" y="423"/>
                  <a:pt x="1590" y="125"/>
                  <a:pt x="1541" y="40"/>
                </a:cubicBezTo>
                <a:close/>
              </a:path>
            </a:pathLst>
          </a:custGeom>
          <a:gradFill rotWithShape="1">
            <a:gsLst>
              <a:gs pos="0">
                <a:srgbClr val="FFEBFA">
                  <a:alpha val="62000"/>
                </a:srgbClr>
              </a:gs>
              <a:gs pos="30000">
                <a:srgbClr val="C4D6EB">
                  <a:alpha val="73400"/>
                </a:srgbClr>
              </a:gs>
              <a:gs pos="60001">
                <a:srgbClr val="85C2FF">
                  <a:alpha val="84800"/>
                </a:srgbClr>
              </a:gs>
              <a:gs pos="100000">
                <a:srgbClr val="5E9EFF"/>
              </a:gs>
            </a:gsLst>
            <a:lin ang="18900000" scaled="1"/>
          </a:gradFill>
          <a:ln w="25400" cap="flat" cmpd="sng">
            <a:noFill/>
            <a:prstDash val="solid"/>
            <a:round/>
            <a:headEnd type="none" w="sm" len="sm"/>
            <a:tailEnd type="none" w="med" len="med"/>
          </a:ln>
          <a:effectLst/>
        </p:spPr>
        <p:txBody>
          <a:bodyPr/>
          <a:lstStyle/>
          <a:p>
            <a:pPr>
              <a:defRPr/>
            </a:pPr>
            <a:endParaRPr lang="en-US"/>
          </a:p>
        </p:txBody>
      </p:sp>
      <p:sp>
        <p:nvSpPr>
          <p:cNvPr id="54277" name="Freeform 5"/>
          <p:cNvSpPr/>
          <p:nvPr/>
        </p:nvSpPr>
        <p:spPr bwMode="auto">
          <a:xfrm rot="10675046">
            <a:off x="1223963" y="3946525"/>
            <a:ext cx="504825" cy="35401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4280" name="Freeform 8"/>
          <p:cNvSpPr/>
          <p:nvPr/>
        </p:nvSpPr>
        <p:spPr bwMode="auto">
          <a:xfrm rot="10924954" flipH="1">
            <a:off x="3414713" y="3962400"/>
            <a:ext cx="504825" cy="354013"/>
          </a:xfrm>
          <a:custGeom>
            <a:avLst/>
            <a:gdLst/>
            <a:ahLst/>
            <a:cxnLst>
              <a:cxn ang="0">
                <a:pos x="1" y="79"/>
              </a:cxn>
              <a:cxn ang="0">
                <a:pos x="3" y="85"/>
              </a:cxn>
              <a:cxn ang="0">
                <a:pos x="8" y="92"/>
              </a:cxn>
              <a:cxn ang="0">
                <a:pos x="13" y="98"/>
              </a:cxn>
              <a:cxn ang="0">
                <a:pos x="21" y="104"/>
              </a:cxn>
              <a:cxn ang="0">
                <a:pos x="28" y="110"/>
              </a:cxn>
              <a:cxn ang="0">
                <a:pos x="38" y="116"/>
              </a:cxn>
              <a:cxn ang="0">
                <a:pos x="48" y="121"/>
              </a:cxn>
              <a:cxn ang="0">
                <a:pos x="60" y="127"/>
              </a:cxn>
              <a:cxn ang="0">
                <a:pos x="70" y="131"/>
              </a:cxn>
              <a:cxn ang="0">
                <a:pos x="83" y="135"/>
              </a:cxn>
              <a:cxn ang="0">
                <a:pos x="94" y="139"/>
              </a:cxn>
              <a:cxn ang="0">
                <a:pos x="107" y="142"/>
              </a:cxn>
              <a:cxn ang="0">
                <a:pos x="118" y="145"/>
              </a:cxn>
              <a:cxn ang="0">
                <a:pos x="131" y="147"/>
              </a:cxn>
              <a:cxn ang="0">
                <a:pos x="142" y="148"/>
              </a:cxn>
              <a:cxn ang="0">
                <a:pos x="153" y="148"/>
              </a:cxn>
              <a:cxn ang="0">
                <a:pos x="163" y="148"/>
              </a:cxn>
              <a:cxn ang="0">
                <a:pos x="172" y="147"/>
              </a:cxn>
              <a:cxn ang="0">
                <a:pos x="178" y="144"/>
              </a:cxn>
              <a:cxn ang="0">
                <a:pos x="184" y="138"/>
              </a:cxn>
              <a:cxn ang="0">
                <a:pos x="188" y="132"/>
              </a:cxn>
              <a:cxn ang="0">
                <a:pos x="193" y="123"/>
              </a:cxn>
              <a:cxn ang="0">
                <a:pos x="196" y="114"/>
              </a:cxn>
              <a:cxn ang="0">
                <a:pos x="199" y="103"/>
              </a:cxn>
              <a:cxn ang="0">
                <a:pos x="200" y="93"/>
              </a:cxn>
              <a:cxn ang="0">
                <a:pos x="201" y="81"/>
              </a:cxn>
              <a:cxn ang="0">
                <a:pos x="201" y="70"/>
              </a:cxn>
              <a:cxn ang="0">
                <a:pos x="200" y="58"/>
              </a:cxn>
              <a:cxn ang="0">
                <a:pos x="199" y="48"/>
              </a:cxn>
              <a:cxn ang="0">
                <a:pos x="197" y="36"/>
              </a:cxn>
              <a:cxn ang="0">
                <a:pos x="194" y="28"/>
              </a:cxn>
              <a:cxn ang="0">
                <a:pos x="190" y="18"/>
              </a:cxn>
              <a:cxn ang="0">
                <a:pos x="185" y="12"/>
              </a:cxn>
              <a:cxn ang="0">
                <a:pos x="179" y="6"/>
              </a:cxn>
              <a:cxn ang="0">
                <a:pos x="174" y="2"/>
              </a:cxn>
              <a:cxn ang="0">
                <a:pos x="165" y="0"/>
              </a:cxn>
              <a:cxn ang="0">
                <a:pos x="156" y="0"/>
              </a:cxn>
              <a:cxn ang="0">
                <a:pos x="145" y="0"/>
              </a:cxn>
              <a:cxn ang="0">
                <a:pos x="135" y="1"/>
              </a:cxn>
              <a:cxn ang="0">
                <a:pos x="122" y="3"/>
              </a:cxn>
              <a:cxn ang="0">
                <a:pos x="111" y="5"/>
              </a:cxn>
              <a:cxn ang="0">
                <a:pos x="98" y="8"/>
              </a:cxn>
              <a:cxn ang="0">
                <a:pos x="86" y="12"/>
              </a:cxn>
              <a:cxn ang="0">
                <a:pos x="73" y="16"/>
              </a:cxn>
              <a:cxn ang="0">
                <a:pos x="63" y="20"/>
              </a:cxn>
              <a:cxn ang="0">
                <a:pos x="51" y="25"/>
              </a:cxn>
              <a:cxn ang="0">
                <a:pos x="41" y="30"/>
              </a:cxn>
              <a:cxn ang="0">
                <a:pos x="31" y="36"/>
              </a:cxn>
              <a:cxn ang="0">
                <a:pos x="23" y="42"/>
              </a:cxn>
              <a:cxn ang="0">
                <a:pos x="15" y="48"/>
              </a:cxn>
              <a:cxn ang="0">
                <a:pos x="9" y="54"/>
              </a:cxn>
              <a:cxn ang="0">
                <a:pos x="4" y="61"/>
              </a:cxn>
              <a:cxn ang="0">
                <a:pos x="2" y="67"/>
              </a:cxn>
              <a:cxn ang="0">
                <a:pos x="0" y="74"/>
              </a:cxn>
            </a:cxnLst>
            <a:rect l="0" t="0" r="r" b="b"/>
            <a:pathLst>
              <a:path w="201" h="148">
                <a:moveTo>
                  <a:pt x="0" y="74"/>
                </a:moveTo>
                <a:lnTo>
                  <a:pt x="0" y="74"/>
                </a:lnTo>
                <a:lnTo>
                  <a:pt x="1" y="76"/>
                </a:lnTo>
                <a:lnTo>
                  <a:pt x="1" y="76"/>
                </a:lnTo>
                <a:lnTo>
                  <a:pt x="1" y="77"/>
                </a:lnTo>
                <a:lnTo>
                  <a:pt x="1" y="78"/>
                </a:lnTo>
                <a:lnTo>
                  <a:pt x="1" y="79"/>
                </a:lnTo>
                <a:lnTo>
                  <a:pt x="1" y="80"/>
                </a:lnTo>
                <a:lnTo>
                  <a:pt x="2" y="81"/>
                </a:lnTo>
                <a:lnTo>
                  <a:pt x="2" y="81"/>
                </a:lnTo>
                <a:lnTo>
                  <a:pt x="2" y="83"/>
                </a:lnTo>
                <a:lnTo>
                  <a:pt x="2" y="83"/>
                </a:lnTo>
                <a:lnTo>
                  <a:pt x="3" y="85"/>
                </a:lnTo>
                <a:lnTo>
                  <a:pt x="3" y="85"/>
                </a:lnTo>
                <a:lnTo>
                  <a:pt x="4" y="87"/>
                </a:lnTo>
                <a:lnTo>
                  <a:pt x="4" y="87"/>
                </a:lnTo>
                <a:lnTo>
                  <a:pt x="5" y="88"/>
                </a:lnTo>
                <a:lnTo>
                  <a:pt x="5" y="89"/>
                </a:lnTo>
                <a:lnTo>
                  <a:pt x="6" y="90"/>
                </a:lnTo>
                <a:lnTo>
                  <a:pt x="7" y="91"/>
                </a:lnTo>
                <a:lnTo>
                  <a:pt x="8" y="92"/>
                </a:lnTo>
                <a:lnTo>
                  <a:pt x="8" y="92"/>
                </a:lnTo>
                <a:lnTo>
                  <a:pt x="9" y="94"/>
                </a:lnTo>
                <a:lnTo>
                  <a:pt x="10" y="94"/>
                </a:lnTo>
                <a:lnTo>
                  <a:pt x="11" y="96"/>
                </a:lnTo>
                <a:lnTo>
                  <a:pt x="11" y="96"/>
                </a:lnTo>
                <a:lnTo>
                  <a:pt x="13" y="97"/>
                </a:lnTo>
                <a:lnTo>
                  <a:pt x="13" y="98"/>
                </a:lnTo>
                <a:lnTo>
                  <a:pt x="15" y="99"/>
                </a:lnTo>
                <a:lnTo>
                  <a:pt x="15" y="100"/>
                </a:lnTo>
                <a:lnTo>
                  <a:pt x="16" y="101"/>
                </a:lnTo>
                <a:lnTo>
                  <a:pt x="17" y="101"/>
                </a:lnTo>
                <a:lnTo>
                  <a:pt x="19" y="103"/>
                </a:lnTo>
                <a:lnTo>
                  <a:pt x="19" y="103"/>
                </a:lnTo>
                <a:lnTo>
                  <a:pt x="21" y="104"/>
                </a:lnTo>
                <a:lnTo>
                  <a:pt x="21" y="105"/>
                </a:lnTo>
                <a:lnTo>
                  <a:pt x="23" y="106"/>
                </a:lnTo>
                <a:lnTo>
                  <a:pt x="23" y="107"/>
                </a:lnTo>
                <a:lnTo>
                  <a:pt x="25" y="108"/>
                </a:lnTo>
                <a:lnTo>
                  <a:pt x="26" y="108"/>
                </a:lnTo>
                <a:lnTo>
                  <a:pt x="28" y="110"/>
                </a:lnTo>
                <a:lnTo>
                  <a:pt x="28" y="110"/>
                </a:lnTo>
                <a:lnTo>
                  <a:pt x="30" y="111"/>
                </a:lnTo>
                <a:lnTo>
                  <a:pt x="31" y="112"/>
                </a:lnTo>
                <a:lnTo>
                  <a:pt x="33" y="113"/>
                </a:lnTo>
                <a:lnTo>
                  <a:pt x="33" y="113"/>
                </a:lnTo>
                <a:lnTo>
                  <a:pt x="36" y="114"/>
                </a:lnTo>
                <a:lnTo>
                  <a:pt x="36" y="115"/>
                </a:lnTo>
                <a:lnTo>
                  <a:pt x="38" y="116"/>
                </a:lnTo>
                <a:lnTo>
                  <a:pt x="39" y="116"/>
                </a:lnTo>
                <a:lnTo>
                  <a:pt x="41" y="118"/>
                </a:lnTo>
                <a:lnTo>
                  <a:pt x="42" y="118"/>
                </a:lnTo>
                <a:lnTo>
                  <a:pt x="44" y="119"/>
                </a:lnTo>
                <a:lnTo>
                  <a:pt x="45" y="119"/>
                </a:lnTo>
                <a:lnTo>
                  <a:pt x="47" y="121"/>
                </a:lnTo>
                <a:lnTo>
                  <a:pt x="48" y="121"/>
                </a:lnTo>
                <a:lnTo>
                  <a:pt x="50" y="122"/>
                </a:lnTo>
                <a:lnTo>
                  <a:pt x="51" y="123"/>
                </a:lnTo>
                <a:lnTo>
                  <a:pt x="53" y="124"/>
                </a:lnTo>
                <a:lnTo>
                  <a:pt x="54" y="124"/>
                </a:lnTo>
                <a:lnTo>
                  <a:pt x="56" y="125"/>
                </a:lnTo>
                <a:lnTo>
                  <a:pt x="57" y="125"/>
                </a:lnTo>
                <a:lnTo>
                  <a:pt x="60" y="127"/>
                </a:lnTo>
                <a:lnTo>
                  <a:pt x="60" y="127"/>
                </a:lnTo>
                <a:lnTo>
                  <a:pt x="63" y="128"/>
                </a:lnTo>
                <a:lnTo>
                  <a:pt x="64" y="128"/>
                </a:lnTo>
                <a:lnTo>
                  <a:pt x="66" y="129"/>
                </a:lnTo>
                <a:lnTo>
                  <a:pt x="67" y="129"/>
                </a:lnTo>
                <a:lnTo>
                  <a:pt x="69" y="131"/>
                </a:lnTo>
                <a:lnTo>
                  <a:pt x="70" y="131"/>
                </a:lnTo>
                <a:lnTo>
                  <a:pt x="73" y="132"/>
                </a:lnTo>
                <a:lnTo>
                  <a:pt x="73" y="132"/>
                </a:lnTo>
                <a:lnTo>
                  <a:pt x="76" y="133"/>
                </a:lnTo>
                <a:lnTo>
                  <a:pt x="77" y="133"/>
                </a:lnTo>
                <a:lnTo>
                  <a:pt x="80" y="134"/>
                </a:lnTo>
                <a:lnTo>
                  <a:pt x="80" y="134"/>
                </a:lnTo>
                <a:lnTo>
                  <a:pt x="83" y="135"/>
                </a:lnTo>
                <a:lnTo>
                  <a:pt x="84" y="136"/>
                </a:lnTo>
                <a:lnTo>
                  <a:pt x="86" y="136"/>
                </a:lnTo>
                <a:lnTo>
                  <a:pt x="87" y="137"/>
                </a:lnTo>
                <a:lnTo>
                  <a:pt x="90" y="138"/>
                </a:lnTo>
                <a:lnTo>
                  <a:pt x="91" y="138"/>
                </a:lnTo>
                <a:lnTo>
                  <a:pt x="93" y="139"/>
                </a:lnTo>
                <a:lnTo>
                  <a:pt x="94" y="139"/>
                </a:lnTo>
                <a:lnTo>
                  <a:pt x="97" y="140"/>
                </a:lnTo>
                <a:lnTo>
                  <a:pt x="98" y="140"/>
                </a:lnTo>
                <a:lnTo>
                  <a:pt x="100" y="141"/>
                </a:lnTo>
                <a:lnTo>
                  <a:pt x="101" y="141"/>
                </a:lnTo>
                <a:lnTo>
                  <a:pt x="104" y="141"/>
                </a:lnTo>
                <a:lnTo>
                  <a:pt x="105" y="142"/>
                </a:lnTo>
                <a:lnTo>
                  <a:pt x="107" y="142"/>
                </a:lnTo>
                <a:lnTo>
                  <a:pt x="108" y="142"/>
                </a:lnTo>
                <a:lnTo>
                  <a:pt x="111" y="143"/>
                </a:lnTo>
                <a:lnTo>
                  <a:pt x="112" y="143"/>
                </a:lnTo>
                <a:lnTo>
                  <a:pt x="114" y="144"/>
                </a:lnTo>
                <a:lnTo>
                  <a:pt x="115" y="144"/>
                </a:lnTo>
                <a:lnTo>
                  <a:pt x="118" y="144"/>
                </a:lnTo>
                <a:lnTo>
                  <a:pt x="118" y="145"/>
                </a:lnTo>
                <a:lnTo>
                  <a:pt x="121" y="145"/>
                </a:lnTo>
                <a:lnTo>
                  <a:pt x="122" y="145"/>
                </a:lnTo>
                <a:lnTo>
                  <a:pt x="125" y="146"/>
                </a:lnTo>
                <a:lnTo>
                  <a:pt x="125" y="146"/>
                </a:lnTo>
                <a:lnTo>
                  <a:pt x="128" y="146"/>
                </a:lnTo>
                <a:lnTo>
                  <a:pt x="129" y="146"/>
                </a:lnTo>
                <a:lnTo>
                  <a:pt x="131" y="147"/>
                </a:lnTo>
                <a:lnTo>
                  <a:pt x="132" y="147"/>
                </a:lnTo>
                <a:lnTo>
                  <a:pt x="135" y="147"/>
                </a:lnTo>
                <a:lnTo>
                  <a:pt x="135" y="147"/>
                </a:lnTo>
                <a:lnTo>
                  <a:pt x="138" y="148"/>
                </a:lnTo>
                <a:lnTo>
                  <a:pt x="138" y="148"/>
                </a:lnTo>
                <a:lnTo>
                  <a:pt x="141" y="148"/>
                </a:lnTo>
                <a:lnTo>
                  <a:pt x="142" y="148"/>
                </a:lnTo>
                <a:lnTo>
                  <a:pt x="144" y="148"/>
                </a:lnTo>
                <a:lnTo>
                  <a:pt x="145" y="148"/>
                </a:lnTo>
                <a:lnTo>
                  <a:pt x="147" y="148"/>
                </a:lnTo>
                <a:lnTo>
                  <a:pt x="148" y="148"/>
                </a:lnTo>
                <a:lnTo>
                  <a:pt x="150" y="148"/>
                </a:lnTo>
                <a:lnTo>
                  <a:pt x="151" y="148"/>
                </a:lnTo>
                <a:lnTo>
                  <a:pt x="153" y="148"/>
                </a:lnTo>
                <a:lnTo>
                  <a:pt x="154" y="148"/>
                </a:lnTo>
                <a:lnTo>
                  <a:pt x="156" y="148"/>
                </a:lnTo>
                <a:lnTo>
                  <a:pt x="157" y="148"/>
                </a:lnTo>
                <a:lnTo>
                  <a:pt x="159" y="148"/>
                </a:lnTo>
                <a:lnTo>
                  <a:pt x="160" y="148"/>
                </a:lnTo>
                <a:lnTo>
                  <a:pt x="162" y="148"/>
                </a:lnTo>
                <a:lnTo>
                  <a:pt x="163" y="148"/>
                </a:lnTo>
                <a:lnTo>
                  <a:pt x="165" y="148"/>
                </a:lnTo>
                <a:lnTo>
                  <a:pt x="165" y="148"/>
                </a:lnTo>
                <a:lnTo>
                  <a:pt x="167" y="148"/>
                </a:lnTo>
                <a:lnTo>
                  <a:pt x="168" y="148"/>
                </a:lnTo>
                <a:lnTo>
                  <a:pt x="170" y="147"/>
                </a:lnTo>
                <a:lnTo>
                  <a:pt x="170" y="147"/>
                </a:lnTo>
                <a:lnTo>
                  <a:pt x="172" y="147"/>
                </a:lnTo>
                <a:lnTo>
                  <a:pt x="172" y="147"/>
                </a:lnTo>
                <a:lnTo>
                  <a:pt x="174" y="146"/>
                </a:lnTo>
                <a:lnTo>
                  <a:pt x="174" y="146"/>
                </a:lnTo>
                <a:lnTo>
                  <a:pt x="175" y="145"/>
                </a:lnTo>
                <a:lnTo>
                  <a:pt x="176" y="145"/>
                </a:lnTo>
                <a:lnTo>
                  <a:pt x="177" y="144"/>
                </a:lnTo>
                <a:lnTo>
                  <a:pt x="178" y="144"/>
                </a:lnTo>
                <a:lnTo>
                  <a:pt x="179" y="143"/>
                </a:lnTo>
                <a:lnTo>
                  <a:pt x="179" y="142"/>
                </a:lnTo>
                <a:lnTo>
                  <a:pt x="181" y="141"/>
                </a:lnTo>
                <a:lnTo>
                  <a:pt x="181" y="141"/>
                </a:lnTo>
                <a:lnTo>
                  <a:pt x="182" y="140"/>
                </a:lnTo>
                <a:lnTo>
                  <a:pt x="183" y="139"/>
                </a:lnTo>
                <a:lnTo>
                  <a:pt x="184" y="138"/>
                </a:lnTo>
                <a:lnTo>
                  <a:pt x="184" y="138"/>
                </a:lnTo>
                <a:lnTo>
                  <a:pt x="185" y="136"/>
                </a:lnTo>
                <a:lnTo>
                  <a:pt x="186" y="136"/>
                </a:lnTo>
                <a:lnTo>
                  <a:pt x="187" y="134"/>
                </a:lnTo>
                <a:lnTo>
                  <a:pt x="187" y="134"/>
                </a:lnTo>
                <a:lnTo>
                  <a:pt x="188" y="132"/>
                </a:lnTo>
                <a:lnTo>
                  <a:pt x="188" y="132"/>
                </a:lnTo>
                <a:lnTo>
                  <a:pt x="189" y="130"/>
                </a:lnTo>
                <a:lnTo>
                  <a:pt x="190" y="130"/>
                </a:lnTo>
                <a:lnTo>
                  <a:pt x="191" y="128"/>
                </a:lnTo>
                <a:lnTo>
                  <a:pt x="191" y="127"/>
                </a:lnTo>
                <a:lnTo>
                  <a:pt x="192" y="125"/>
                </a:lnTo>
                <a:lnTo>
                  <a:pt x="192" y="125"/>
                </a:lnTo>
                <a:lnTo>
                  <a:pt x="193" y="123"/>
                </a:lnTo>
                <a:lnTo>
                  <a:pt x="193" y="122"/>
                </a:lnTo>
                <a:lnTo>
                  <a:pt x="194" y="120"/>
                </a:lnTo>
                <a:lnTo>
                  <a:pt x="194" y="120"/>
                </a:lnTo>
                <a:lnTo>
                  <a:pt x="195" y="118"/>
                </a:lnTo>
                <a:lnTo>
                  <a:pt x="195" y="117"/>
                </a:lnTo>
                <a:lnTo>
                  <a:pt x="196" y="115"/>
                </a:lnTo>
                <a:lnTo>
                  <a:pt x="196" y="114"/>
                </a:lnTo>
                <a:lnTo>
                  <a:pt x="196" y="112"/>
                </a:lnTo>
                <a:lnTo>
                  <a:pt x="197" y="112"/>
                </a:lnTo>
                <a:lnTo>
                  <a:pt x="197" y="109"/>
                </a:lnTo>
                <a:lnTo>
                  <a:pt x="197" y="109"/>
                </a:lnTo>
                <a:lnTo>
                  <a:pt x="198" y="106"/>
                </a:lnTo>
                <a:lnTo>
                  <a:pt x="198" y="106"/>
                </a:lnTo>
                <a:lnTo>
                  <a:pt x="199" y="103"/>
                </a:lnTo>
                <a:lnTo>
                  <a:pt x="199" y="103"/>
                </a:lnTo>
                <a:lnTo>
                  <a:pt x="199" y="100"/>
                </a:lnTo>
                <a:lnTo>
                  <a:pt x="199" y="100"/>
                </a:lnTo>
                <a:lnTo>
                  <a:pt x="200" y="97"/>
                </a:lnTo>
                <a:lnTo>
                  <a:pt x="200" y="96"/>
                </a:lnTo>
                <a:lnTo>
                  <a:pt x="200" y="94"/>
                </a:lnTo>
                <a:lnTo>
                  <a:pt x="200" y="93"/>
                </a:lnTo>
                <a:lnTo>
                  <a:pt x="200" y="91"/>
                </a:lnTo>
                <a:lnTo>
                  <a:pt x="200" y="90"/>
                </a:lnTo>
                <a:lnTo>
                  <a:pt x="201" y="87"/>
                </a:lnTo>
                <a:lnTo>
                  <a:pt x="201" y="87"/>
                </a:lnTo>
                <a:lnTo>
                  <a:pt x="201" y="84"/>
                </a:lnTo>
                <a:lnTo>
                  <a:pt x="201" y="84"/>
                </a:lnTo>
                <a:lnTo>
                  <a:pt x="201" y="81"/>
                </a:lnTo>
                <a:lnTo>
                  <a:pt x="201" y="80"/>
                </a:lnTo>
                <a:lnTo>
                  <a:pt x="201" y="78"/>
                </a:lnTo>
                <a:lnTo>
                  <a:pt x="201" y="77"/>
                </a:lnTo>
                <a:lnTo>
                  <a:pt x="201" y="74"/>
                </a:lnTo>
                <a:lnTo>
                  <a:pt x="201" y="74"/>
                </a:lnTo>
                <a:lnTo>
                  <a:pt x="201" y="71"/>
                </a:lnTo>
                <a:lnTo>
                  <a:pt x="201" y="70"/>
                </a:lnTo>
                <a:lnTo>
                  <a:pt x="201" y="68"/>
                </a:lnTo>
                <a:lnTo>
                  <a:pt x="201" y="67"/>
                </a:lnTo>
                <a:lnTo>
                  <a:pt x="201" y="64"/>
                </a:lnTo>
                <a:lnTo>
                  <a:pt x="201" y="64"/>
                </a:lnTo>
                <a:lnTo>
                  <a:pt x="201" y="61"/>
                </a:lnTo>
                <a:lnTo>
                  <a:pt x="201" y="61"/>
                </a:lnTo>
                <a:lnTo>
                  <a:pt x="200" y="58"/>
                </a:lnTo>
                <a:lnTo>
                  <a:pt x="200" y="57"/>
                </a:lnTo>
                <a:lnTo>
                  <a:pt x="200" y="55"/>
                </a:lnTo>
                <a:lnTo>
                  <a:pt x="200" y="54"/>
                </a:lnTo>
                <a:lnTo>
                  <a:pt x="200" y="52"/>
                </a:lnTo>
                <a:lnTo>
                  <a:pt x="200" y="51"/>
                </a:lnTo>
                <a:lnTo>
                  <a:pt x="199" y="48"/>
                </a:lnTo>
                <a:lnTo>
                  <a:pt x="199" y="48"/>
                </a:lnTo>
                <a:lnTo>
                  <a:pt x="199" y="45"/>
                </a:lnTo>
                <a:lnTo>
                  <a:pt x="199" y="45"/>
                </a:lnTo>
                <a:lnTo>
                  <a:pt x="198" y="42"/>
                </a:lnTo>
                <a:lnTo>
                  <a:pt x="198" y="42"/>
                </a:lnTo>
                <a:lnTo>
                  <a:pt x="197" y="39"/>
                </a:lnTo>
                <a:lnTo>
                  <a:pt x="197" y="39"/>
                </a:lnTo>
                <a:lnTo>
                  <a:pt x="197" y="36"/>
                </a:lnTo>
                <a:lnTo>
                  <a:pt x="196" y="36"/>
                </a:lnTo>
                <a:lnTo>
                  <a:pt x="196" y="34"/>
                </a:lnTo>
                <a:lnTo>
                  <a:pt x="196" y="33"/>
                </a:lnTo>
                <a:lnTo>
                  <a:pt x="195" y="31"/>
                </a:lnTo>
                <a:lnTo>
                  <a:pt x="195" y="30"/>
                </a:lnTo>
                <a:lnTo>
                  <a:pt x="194" y="28"/>
                </a:lnTo>
                <a:lnTo>
                  <a:pt x="194" y="28"/>
                </a:lnTo>
                <a:lnTo>
                  <a:pt x="193" y="26"/>
                </a:lnTo>
                <a:lnTo>
                  <a:pt x="193" y="25"/>
                </a:lnTo>
                <a:lnTo>
                  <a:pt x="192" y="23"/>
                </a:lnTo>
                <a:lnTo>
                  <a:pt x="192" y="23"/>
                </a:lnTo>
                <a:lnTo>
                  <a:pt x="191" y="21"/>
                </a:lnTo>
                <a:lnTo>
                  <a:pt x="191" y="20"/>
                </a:lnTo>
                <a:lnTo>
                  <a:pt x="190" y="18"/>
                </a:lnTo>
                <a:lnTo>
                  <a:pt x="189" y="18"/>
                </a:lnTo>
                <a:lnTo>
                  <a:pt x="188" y="16"/>
                </a:lnTo>
                <a:lnTo>
                  <a:pt x="188" y="16"/>
                </a:lnTo>
                <a:lnTo>
                  <a:pt x="187" y="14"/>
                </a:lnTo>
                <a:lnTo>
                  <a:pt x="187" y="14"/>
                </a:lnTo>
                <a:lnTo>
                  <a:pt x="186" y="12"/>
                </a:lnTo>
                <a:lnTo>
                  <a:pt x="185" y="12"/>
                </a:lnTo>
                <a:lnTo>
                  <a:pt x="184" y="10"/>
                </a:lnTo>
                <a:lnTo>
                  <a:pt x="184" y="10"/>
                </a:lnTo>
                <a:lnTo>
                  <a:pt x="183" y="9"/>
                </a:lnTo>
                <a:lnTo>
                  <a:pt x="182" y="8"/>
                </a:lnTo>
                <a:lnTo>
                  <a:pt x="181" y="7"/>
                </a:lnTo>
                <a:lnTo>
                  <a:pt x="181" y="7"/>
                </a:lnTo>
                <a:lnTo>
                  <a:pt x="179" y="6"/>
                </a:lnTo>
                <a:lnTo>
                  <a:pt x="179" y="5"/>
                </a:lnTo>
                <a:lnTo>
                  <a:pt x="178" y="4"/>
                </a:lnTo>
                <a:lnTo>
                  <a:pt x="177" y="4"/>
                </a:lnTo>
                <a:lnTo>
                  <a:pt x="176" y="3"/>
                </a:lnTo>
                <a:lnTo>
                  <a:pt x="175" y="3"/>
                </a:lnTo>
                <a:lnTo>
                  <a:pt x="174" y="2"/>
                </a:lnTo>
                <a:lnTo>
                  <a:pt x="174" y="2"/>
                </a:lnTo>
                <a:lnTo>
                  <a:pt x="172" y="1"/>
                </a:lnTo>
                <a:lnTo>
                  <a:pt x="172" y="1"/>
                </a:lnTo>
                <a:lnTo>
                  <a:pt x="170" y="1"/>
                </a:lnTo>
                <a:lnTo>
                  <a:pt x="170" y="1"/>
                </a:lnTo>
                <a:lnTo>
                  <a:pt x="168" y="0"/>
                </a:lnTo>
                <a:lnTo>
                  <a:pt x="168" y="0"/>
                </a:lnTo>
                <a:lnTo>
                  <a:pt x="165" y="0"/>
                </a:lnTo>
                <a:lnTo>
                  <a:pt x="165" y="0"/>
                </a:lnTo>
                <a:lnTo>
                  <a:pt x="163" y="0"/>
                </a:lnTo>
                <a:lnTo>
                  <a:pt x="162" y="0"/>
                </a:lnTo>
                <a:lnTo>
                  <a:pt x="160" y="0"/>
                </a:lnTo>
                <a:lnTo>
                  <a:pt x="159" y="0"/>
                </a:lnTo>
                <a:lnTo>
                  <a:pt x="157" y="0"/>
                </a:lnTo>
                <a:lnTo>
                  <a:pt x="156" y="0"/>
                </a:lnTo>
                <a:lnTo>
                  <a:pt x="154" y="0"/>
                </a:lnTo>
                <a:lnTo>
                  <a:pt x="153" y="0"/>
                </a:lnTo>
                <a:lnTo>
                  <a:pt x="151" y="0"/>
                </a:lnTo>
                <a:lnTo>
                  <a:pt x="150" y="0"/>
                </a:lnTo>
                <a:lnTo>
                  <a:pt x="148" y="0"/>
                </a:lnTo>
                <a:lnTo>
                  <a:pt x="147" y="0"/>
                </a:lnTo>
                <a:lnTo>
                  <a:pt x="145" y="0"/>
                </a:lnTo>
                <a:lnTo>
                  <a:pt x="144" y="0"/>
                </a:lnTo>
                <a:lnTo>
                  <a:pt x="142" y="0"/>
                </a:lnTo>
                <a:lnTo>
                  <a:pt x="141" y="0"/>
                </a:lnTo>
                <a:lnTo>
                  <a:pt x="138" y="0"/>
                </a:lnTo>
                <a:lnTo>
                  <a:pt x="138" y="0"/>
                </a:lnTo>
                <a:lnTo>
                  <a:pt x="135" y="1"/>
                </a:lnTo>
                <a:lnTo>
                  <a:pt x="135" y="1"/>
                </a:lnTo>
                <a:lnTo>
                  <a:pt x="132" y="1"/>
                </a:lnTo>
                <a:lnTo>
                  <a:pt x="131" y="1"/>
                </a:lnTo>
                <a:lnTo>
                  <a:pt x="129" y="2"/>
                </a:lnTo>
                <a:lnTo>
                  <a:pt x="128" y="2"/>
                </a:lnTo>
                <a:lnTo>
                  <a:pt x="125" y="2"/>
                </a:lnTo>
                <a:lnTo>
                  <a:pt x="125" y="2"/>
                </a:lnTo>
                <a:lnTo>
                  <a:pt x="122" y="3"/>
                </a:lnTo>
                <a:lnTo>
                  <a:pt x="121" y="3"/>
                </a:lnTo>
                <a:lnTo>
                  <a:pt x="118" y="3"/>
                </a:lnTo>
                <a:lnTo>
                  <a:pt x="118" y="4"/>
                </a:lnTo>
                <a:lnTo>
                  <a:pt x="115" y="4"/>
                </a:lnTo>
                <a:lnTo>
                  <a:pt x="114" y="4"/>
                </a:lnTo>
                <a:lnTo>
                  <a:pt x="112" y="5"/>
                </a:lnTo>
                <a:lnTo>
                  <a:pt x="111" y="5"/>
                </a:lnTo>
                <a:lnTo>
                  <a:pt x="108" y="6"/>
                </a:lnTo>
                <a:lnTo>
                  <a:pt x="107" y="6"/>
                </a:lnTo>
                <a:lnTo>
                  <a:pt x="105" y="6"/>
                </a:lnTo>
                <a:lnTo>
                  <a:pt x="104" y="7"/>
                </a:lnTo>
                <a:lnTo>
                  <a:pt x="101" y="7"/>
                </a:lnTo>
                <a:lnTo>
                  <a:pt x="100" y="7"/>
                </a:lnTo>
                <a:lnTo>
                  <a:pt x="98" y="8"/>
                </a:lnTo>
                <a:lnTo>
                  <a:pt x="97" y="8"/>
                </a:lnTo>
                <a:lnTo>
                  <a:pt x="94" y="9"/>
                </a:lnTo>
                <a:lnTo>
                  <a:pt x="93" y="9"/>
                </a:lnTo>
                <a:lnTo>
                  <a:pt x="91" y="10"/>
                </a:lnTo>
                <a:lnTo>
                  <a:pt x="90" y="10"/>
                </a:lnTo>
                <a:lnTo>
                  <a:pt x="87" y="11"/>
                </a:lnTo>
                <a:lnTo>
                  <a:pt x="86" y="12"/>
                </a:lnTo>
                <a:lnTo>
                  <a:pt x="84" y="12"/>
                </a:lnTo>
                <a:lnTo>
                  <a:pt x="83" y="13"/>
                </a:lnTo>
                <a:lnTo>
                  <a:pt x="80" y="14"/>
                </a:lnTo>
                <a:lnTo>
                  <a:pt x="80" y="14"/>
                </a:lnTo>
                <a:lnTo>
                  <a:pt x="77" y="15"/>
                </a:lnTo>
                <a:lnTo>
                  <a:pt x="76" y="15"/>
                </a:lnTo>
                <a:lnTo>
                  <a:pt x="73" y="16"/>
                </a:lnTo>
                <a:lnTo>
                  <a:pt x="73" y="16"/>
                </a:lnTo>
                <a:lnTo>
                  <a:pt x="70" y="17"/>
                </a:lnTo>
                <a:lnTo>
                  <a:pt x="69" y="17"/>
                </a:lnTo>
                <a:lnTo>
                  <a:pt x="67" y="19"/>
                </a:lnTo>
                <a:lnTo>
                  <a:pt x="66" y="19"/>
                </a:lnTo>
                <a:lnTo>
                  <a:pt x="64" y="20"/>
                </a:lnTo>
                <a:lnTo>
                  <a:pt x="63" y="20"/>
                </a:lnTo>
                <a:lnTo>
                  <a:pt x="60" y="21"/>
                </a:lnTo>
                <a:lnTo>
                  <a:pt x="60" y="21"/>
                </a:lnTo>
                <a:lnTo>
                  <a:pt x="57" y="23"/>
                </a:lnTo>
                <a:lnTo>
                  <a:pt x="56" y="23"/>
                </a:lnTo>
                <a:lnTo>
                  <a:pt x="54" y="24"/>
                </a:lnTo>
                <a:lnTo>
                  <a:pt x="53" y="24"/>
                </a:lnTo>
                <a:lnTo>
                  <a:pt x="51" y="25"/>
                </a:lnTo>
                <a:lnTo>
                  <a:pt x="50" y="26"/>
                </a:lnTo>
                <a:lnTo>
                  <a:pt x="48" y="27"/>
                </a:lnTo>
                <a:lnTo>
                  <a:pt x="47" y="27"/>
                </a:lnTo>
                <a:lnTo>
                  <a:pt x="45" y="28"/>
                </a:lnTo>
                <a:lnTo>
                  <a:pt x="44" y="29"/>
                </a:lnTo>
                <a:lnTo>
                  <a:pt x="42" y="30"/>
                </a:lnTo>
                <a:lnTo>
                  <a:pt x="41" y="30"/>
                </a:lnTo>
                <a:lnTo>
                  <a:pt x="39" y="32"/>
                </a:lnTo>
                <a:lnTo>
                  <a:pt x="38" y="32"/>
                </a:lnTo>
                <a:lnTo>
                  <a:pt x="36" y="33"/>
                </a:lnTo>
                <a:lnTo>
                  <a:pt x="36" y="34"/>
                </a:lnTo>
                <a:lnTo>
                  <a:pt x="33" y="35"/>
                </a:lnTo>
                <a:lnTo>
                  <a:pt x="33" y="35"/>
                </a:lnTo>
                <a:lnTo>
                  <a:pt x="31" y="36"/>
                </a:lnTo>
                <a:lnTo>
                  <a:pt x="30" y="37"/>
                </a:lnTo>
                <a:lnTo>
                  <a:pt x="28" y="38"/>
                </a:lnTo>
                <a:lnTo>
                  <a:pt x="28" y="38"/>
                </a:lnTo>
                <a:lnTo>
                  <a:pt x="26" y="40"/>
                </a:lnTo>
                <a:lnTo>
                  <a:pt x="25" y="40"/>
                </a:lnTo>
                <a:lnTo>
                  <a:pt x="23" y="41"/>
                </a:lnTo>
                <a:lnTo>
                  <a:pt x="23" y="42"/>
                </a:lnTo>
                <a:lnTo>
                  <a:pt x="21" y="43"/>
                </a:lnTo>
                <a:lnTo>
                  <a:pt x="21" y="44"/>
                </a:lnTo>
                <a:lnTo>
                  <a:pt x="19" y="45"/>
                </a:lnTo>
                <a:lnTo>
                  <a:pt x="19" y="45"/>
                </a:lnTo>
                <a:lnTo>
                  <a:pt x="17" y="47"/>
                </a:lnTo>
                <a:lnTo>
                  <a:pt x="16" y="47"/>
                </a:lnTo>
                <a:lnTo>
                  <a:pt x="15" y="48"/>
                </a:lnTo>
                <a:lnTo>
                  <a:pt x="15" y="49"/>
                </a:lnTo>
                <a:lnTo>
                  <a:pt x="13" y="50"/>
                </a:lnTo>
                <a:lnTo>
                  <a:pt x="13" y="51"/>
                </a:lnTo>
                <a:lnTo>
                  <a:pt x="11" y="52"/>
                </a:lnTo>
                <a:lnTo>
                  <a:pt x="11" y="52"/>
                </a:lnTo>
                <a:lnTo>
                  <a:pt x="10" y="54"/>
                </a:lnTo>
                <a:lnTo>
                  <a:pt x="9" y="54"/>
                </a:lnTo>
                <a:lnTo>
                  <a:pt x="8" y="56"/>
                </a:lnTo>
                <a:lnTo>
                  <a:pt x="8" y="56"/>
                </a:lnTo>
                <a:lnTo>
                  <a:pt x="7" y="57"/>
                </a:lnTo>
                <a:lnTo>
                  <a:pt x="6" y="58"/>
                </a:lnTo>
                <a:lnTo>
                  <a:pt x="5" y="59"/>
                </a:lnTo>
                <a:lnTo>
                  <a:pt x="5" y="60"/>
                </a:lnTo>
                <a:lnTo>
                  <a:pt x="4" y="61"/>
                </a:lnTo>
                <a:lnTo>
                  <a:pt x="4" y="61"/>
                </a:lnTo>
                <a:lnTo>
                  <a:pt x="3" y="63"/>
                </a:lnTo>
                <a:lnTo>
                  <a:pt x="3" y="63"/>
                </a:lnTo>
                <a:lnTo>
                  <a:pt x="2" y="65"/>
                </a:lnTo>
                <a:lnTo>
                  <a:pt x="2" y="65"/>
                </a:lnTo>
                <a:lnTo>
                  <a:pt x="2" y="67"/>
                </a:lnTo>
                <a:lnTo>
                  <a:pt x="2" y="67"/>
                </a:lnTo>
                <a:lnTo>
                  <a:pt x="1" y="68"/>
                </a:lnTo>
                <a:lnTo>
                  <a:pt x="1" y="69"/>
                </a:lnTo>
                <a:lnTo>
                  <a:pt x="1" y="70"/>
                </a:lnTo>
                <a:lnTo>
                  <a:pt x="1" y="71"/>
                </a:lnTo>
                <a:lnTo>
                  <a:pt x="1" y="72"/>
                </a:lnTo>
                <a:lnTo>
                  <a:pt x="1" y="72"/>
                </a:lnTo>
                <a:lnTo>
                  <a:pt x="0" y="74"/>
                </a:lnTo>
                <a:lnTo>
                  <a:pt x="0" y="74"/>
                </a:lnTo>
              </a:path>
            </a:pathLst>
          </a:custGeom>
          <a:gradFill rotWithShape="0">
            <a:gsLst>
              <a:gs pos="0">
                <a:srgbClr val="DDEBCF"/>
              </a:gs>
              <a:gs pos="50000">
                <a:srgbClr val="9CB86E">
                  <a:alpha val="74500"/>
                </a:srgbClr>
              </a:gs>
              <a:gs pos="100000">
                <a:srgbClr val="156B13">
                  <a:alpha val="49001"/>
                </a:srgbClr>
              </a:gs>
            </a:gsLst>
            <a:path path="rect">
              <a:fillToRect l="50000" t="50000" r="50000" b="50000"/>
            </a:path>
          </a:gradFill>
          <a:ln w="31750">
            <a:noFill/>
            <a:prstDash val="solid"/>
            <a:round/>
          </a:ln>
        </p:spPr>
        <p:txBody>
          <a:bodyPr/>
          <a:lstStyle/>
          <a:p>
            <a:pPr>
              <a:defRPr/>
            </a:pPr>
            <a:endParaRPr lang="en-US"/>
          </a:p>
        </p:txBody>
      </p:sp>
      <p:sp>
        <p:nvSpPr>
          <p:cNvPr id="54283" name="Freeform 11"/>
          <p:cNvSpPr/>
          <p:nvPr/>
        </p:nvSpPr>
        <p:spPr bwMode="auto">
          <a:xfrm flipV="1">
            <a:off x="1628775" y="4195763"/>
            <a:ext cx="1981200" cy="1104900"/>
          </a:xfrm>
          <a:custGeom>
            <a:avLst/>
            <a:gdLst/>
            <a:ahLst/>
            <a:cxnLst>
              <a:cxn ang="0">
                <a:pos x="456" y="1968"/>
              </a:cxn>
              <a:cxn ang="0">
                <a:pos x="0" y="1044"/>
              </a:cxn>
              <a:cxn ang="0">
                <a:pos x="564" y="108"/>
              </a:cxn>
              <a:cxn ang="0">
                <a:pos x="1344" y="216"/>
              </a:cxn>
              <a:cxn ang="0">
                <a:pos x="1719" y="464"/>
              </a:cxn>
              <a:cxn ang="0">
                <a:pos x="2160" y="216"/>
              </a:cxn>
              <a:cxn ang="0">
                <a:pos x="2880" y="96"/>
              </a:cxn>
              <a:cxn ang="0">
                <a:pos x="3468" y="1056"/>
              </a:cxn>
              <a:cxn ang="0">
                <a:pos x="3012" y="1968"/>
              </a:cxn>
              <a:cxn ang="0">
                <a:pos x="2316" y="1572"/>
              </a:cxn>
              <a:cxn ang="0">
                <a:pos x="1740" y="1272"/>
              </a:cxn>
              <a:cxn ang="0">
                <a:pos x="1164" y="1572"/>
              </a:cxn>
              <a:cxn ang="0">
                <a:pos x="456" y="1968"/>
              </a:cxn>
            </a:cxnLst>
            <a:rect l="0" t="0" r="r" b="b"/>
            <a:pathLst>
              <a:path w="3468" h="2088">
                <a:moveTo>
                  <a:pt x="456" y="1968"/>
                </a:moveTo>
                <a:cubicBezTo>
                  <a:pt x="156" y="1848"/>
                  <a:pt x="0" y="1704"/>
                  <a:pt x="0" y="1044"/>
                </a:cubicBezTo>
                <a:cubicBezTo>
                  <a:pt x="0" y="384"/>
                  <a:pt x="276" y="216"/>
                  <a:pt x="564" y="108"/>
                </a:cubicBezTo>
                <a:cubicBezTo>
                  <a:pt x="852" y="0"/>
                  <a:pt x="1140" y="75"/>
                  <a:pt x="1344" y="216"/>
                </a:cubicBezTo>
                <a:cubicBezTo>
                  <a:pt x="1548" y="357"/>
                  <a:pt x="1599" y="464"/>
                  <a:pt x="1719" y="464"/>
                </a:cubicBezTo>
                <a:cubicBezTo>
                  <a:pt x="1839" y="464"/>
                  <a:pt x="1944" y="372"/>
                  <a:pt x="2160" y="216"/>
                </a:cubicBezTo>
                <a:cubicBezTo>
                  <a:pt x="2376" y="60"/>
                  <a:pt x="2556" y="12"/>
                  <a:pt x="2880" y="96"/>
                </a:cubicBezTo>
                <a:cubicBezTo>
                  <a:pt x="3204" y="180"/>
                  <a:pt x="3468" y="612"/>
                  <a:pt x="3468" y="1056"/>
                </a:cubicBezTo>
                <a:cubicBezTo>
                  <a:pt x="3468" y="1500"/>
                  <a:pt x="3276" y="1860"/>
                  <a:pt x="3012" y="1968"/>
                </a:cubicBezTo>
                <a:cubicBezTo>
                  <a:pt x="2748" y="2076"/>
                  <a:pt x="2544" y="1752"/>
                  <a:pt x="2316" y="1572"/>
                </a:cubicBezTo>
                <a:cubicBezTo>
                  <a:pt x="2088" y="1392"/>
                  <a:pt x="1896" y="1272"/>
                  <a:pt x="1740" y="1272"/>
                </a:cubicBezTo>
                <a:cubicBezTo>
                  <a:pt x="1584" y="1272"/>
                  <a:pt x="1368" y="1392"/>
                  <a:pt x="1164" y="1572"/>
                </a:cubicBezTo>
                <a:cubicBezTo>
                  <a:pt x="960" y="1752"/>
                  <a:pt x="756" y="2088"/>
                  <a:pt x="456" y="1968"/>
                </a:cubicBezTo>
                <a:close/>
              </a:path>
            </a:pathLst>
          </a:custGeom>
          <a:gradFill rotWithShape="0">
            <a:gsLst>
              <a:gs pos="0">
                <a:srgbClr val="DDEBCF">
                  <a:alpha val="86000"/>
                </a:srgbClr>
              </a:gs>
              <a:gs pos="50000">
                <a:srgbClr val="9CB86E">
                  <a:alpha val="85500"/>
                </a:srgbClr>
              </a:gs>
              <a:gs pos="100000">
                <a:srgbClr val="156B13">
                  <a:alpha val="85001"/>
                </a:srgbClr>
              </a:gs>
            </a:gsLst>
            <a:path path="rect">
              <a:fillToRect l="50000" t="50000" r="50000" b="50000"/>
            </a:path>
          </a:gradFill>
          <a:ln w="3175" cap="flat" cmpd="sng">
            <a:noFill/>
            <a:prstDash val="solid"/>
            <a:round/>
            <a:headEnd type="none" w="med" len="med"/>
            <a:tailEnd type="none" w="med" len="med"/>
          </a:ln>
          <a:effectLst/>
        </p:spPr>
        <p:txBody>
          <a:bodyPr wrap="none" anchor="ctr"/>
          <a:lstStyle/>
          <a:p>
            <a:pPr>
              <a:defRPr/>
            </a:pPr>
            <a:endParaRPr lang="en-US"/>
          </a:p>
        </p:txBody>
      </p:sp>
      <p:grpSp>
        <p:nvGrpSpPr>
          <p:cNvPr id="26" name="Group 25"/>
          <p:cNvGrpSpPr/>
          <p:nvPr/>
        </p:nvGrpSpPr>
        <p:grpSpPr>
          <a:xfrm>
            <a:off x="0" y="2867025"/>
            <a:ext cx="6011863" cy="3533780"/>
            <a:chOff x="0" y="2867025"/>
            <a:chExt cx="6011863" cy="3533780"/>
          </a:xfrm>
        </p:grpSpPr>
        <p:sp>
          <p:nvSpPr>
            <p:cNvPr id="54279" name="Text Box 7"/>
            <p:cNvSpPr txBox="1">
              <a:spLocks noChangeArrowheads="1"/>
            </p:cNvSpPr>
            <p:nvPr/>
          </p:nvSpPr>
          <p:spPr bwMode="auto">
            <a:xfrm>
              <a:off x="1595438" y="3843338"/>
              <a:ext cx="369012" cy="523220"/>
            </a:xfrm>
            <a:prstGeom prst="rect">
              <a:avLst/>
            </a:prstGeom>
            <a:noFill/>
            <a:ln w="25400">
              <a:noFill/>
              <a:miter lim="800000"/>
              <a:headEnd type="none" w="sm" len="sm"/>
            </a:ln>
            <a:effectLst/>
          </p:spPr>
          <p:txBody>
            <a:bodyPr wrap="none">
              <a:spAutoFit/>
            </a:bodyPr>
            <a:lstStyle/>
            <a:p>
              <a:pPr eaLnBrk="0" hangingPunct="0">
                <a:defRPr/>
              </a:pPr>
              <a:r>
                <a:rPr lang="en-US" sz="2800" b="1" dirty="0">
                  <a:solidFill>
                    <a:srgbClr val="002060"/>
                  </a:solidFill>
                  <a:effectLst>
                    <a:outerShdw blurRad="38100" dist="38100" dir="2700000" algn="tl">
                      <a:srgbClr val="C0C0C0"/>
                    </a:outerShdw>
                  </a:effectLst>
                  <a:latin typeface="Comic Sans MS" panose="030F0702030302020204" charset="0"/>
                </a:rPr>
                <a:t>c</a:t>
              </a:r>
            </a:p>
          </p:txBody>
        </p:sp>
        <p:sp>
          <p:nvSpPr>
            <p:cNvPr id="54284" name="Text Box 12"/>
            <p:cNvSpPr txBox="1">
              <a:spLocks noChangeArrowheads="1"/>
            </p:cNvSpPr>
            <p:nvPr/>
          </p:nvSpPr>
          <p:spPr bwMode="auto">
            <a:xfrm>
              <a:off x="3176588" y="3843338"/>
              <a:ext cx="369012" cy="523220"/>
            </a:xfrm>
            <a:prstGeom prst="rect">
              <a:avLst/>
            </a:prstGeom>
            <a:noFill/>
            <a:ln w="25400">
              <a:noFill/>
              <a:miter lim="800000"/>
              <a:headEnd type="none" w="sm" len="sm"/>
            </a:ln>
            <a:effectLst/>
          </p:spPr>
          <p:txBody>
            <a:bodyPr wrap="none">
              <a:spAutoFit/>
            </a:bodyPr>
            <a:lstStyle/>
            <a:p>
              <a:pPr eaLnBrk="0" hangingPunct="0">
                <a:defRPr/>
              </a:pPr>
              <a:r>
                <a:rPr lang="en-US" sz="2800" b="1" dirty="0">
                  <a:solidFill>
                    <a:srgbClr val="0000FF"/>
                  </a:solidFill>
                  <a:effectLst>
                    <a:outerShdw blurRad="38100" dist="38100" dir="2700000" algn="tl">
                      <a:srgbClr val="C0C0C0"/>
                    </a:outerShdw>
                  </a:effectLst>
                  <a:latin typeface="Comic Sans MS" panose="030F0702030302020204" charset="0"/>
                </a:rPr>
                <a:t>c</a:t>
              </a:r>
            </a:p>
          </p:txBody>
        </p:sp>
        <p:sp>
          <p:nvSpPr>
            <p:cNvPr id="18462" name="Freeform 14"/>
            <p:cNvSpPr/>
            <p:nvPr/>
          </p:nvSpPr>
          <p:spPr bwMode="auto">
            <a:xfrm>
              <a:off x="914400" y="4114800"/>
              <a:ext cx="2524125" cy="928688"/>
            </a:xfrm>
            <a:custGeom>
              <a:avLst/>
              <a:gdLst>
                <a:gd name="T0" fmla="*/ 2446338 w 1590"/>
                <a:gd name="T1" fmla="*/ 63500 h 585"/>
                <a:gd name="T2" fmla="*/ 922338 w 1590"/>
                <a:gd name="T3" fmla="*/ 457200 h 585"/>
                <a:gd name="T4" fmla="*/ 896938 w 1590"/>
                <a:gd name="T5" fmla="*/ 76200 h 585"/>
                <a:gd name="T6" fmla="*/ 82550 w 1590"/>
                <a:gd name="T7" fmla="*/ 419100 h 585"/>
                <a:gd name="T8" fmla="*/ 400050 w 1590"/>
                <a:gd name="T9" fmla="*/ 838200 h 585"/>
                <a:gd name="T10" fmla="*/ 1987550 w 1590"/>
                <a:gd name="T11" fmla="*/ 800100 h 585"/>
                <a:gd name="T12" fmla="*/ 2446338 w 1590"/>
                <a:gd name="T13" fmla="*/ 63500 h 585"/>
                <a:gd name="T14" fmla="*/ 0 60000 65536"/>
                <a:gd name="T15" fmla="*/ 0 60000 65536"/>
                <a:gd name="T16" fmla="*/ 0 60000 65536"/>
                <a:gd name="T17" fmla="*/ 0 60000 65536"/>
                <a:gd name="T18" fmla="*/ 0 60000 65536"/>
                <a:gd name="T19" fmla="*/ 0 60000 65536"/>
                <a:gd name="T20" fmla="*/ 0 60000 65536"/>
                <a:gd name="T21" fmla="*/ 0 w 1590"/>
                <a:gd name="T22" fmla="*/ 0 h 585"/>
                <a:gd name="T23" fmla="*/ 1590 w 1590"/>
                <a:gd name="T24" fmla="*/ 585 h 5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0" h="585">
                  <a:moveTo>
                    <a:pt x="1541" y="40"/>
                  </a:moveTo>
                  <a:cubicBezTo>
                    <a:pt x="1205" y="8"/>
                    <a:pt x="1085" y="360"/>
                    <a:pt x="581" y="288"/>
                  </a:cubicBezTo>
                  <a:cubicBezTo>
                    <a:pt x="418" y="289"/>
                    <a:pt x="674" y="59"/>
                    <a:pt x="565" y="48"/>
                  </a:cubicBezTo>
                  <a:cubicBezTo>
                    <a:pt x="349" y="0"/>
                    <a:pt x="104" y="184"/>
                    <a:pt x="52" y="264"/>
                  </a:cubicBezTo>
                  <a:cubicBezTo>
                    <a:pt x="0" y="344"/>
                    <a:pt x="52" y="488"/>
                    <a:pt x="252" y="528"/>
                  </a:cubicBezTo>
                  <a:cubicBezTo>
                    <a:pt x="452" y="568"/>
                    <a:pt x="1037" y="585"/>
                    <a:pt x="1252" y="504"/>
                  </a:cubicBezTo>
                  <a:cubicBezTo>
                    <a:pt x="1467" y="423"/>
                    <a:pt x="1590" y="125"/>
                    <a:pt x="1541" y="40"/>
                  </a:cubicBezTo>
                  <a:close/>
                </a:path>
              </a:pathLst>
            </a:custGeom>
            <a:gradFill rotWithShape="1">
              <a:gsLst>
                <a:gs pos="0">
                  <a:srgbClr val="156B13">
                    <a:alpha val="62000"/>
                  </a:srgbClr>
                </a:gs>
                <a:gs pos="50000">
                  <a:srgbClr val="9CB86E">
                    <a:alpha val="81000"/>
                  </a:srgbClr>
                </a:gs>
                <a:gs pos="100000">
                  <a:srgbClr val="DDEBCF"/>
                </a:gs>
              </a:gsLst>
              <a:lin ang="18900000" scaled="1"/>
            </a:gradFill>
            <a:ln w="25400">
              <a:noFill/>
              <a:round/>
              <a:headEnd type="none" w="sm" len="sm"/>
            </a:ln>
          </p:spPr>
          <p:txBody>
            <a:bodyPr/>
            <a:lstStyle/>
            <a:p>
              <a:endParaRPr lang="en-US"/>
            </a:p>
          </p:txBody>
        </p:sp>
        <p:grpSp>
          <p:nvGrpSpPr>
            <p:cNvPr id="22" name="Group 21"/>
            <p:cNvGrpSpPr/>
            <p:nvPr/>
          </p:nvGrpSpPr>
          <p:grpSpPr>
            <a:xfrm>
              <a:off x="0" y="2867025"/>
              <a:ext cx="6011863" cy="3533780"/>
              <a:chOff x="0" y="2867025"/>
              <a:chExt cx="6011863" cy="3533780"/>
            </a:xfrm>
          </p:grpSpPr>
          <p:sp>
            <p:nvSpPr>
              <p:cNvPr id="54278" name="Freeform 6"/>
              <p:cNvSpPr/>
              <p:nvPr/>
            </p:nvSpPr>
            <p:spPr bwMode="auto">
              <a:xfrm rot="10929715" flipH="1">
                <a:off x="614363" y="3841750"/>
                <a:ext cx="1119187" cy="53975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54281" name="Freeform 9"/>
              <p:cNvSpPr/>
              <p:nvPr/>
            </p:nvSpPr>
            <p:spPr bwMode="auto">
              <a:xfrm rot="10670285">
                <a:off x="3400425" y="3852863"/>
                <a:ext cx="1119188" cy="539750"/>
              </a:xfrm>
              <a:custGeom>
                <a:avLst/>
                <a:gdLst/>
                <a:ahLst/>
                <a:cxnLst>
                  <a:cxn ang="0">
                    <a:pos x="1017" y="347"/>
                  </a:cxn>
                  <a:cxn ang="0">
                    <a:pos x="1003" y="372"/>
                  </a:cxn>
                  <a:cxn ang="0">
                    <a:pos x="980" y="402"/>
                  </a:cxn>
                  <a:cxn ang="0">
                    <a:pos x="952" y="426"/>
                  </a:cxn>
                  <a:cxn ang="0">
                    <a:pos x="910" y="456"/>
                  </a:cxn>
                  <a:cxn ang="0">
                    <a:pos x="868" y="479"/>
                  </a:cxn>
                  <a:cxn ang="0">
                    <a:pos x="814" y="507"/>
                  </a:cxn>
                  <a:cxn ang="0">
                    <a:pos x="764" y="527"/>
                  </a:cxn>
                  <a:cxn ang="0">
                    <a:pos x="700" y="551"/>
                  </a:cxn>
                  <a:cxn ang="0">
                    <a:pos x="644" y="571"/>
                  </a:cxn>
                  <a:cxn ang="0">
                    <a:pos x="579" y="590"/>
                  </a:cxn>
                  <a:cxn ang="0">
                    <a:pos x="521" y="604"/>
                  </a:cxn>
                  <a:cxn ang="0">
                    <a:pos x="455" y="620"/>
                  </a:cxn>
                  <a:cxn ang="0">
                    <a:pos x="399" y="630"/>
                  </a:cxn>
                  <a:cxn ang="0">
                    <a:pos x="337" y="638"/>
                  </a:cxn>
                  <a:cxn ang="0">
                    <a:pos x="287" y="644"/>
                  </a:cxn>
                  <a:cxn ang="0">
                    <a:pos x="233" y="646"/>
                  </a:cxn>
                  <a:cxn ang="0">
                    <a:pos x="193" y="644"/>
                  </a:cxn>
                  <a:cxn ang="0">
                    <a:pos x="152" y="638"/>
                  </a:cxn>
                  <a:cxn ang="0">
                    <a:pos x="122" y="626"/>
                  </a:cxn>
                  <a:cxn ang="0">
                    <a:pos x="90" y="600"/>
                  </a:cxn>
                  <a:cxn ang="0">
                    <a:pos x="68" y="575"/>
                  </a:cxn>
                  <a:cxn ang="0">
                    <a:pos x="44" y="535"/>
                  </a:cxn>
                  <a:cxn ang="0">
                    <a:pos x="28" y="497"/>
                  </a:cxn>
                  <a:cxn ang="0">
                    <a:pos x="14" y="450"/>
                  </a:cxn>
                  <a:cxn ang="0">
                    <a:pos x="6" y="406"/>
                  </a:cxn>
                  <a:cxn ang="0">
                    <a:pos x="2" y="353"/>
                  </a:cxn>
                  <a:cxn ang="0">
                    <a:pos x="2" y="307"/>
                  </a:cxn>
                  <a:cxn ang="0">
                    <a:pos x="4" y="254"/>
                  </a:cxn>
                  <a:cxn ang="0">
                    <a:pos x="12" y="210"/>
                  </a:cxn>
                  <a:cxn ang="0">
                    <a:pos x="24" y="160"/>
                  </a:cxn>
                  <a:cxn ang="0">
                    <a:pos x="38" y="123"/>
                  </a:cxn>
                  <a:cxn ang="0">
                    <a:pos x="60" y="81"/>
                  </a:cxn>
                  <a:cxn ang="0">
                    <a:pos x="82" y="53"/>
                  </a:cxn>
                  <a:cxn ang="0">
                    <a:pos x="114" y="26"/>
                  </a:cxn>
                  <a:cxn ang="0">
                    <a:pos x="142" y="12"/>
                  </a:cxn>
                  <a:cxn ang="0">
                    <a:pos x="181" y="2"/>
                  </a:cxn>
                  <a:cxn ang="0">
                    <a:pos x="219" y="0"/>
                  </a:cxn>
                  <a:cxn ang="0">
                    <a:pos x="273" y="2"/>
                  </a:cxn>
                  <a:cxn ang="0">
                    <a:pos x="321" y="6"/>
                  </a:cxn>
                  <a:cxn ang="0">
                    <a:pos x="383" y="14"/>
                  </a:cxn>
                  <a:cxn ang="0">
                    <a:pos x="437" y="24"/>
                  </a:cxn>
                  <a:cxn ang="0">
                    <a:pos x="503" y="38"/>
                  </a:cxn>
                  <a:cxn ang="0">
                    <a:pos x="561" y="51"/>
                  </a:cxn>
                  <a:cxn ang="0">
                    <a:pos x="628" y="71"/>
                  </a:cxn>
                  <a:cxn ang="0">
                    <a:pos x="684" y="89"/>
                  </a:cxn>
                  <a:cxn ang="0">
                    <a:pos x="748" y="111"/>
                  </a:cxn>
                  <a:cxn ang="0">
                    <a:pos x="798" y="133"/>
                  </a:cxn>
                  <a:cxn ang="0">
                    <a:pos x="854" y="158"/>
                  </a:cxn>
                  <a:cxn ang="0">
                    <a:pos x="898" y="182"/>
                  </a:cxn>
                  <a:cxn ang="0">
                    <a:pos x="942" y="212"/>
                  </a:cxn>
                  <a:cxn ang="0">
                    <a:pos x="972" y="236"/>
                  </a:cxn>
                  <a:cxn ang="0">
                    <a:pos x="999" y="265"/>
                  </a:cxn>
                  <a:cxn ang="0">
                    <a:pos x="1013" y="291"/>
                  </a:cxn>
                  <a:cxn ang="0">
                    <a:pos x="1019" y="323"/>
                  </a:cxn>
                </a:cxnLst>
                <a:rect l="0" t="0" r="r" b="b"/>
                <a:pathLst>
                  <a:path w="1019" h="646">
                    <a:moveTo>
                      <a:pt x="1019" y="323"/>
                    </a:moveTo>
                    <a:lnTo>
                      <a:pt x="1019" y="323"/>
                    </a:lnTo>
                    <a:lnTo>
                      <a:pt x="1019" y="331"/>
                    </a:lnTo>
                    <a:lnTo>
                      <a:pt x="1019" y="331"/>
                    </a:lnTo>
                    <a:lnTo>
                      <a:pt x="1019" y="339"/>
                    </a:lnTo>
                    <a:lnTo>
                      <a:pt x="1017" y="339"/>
                    </a:lnTo>
                    <a:lnTo>
                      <a:pt x="1017" y="347"/>
                    </a:lnTo>
                    <a:lnTo>
                      <a:pt x="1015" y="349"/>
                    </a:lnTo>
                    <a:lnTo>
                      <a:pt x="1013" y="355"/>
                    </a:lnTo>
                    <a:lnTo>
                      <a:pt x="1013" y="357"/>
                    </a:lnTo>
                    <a:lnTo>
                      <a:pt x="1009" y="363"/>
                    </a:lnTo>
                    <a:lnTo>
                      <a:pt x="1009" y="364"/>
                    </a:lnTo>
                    <a:lnTo>
                      <a:pt x="1005" y="370"/>
                    </a:lnTo>
                    <a:lnTo>
                      <a:pt x="1003" y="372"/>
                    </a:lnTo>
                    <a:lnTo>
                      <a:pt x="999" y="378"/>
                    </a:lnTo>
                    <a:lnTo>
                      <a:pt x="999" y="380"/>
                    </a:lnTo>
                    <a:lnTo>
                      <a:pt x="994" y="386"/>
                    </a:lnTo>
                    <a:lnTo>
                      <a:pt x="994" y="388"/>
                    </a:lnTo>
                    <a:lnTo>
                      <a:pt x="988" y="394"/>
                    </a:lnTo>
                    <a:lnTo>
                      <a:pt x="986" y="396"/>
                    </a:lnTo>
                    <a:lnTo>
                      <a:pt x="980" y="402"/>
                    </a:lnTo>
                    <a:lnTo>
                      <a:pt x="978" y="404"/>
                    </a:lnTo>
                    <a:lnTo>
                      <a:pt x="972" y="410"/>
                    </a:lnTo>
                    <a:lnTo>
                      <a:pt x="970" y="412"/>
                    </a:lnTo>
                    <a:lnTo>
                      <a:pt x="962" y="418"/>
                    </a:lnTo>
                    <a:lnTo>
                      <a:pt x="962" y="420"/>
                    </a:lnTo>
                    <a:lnTo>
                      <a:pt x="954" y="426"/>
                    </a:lnTo>
                    <a:lnTo>
                      <a:pt x="952" y="426"/>
                    </a:lnTo>
                    <a:lnTo>
                      <a:pt x="944" y="434"/>
                    </a:lnTo>
                    <a:lnTo>
                      <a:pt x="942" y="434"/>
                    </a:lnTo>
                    <a:lnTo>
                      <a:pt x="932" y="440"/>
                    </a:lnTo>
                    <a:lnTo>
                      <a:pt x="930" y="442"/>
                    </a:lnTo>
                    <a:lnTo>
                      <a:pt x="922" y="448"/>
                    </a:lnTo>
                    <a:lnTo>
                      <a:pt x="918" y="450"/>
                    </a:lnTo>
                    <a:lnTo>
                      <a:pt x="910" y="456"/>
                    </a:lnTo>
                    <a:lnTo>
                      <a:pt x="908" y="458"/>
                    </a:lnTo>
                    <a:lnTo>
                      <a:pt x="898" y="464"/>
                    </a:lnTo>
                    <a:lnTo>
                      <a:pt x="894" y="466"/>
                    </a:lnTo>
                    <a:lnTo>
                      <a:pt x="884" y="471"/>
                    </a:lnTo>
                    <a:lnTo>
                      <a:pt x="882" y="471"/>
                    </a:lnTo>
                    <a:lnTo>
                      <a:pt x="870" y="477"/>
                    </a:lnTo>
                    <a:lnTo>
                      <a:pt x="868" y="479"/>
                    </a:lnTo>
                    <a:lnTo>
                      <a:pt x="858" y="485"/>
                    </a:lnTo>
                    <a:lnTo>
                      <a:pt x="854" y="487"/>
                    </a:lnTo>
                    <a:lnTo>
                      <a:pt x="844" y="493"/>
                    </a:lnTo>
                    <a:lnTo>
                      <a:pt x="840" y="493"/>
                    </a:lnTo>
                    <a:lnTo>
                      <a:pt x="828" y="499"/>
                    </a:lnTo>
                    <a:lnTo>
                      <a:pt x="826" y="501"/>
                    </a:lnTo>
                    <a:lnTo>
                      <a:pt x="814" y="507"/>
                    </a:lnTo>
                    <a:lnTo>
                      <a:pt x="810" y="507"/>
                    </a:lnTo>
                    <a:lnTo>
                      <a:pt x="798" y="513"/>
                    </a:lnTo>
                    <a:lnTo>
                      <a:pt x="796" y="515"/>
                    </a:lnTo>
                    <a:lnTo>
                      <a:pt x="782" y="519"/>
                    </a:lnTo>
                    <a:lnTo>
                      <a:pt x="780" y="521"/>
                    </a:lnTo>
                    <a:lnTo>
                      <a:pt x="766" y="527"/>
                    </a:lnTo>
                    <a:lnTo>
                      <a:pt x="764" y="527"/>
                    </a:lnTo>
                    <a:lnTo>
                      <a:pt x="750" y="533"/>
                    </a:lnTo>
                    <a:lnTo>
                      <a:pt x="748" y="535"/>
                    </a:lnTo>
                    <a:lnTo>
                      <a:pt x="734" y="539"/>
                    </a:lnTo>
                    <a:lnTo>
                      <a:pt x="730" y="541"/>
                    </a:lnTo>
                    <a:lnTo>
                      <a:pt x="718" y="545"/>
                    </a:lnTo>
                    <a:lnTo>
                      <a:pt x="714" y="547"/>
                    </a:lnTo>
                    <a:lnTo>
                      <a:pt x="700" y="551"/>
                    </a:lnTo>
                    <a:lnTo>
                      <a:pt x="696" y="553"/>
                    </a:lnTo>
                    <a:lnTo>
                      <a:pt x="684" y="557"/>
                    </a:lnTo>
                    <a:lnTo>
                      <a:pt x="680" y="559"/>
                    </a:lnTo>
                    <a:lnTo>
                      <a:pt x="666" y="563"/>
                    </a:lnTo>
                    <a:lnTo>
                      <a:pt x="662" y="565"/>
                    </a:lnTo>
                    <a:lnTo>
                      <a:pt x="648" y="569"/>
                    </a:lnTo>
                    <a:lnTo>
                      <a:pt x="644" y="571"/>
                    </a:lnTo>
                    <a:lnTo>
                      <a:pt x="630" y="575"/>
                    </a:lnTo>
                    <a:lnTo>
                      <a:pt x="628" y="575"/>
                    </a:lnTo>
                    <a:lnTo>
                      <a:pt x="612" y="580"/>
                    </a:lnTo>
                    <a:lnTo>
                      <a:pt x="610" y="580"/>
                    </a:lnTo>
                    <a:lnTo>
                      <a:pt x="596" y="584"/>
                    </a:lnTo>
                    <a:lnTo>
                      <a:pt x="592" y="586"/>
                    </a:lnTo>
                    <a:lnTo>
                      <a:pt x="579" y="590"/>
                    </a:lnTo>
                    <a:lnTo>
                      <a:pt x="575" y="590"/>
                    </a:lnTo>
                    <a:lnTo>
                      <a:pt x="561" y="594"/>
                    </a:lnTo>
                    <a:lnTo>
                      <a:pt x="557" y="596"/>
                    </a:lnTo>
                    <a:lnTo>
                      <a:pt x="543" y="598"/>
                    </a:lnTo>
                    <a:lnTo>
                      <a:pt x="539" y="600"/>
                    </a:lnTo>
                    <a:lnTo>
                      <a:pt x="525" y="604"/>
                    </a:lnTo>
                    <a:lnTo>
                      <a:pt x="521" y="604"/>
                    </a:lnTo>
                    <a:lnTo>
                      <a:pt x="507" y="608"/>
                    </a:lnTo>
                    <a:lnTo>
                      <a:pt x="503" y="608"/>
                    </a:lnTo>
                    <a:lnTo>
                      <a:pt x="489" y="612"/>
                    </a:lnTo>
                    <a:lnTo>
                      <a:pt x="485" y="612"/>
                    </a:lnTo>
                    <a:lnTo>
                      <a:pt x="471" y="616"/>
                    </a:lnTo>
                    <a:lnTo>
                      <a:pt x="469" y="616"/>
                    </a:lnTo>
                    <a:lnTo>
                      <a:pt x="455" y="620"/>
                    </a:lnTo>
                    <a:lnTo>
                      <a:pt x="451" y="620"/>
                    </a:lnTo>
                    <a:lnTo>
                      <a:pt x="437" y="622"/>
                    </a:lnTo>
                    <a:lnTo>
                      <a:pt x="433" y="624"/>
                    </a:lnTo>
                    <a:lnTo>
                      <a:pt x="419" y="626"/>
                    </a:lnTo>
                    <a:lnTo>
                      <a:pt x="417" y="626"/>
                    </a:lnTo>
                    <a:lnTo>
                      <a:pt x="403" y="628"/>
                    </a:lnTo>
                    <a:lnTo>
                      <a:pt x="399" y="630"/>
                    </a:lnTo>
                    <a:lnTo>
                      <a:pt x="385" y="632"/>
                    </a:lnTo>
                    <a:lnTo>
                      <a:pt x="383" y="632"/>
                    </a:lnTo>
                    <a:lnTo>
                      <a:pt x="369" y="634"/>
                    </a:lnTo>
                    <a:lnTo>
                      <a:pt x="365" y="634"/>
                    </a:lnTo>
                    <a:lnTo>
                      <a:pt x="353" y="636"/>
                    </a:lnTo>
                    <a:lnTo>
                      <a:pt x="349" y="636"/>
                    </a:lnTo>
                    <a:lnTo>
                      <a:pt x="337" y="638"/>
                    </a:lnTo>
                    <a:lnTo>
                      <a:pt x="333" y="638"/>
                    </a:lnTo>
                    <a:lnTo>
                      <a:pt x="321" y="640"/>
                    </a:lnTo>
                    <a:lnTo>
                      <a:pt x="317" y="640"/>
                    </a:lnTo>
                    <a:lnTo>
                      <a:pt x="305" y="642"/>
                    </a:lnTo>
                    <a:lnTo>
                      <a:pt x="301" y="642"/>
                    </a:lnTo>
                    <a:lnTo>
                      <a:pt x="289" y="644"/>
                    </a:lnTo>
                    <a:lnTo>
                      <a:pt x="287" y="644"/>
                    </a:lnTo>
                    <a:lnTo>
                      <a:pt x="275" y="644"/>
                    </a:lnTo>
                    <a:lnTo>
                      <a:pt x="273" y="644"/>
                    </a:lnTo>
                    <a:lnTo>
                      <a:pt x="261" y="646"/>
                    </a:lnTo>
                    <a:lnTo>
                      <a:pt x="257" y="646"/>
                    </a:lnTo>
                    <a:lnTo>
                      <a:pt x="247" y="646"/>
                    </a:lnTo>
                    <a:lnTo>
                      <a:pt x="243" y="646"/>
                    </a:lnTo>
                    <a:lnTo>
                      <a:pt x="233" y="646"/>
                    </a:lnTo>
                    <a:lnTo>
                      <a:pt x="231" y="646"/>
                    </a:lnTo>
                    <a:lnTo>
                      <a:pt x="219" y="646"/>
                    </a:lnTo>
                    <a:lnTo>
                      <a:pt x="217" y="646"/>
                    </a:lnTo>
                    <a:lnTo>
                      <a:pt x="207" y="646"/>
                    </a:lnTo>
                    <a:lnTo>
                      <a:pt x="205" y="646"/>
                    </a:lnTo>
                    <a:lnTo>
                      <a:pt x="195" y="644"/>
                    </a:lnTo>
                    <a:lnTo>
                      <a:pt x="193" y="644"/>
                    </a:lnTo>
                    <a:lnTo>
                      <a:pt x="183" y="644"/>
                    </a:lnTo>
                    <a:lnTo>
                      <a:pt x="181" y="644"/>
                    </a:lnTo>
                    <a:lnTo>
                      <a:pt x="173" y="642"/>
                    </a:lnTo>
                    <a:lnTo>
                      <a:pt x="171" y="642"/>
                    </a:lnTo>
                    <a:lnTo>
                      <a:pt x="162" y="640"/>
                    </a:lnTo>
                    <a:lnTo>
                      <a:pt x="160" y="640"/>
                    </a:lnTo>
                    <a:lnTo>
                      <a:pt x="152" y="638"/>
                    </a:lnTo>
                    <a:lnTo>
                      <a:pt x="150" y="638"/>
                    </a:lnTo>
                    <a:lnTo>
                      <a:pt x="142" y="634"/>
                    </a:lnTo>
                    <a:lnTo>
                      <a:pt x="140" y="634"/>
                    </a:lnTo>
                    <a:lnTo>
                      <a:pt x="134" y="630"/>
                    </a:lnTo>
                    <a:lnTo>
                      <a:pt x="132" y="630"/>
                    </a:lnTo>
                    <a:lnTo>
                      <a:pt x="124" y="626"/>
                    </a:lnTo>
                    <a:lnTo>
                      <a:pt x="122" y="626"/>
                    </a:lnTo>
                    <a:lnTo>
                      <a:pt x="114" y="620"/>
                    </a:lnTo>
                    <a:lnTo>
                      <a:pt x="114" y="620"/>
                    </a:lnTo>
                    <a:lnTo>
                      <a:pt x="106" y="614"/>
                    </a:lnTo>
                    <a:lnTo>
                      <a:pt x="104" y="614"/>
                    </a:lnTo>
                    <a:lnTo>
                      <a:pt x="98" y="608"/>
                    </a:lnTo>
                    <a:lnTo>
                      <a:pt x="96" y="606"/>
                    </a:lnTo>
                    <a:lnTo>
                      <a:pt x="90" y="600"/>
                    </a:lnTo>
                    <a:lnTo>
                      <a:pt x="88" y="598"/>
                    </a:lnTo>
                    <a:lnTo>
                      <a:pt x="82" y="592"/>
                    </a:lnTo>
                    <a:lnTo>
                      <a:pt x="82" y="590"/>
                    </a:lnTo>
                    <a:lnTo>
                      <a:pt x="76" y="584"/>
                    </a:lnTo>
                    <a:lnTo>
                      <a:pt x="74" y="582"/>
                    </a:lnTo>
                    <a:lnTo>
                      <a:pt x="68" y="577"/>
                    </a:lnTo>
                    <a:lnTo>
                      <a:pt x="68" y="575"/>
                    </a:lnTo>
                    <a:lnTo>
                      <a:pt x="62" y="567"/>
                    </a:lnTo>
                    <a:lnTo>
                      <a:pt x="60" y="565"/>
                    </a:lnTo>
                    <a:lnTo>
                      <a:pt x="56" y="557"/>
                    </a:lnTo>
                    <a:lnTo>
                      <a:pt x="54" y="555"/>
                    </a:lnTo>
                    <a:lnTo>
                      <a:pt x="50" y="547"/>
                    </a:lnTo>
                    <a:lnTo>
                      <a:pt x="48" y="543"/>
                    </a:lnTo>
                    <a:lnTo>
                      <a:pt x="44" y="535"/>
                    </a:lnTo>
                    <a:lnTo>
                      <a:pt x="44" y="533"/>
                    </a:lnTo>
                    <a:lnTo>
                      <a:pt x="38" y="523"/>
                    </a:lnTo>
                    <a:lnTo>
                      <a:pt x="38" y="521"/>
                    </a:lnTo>
                    <a:lnTo>
                      <a:pt x="34" y="513"/>
                    </a:lnTo>
                    <a:lnTo>
                      <a:pt x="34" y="509"/>
                    </a:lnTo>
                    <a:lnTo>
                      <a:pt x="30" y="501"/>
                    </a:lnTo>
                    <a:lnTo>
                      <a:pt x="28" y="497"/>
                    </a:lnTo>
                    <a:lnTo>
                      <a:pt x="26" y="487"/>
                    </a:lnTo>
                    <a:lnTo>
                      <a:pt x="24" y="485"/>
                    </a:lnTo>
                    <a:lnTo>
                      <a:pt x="22" y="475"/>
                    </a:lnTo>
                    <a:lnTo>
                      <a:pt x="20" y="473"/>
                    </a:lnTo>
                    <a:lnTo>
                      <a:pt x="18" y="464"/>
                    </a:lnTo>
                    <a:lnTo>
                      <a:pt x="18" y="460"/>
                    </a:lnTo>
                    <a:lnTo>
                      <a:pt x="14" y="450"/>
                    </a:lnTo>
                    <a:lnTo>
                      <a:pt x="14" y="448"/>
                    </a:lnTo>
                    <a:lnTo>
                      <a:pt x="12" y="436"/>
                    </a:lnTo>
                    <a:lnTo>
                      <a:pt x="12" y="434"/>
                    </a:lnTo>
                    <a:lnTo>
                      <a:pt x="10" y="422"/>
                    </a:lnTo>
                    <a:lnTo>
                      <a:pt x="8" y="420"/>
                    </a:lnTo>
                    <a:lnTo>
                      <a:pt x="8" y="408"/>
                    </a:lnTo>
                    <a:lnTo>
                      <a:pt x="6" y="406"/>
                    </a:lnTo>
                    <a:lnTo>
                      <a:pt x="6" y="394"/>
                    </a:lnTo>
                    <a:lnTo>
                      <a:pt x="4" y="392"/>
                    </a:lnTo>
                    <a:lnTo>
                      <a:pt x="4" y="380"/>
                    </a:lnTo>
                    <a:lnTo>
                      <a:pt x="4" y="378"/>
                    </a:lnTo>
                    <a:lnTo>
                      <a:pt x="2" y="366"/>
                    </a:lnTo>
                    <a:lnTo>
                      <a:pt x="2" y="364"/>
                    </a:lnTo>
                    <a:lnTo>
                      <a:pt x="2" y="353"/>
                    </a:lnTo>
                    <a:lnTo>
                      <a:pt x="2" y="351"/>
                    </a:lnTo>
                    <a:lnTo>
                      <a:pt x="2" y="339"/>
                    </a:lnTo>
                    <a:lnTo>
                      <a:pt x="0" y="335"/>
                    </a:lnTo>
                    <a:lnTo>
                      <a:pt x="0" y="325"/>
                    </a:lnTo>
                    <a:lnTo>
                      <a:pt x="0" y="321"/>
                    </a:lnTo>
                    <a:lnTo>
                      <a:pt x="0" y="311"/>
                    </a:lnTo>
                    <a:lnTo>
                      <a:pt x="2" y="307"/>
                    </a:lnTo>
                    <a:lnTo>
                      <a:pt x="2" y="295"/>
                    </a:lnTo>
                    <a:lnTo>
                      <a:pt x="2" y="293"/>
                    </a:lnTo>
                    <a:lnTo>
                      <a:pt x="2" y="281"/>
                    </a:lnTo>
                    <a:lnTo>
                      <a:pt x="2" y="279"/>
                    </a:lnTo>
                    <a:lnTo>
                      <a:pt x="4" y="267"/>
                    </a:lnTo>
                    <a:lnTo>
                      <a:pt x="4" y="265"/>
                    </a:lnTo>
                    <a:lnTo>
                      <a:pt x="4" y="254"/>
                    </a:lnTo>
                    <a:lnTo>
                      <a:pt x="6" y="252"/>
                    </a:lnTo>
                    <a:lnTo>
                      <a:pt x="6" y="240"/>
                    </a:lnTo>
                    <a:lnTo>
                      <a:pt x="8" y="238"/>
                    </a:lnTo>
                    <a:lnTo>
                      <a:pt x="8" y="226"/>
                    </a:lnTo>
                    <a:lnTo>
                      <a:pt x="10" y="224"/>
                    </a:lnTo>
                    <a:lnTo>
                      <a:pt x="12" y="212"/>
                    </a:lnTo>
                    <a:lnTo>
                      <a:pt x="12" y="210"/>
                    </a:lnTo>
                    <a:lnTo>
                      <a:pt x="14" y="198"/>
                    </a:lnTo>
                    <a:lnTo>
                      <a:pt x="14" y="196"/>
                    </a:lnTo>
                    <a:lnTo>
                      <a:pt x="18" y="186"/>
                    </a:lnTo>
                    <a:lnTo>
                      <a:pt x="18" y="182"/>
                    </a:lnTo>
                    <a:lnTo>
                      <a:pt x="20" y="172"/>
                    </a:lnTo>
                    <a:lnTo>
                      <a:pt x="22" y="170"/>
                    </a:lnTo>
                    <a:lnTo>
                      <a:pt x="24" y="160"/>
                    </a:lnTo>
                    <a:lnTo>
                      <a:pt x="26" y="158"/>
                    </a:lnTo>
                    <a:lnTo>
                      <a:pt x="28" y="148"/>
                    </a:lnTo>
                    <a:lnTo>
                      <a:pt x="30" y="145"/>
                    </a:lnTo>
                    <a:lnTo>
                      <a:pt x="34" y="137"/>
                    </a:lnTo>
                    <a:lnTo>
                      <a:pt x="34" y="133"/>
                    </a:lnTo>
                    <a:lnTo>
                      <a:pt x="38" y="125"/>
                    </a:lnTo>
                    <a:lnTo>
                      <a:pt x="38" y="123"/>
                    </a:lnTo>
                    <a:lnTo>
                      <a:pt x="44" y="113"/>
                    </a:lnTo>
                    <a:lnTo>
                      <a:pt x="44" y="111"/>
                    </a:lnTo>
                    <a:lnTo>
                      <a:pt x="48" y="103"/>
                    </a:lnTo>
                    <a:lnTo>
                      <a:pt x="50" y="99"/>
                    </a:lnTo>
                    <a:lnTo>
                      <a:pt x="54" y="91"/>
                    </a:lnTo>
                    <a:lnTo>
                      <a:pt x="56" y="89"/>
                    </a:lnTo>
                    <a:lnTo>
                      <a:pt x="60" y="81"/>
                    </a:lnTo>
                    <a:lnTo>
                      <a:pt x="62" y="79"/>
                    </a:lnTo>
                    <a:lnTo>
                      <a:pt x="68" y="71"/>
                    </a:lnTo>
                    <a:lnTo>
                      <a:pt x="68" y="69"/>
                    </a:lnTo>
                    <a:lnTo>
                      <a:pt x="74" y="63"/>
                    </a:lnTo>
                    <a:lnTo>
                      <a:pt x="76" y="61"/>
                    </a:lnTo>
                    <a:lnTo>
                      <a:pt x="82" y="55"/>
                    </a:lnTo>
                    <a:lnTo>
                      <a:pt x="82" y="53"/>
                    </a:lnTo>
                    <a:lnTo>
                      <a:pt x="88" y="47"/>
                    </a:lnTo>
                    <a:lnTo>
                      <a:pt x="90" y="45"/>
                    </a:lnTo>
                    <a:lnTo>
                      <a:pt x="96" y="39"/>
                    </a:lnTo>
                    <a:lnTo>
                      <a:pt x="98" y="38"/>
                    </a:lnTo>
                    <a:lnTo>
                      <a:pt x="104" y="32"/>
                    </a:lnTo>
                    <a:lnTo>
                      <a:pt x="106" y="32"/>
                    </a:lnTo>
                    <a:lnTo>
                      <a:pt x="114" y="26"/>
                    </a:lnTo>
                    <a:lnTo>
                      <a:pt x="114" y="26"/>
                    </a:lnTo>
                    <a:lnTo>
                      <a:pt x="122" y="20"/>
                    </a:lnTo>
                    <a:lnTo>
                      <a:pt x="124" y="20"/>
                    </a:lnTo>
                    <a:lnTo>
                      <a:pt x="132" y="16"/>
                    </a:lnTo>
                    <a:lnTo>
                      <a:pt x="134" y="16"/>
                    </a:lnTo>
                    <a:lnTo>
                      <a:pt x="140" y="12"/>
                    </a:lnTo>
                    <a:lnTo>
                      <a:pt x="142" y="12"/>
                    </a:lnTo>
                    <a:lnTo>
                      <a:pt x="150" y="8"/>
                    </a:lnTo>
                    <a:lnTo>
                      <a:pt x="152" y="8"/>
                    </a:lnTo>
                    <a:lnTo>
                      <a:pt x="160" y="6"/>
                    </a:lnTo>
                    <a:lnTo>
                      <a:pt x="162" y="6"/>
                    </a:lnTo>
                    <a:lnTo>
                      <a:pt x="171" y="4"/>
                    </a:lnTo>
                    <a:lnTo>
                      <a:pt x="171" y="4"/>
                    </a:lnTo>
                    <a:lnTo>
                      <a:pt x="181" y="2"/>
                    </a:lnTo>
                    <a:lnTo>
                      <a:pt x="183" y="2"/>
                    </a:lnTo>
                    <a:lnTo>
                      <a:pt x="193" y="2"/>
                    </a:lnTo>
                    <a:lnTo>
                      <a:pt x="195" y="2"/>
                    </a:lnTo>
                    <a:lnTo>
                      <a:pt x="205" y="0"/>
                    </a:lnTo>
                    <a:lnTo>
                      <a:pt x="207" y="0"/>
                    </a:lnTo>
                    <a:lnTo>
                      <a:pt x="217" y="0"/>
                    </a:lnTo>
                    <a:lnTo>
                      <a:pt x="219" y="0"/>
                    </a:lnTo>
                    <a:lnTo>
                      <a:pt x="231" y="0"/>
                    </a:lnTo>
                    <a:lnTo>
                      <a:pt x="233" y="0"/>
                    </a:lnTo>
                    <a:lnTo>
                      <a:pt x="243" y="0"/>
                    </a:lnTo>
                    <a:lnTo>
                      <a:pt x="247" y="0"/>
                    </a:lnTo>
                    <a:lnTo>
                      <a:pt x="257" y="0"/>
                    </a:lnTo>
                    <a:lnTo>
                      <a:pt x="261" y="0"/>
                    </a:lnTo>
                    <a:lnTo>
                      <a:pt x="273" y="2"/>
                    </a:lnTo>
                    <a:lnTo>
                      <a:pt x="275" y="2"/>
                    </a:lnTo>
                    <a:lnTo>
                      <a:pt x="287" y="2"/>
                    </a:lnTo>
                    <a:lnTo>
                      <a:pt x="289" y="2"/>
                    </a:lnTo>
                    <a:lnTo>
                      <a:pt x="301" y="4"/>
                    </a:lnTo>
                    <a:lnTo>
                      <a:pt x="305" y="4"/>
                    </a:lnTo>
                    <a:lnTo>
                      <a:pt x="317" y="6"/>
                    </a:lnTo>
                    <a:lnTo>
                      <a:pt x="321" y="6"/>
                    </a:lnTo>
                    <a:lnTo>
                      <a:pt x="333" y="8"/>
                    </a:lnTo>
                    <a:lnTo>
                      <a:pt x="337" y="8"/>
                    </a:lnTo>
                    <a:lnTo>
                      <a:pt x="349" y="10"/>
                    </a:lnTo>
                    <a:lnTo>
                      <a:pt x="353" y="10"/>
                    </a:lnTo>
                    <a:lnTo>
                      <a:pt x="365" y="12"/>
                    </a:lnTo>
                    <a:lnTo>
                      <a:pt x="369" y="12"/>
                    </a:lnTo>
                    <a:lnTo>
                      <a:pt x="383" y="14"/>
                    </a:lnTo>
                    <a:lnTo>
                      <a:pt x="385" y="14"/>
                    </a:lnTo>
                    <a:lnTo>
                      <a:pt x="399" y="16"/>
                    </a:lnTo>
                    <a:lnTo>
                      <a:pt x="403" y="18"/>
                    </a:lnTo>
                    <a:lnTo>
                      <a:pt x="417" y="20"/>
                    </a:lnTo>
                    <a:lnTo>
                      <a:pt x="419" y="20"/>
                    </a:lnTo>
                    <a:lnTo>
                      <a:pt x="433" y="22"/>
                    </a:lnTo>
                    <a:lnTo>
                      <a:pt x="437" y="24"/>
                    </a:lnTo>
                    <a:lnTo>
                      <a:pt x="451" y="26"/>
                    </a:lnTo>
                    <a:lnTo>
                      <a:pt x="455" y="26"/>
                    </a:lnTo>
                    <a:lnTo>
                      <a:pt x="469" y="30"/>
                    </a:lnTo>
                    <a:lnTo>
                      <a:pt x="471" y="30"/>
                    </a:lnTo>
                    <a:lnTo>
                      <a:pt x="485" y="34"/>
                    </a:lnTo>
                    <a:lnTo>
                      <a:pt x="489" y="34"/>
                    </a:lnTo>
                    <a:lnTo>
                      <a:pt x="503" y="38"/>
                    </a:lnTo>
                    <a:lnTo>
                      <a:pt x="507" y="38"/>
                    </a:lnTo>
                    <a:lnTo>
                      <a:pt x="521" y="41"/>
                    </a:lnTo>
                    <a:lnTo>
                      <a:pt x="525" y="41"/>
                    </a:lnTo>
                    <a:lnTo>
                      <a:pt x="539" y="45"/>
                    </a:lnTo>
                    <a:lnTo>
                      <a:pt x="543" y="47"/>
                    </a:lnTo>
                    <a:lnTo>
                      <a:pt x="557" y="49"/>
                    </a:lnTo>
                    <a:lnTo>
                      <a:pt x="561" y="51"/>
                    </a:lnTo>
                    <a:lnTo>
                      <a:pt x="575" y="55"/>
                    </a:lnTo>
                    <a:lnTo>
                      <a:pt x="579" y="55"/>
                    </a:lnTo>
                    <a:lnTo>
                      <a:pt x="592" y="59"/>
                    </a:lnTo>
                    <a:lnTo>
                      <a:pt x="596" y="61"/>
                    </a:lnTo>
                    <a:lnTo>
                      <a:pt x="610" y="65"/>
                    </a:lnTo>
                    <a:lnTo>
                      <a:pt x="612" y="65"/>
                    </a:lnTo>
                    <a:lnTo>
                      <a:pt x="628" y="71"/>
                    </a:lnTo>
                    <a:lnTo>
                      <a:pt x="630" y="71"/>
                    </a:lnTo>
                    <a:lnTo>
                      <a:pt x="644" y="75"/>
                    </a:lnTo>
                    <a:lnTo>
                      <a:pt x="648" y="77"/>
                    </a:lnTo>
                    <a:lnTo>
                      <a:pt x="662" y="81"/>
                    </a:lnTo>
                    <a:lnTo>
                      <a:pt x="666" y="83"/>
                    </a:lnTo>
                    <a:lnTo>
                      <a:pt x="680" y="87"/>
                    </a:lnTo>
                    <a:lnTo>
                      <a:pt x="684" y="89"/>
                    </a:lnTo>
                    <a:lnTo>
                      <a:pt x="696" y="93"/>
                    </a:lnTo>
                    <a:lnTo>
                      <a:pt x="700" y="95"/>
                    </a:lnTo>
                    <a:lnTo>
                      <a:pt x="714" y="99"/>
                    </a:lnTo>
                    <a:lnTo>
                      <a:pt x="718" y="101"/>
                    </a:lnTo>
                    <a:lnTo>
                      <a:pt x="730" y="105"/>
                    </a:lnTo>
                    <a:lnTo>
                      <a:pt x="734" y="107"/>
                    </a:lnTo>
                    <a:lnTo>
                      <a:pt x="748" y="111"/>
                    </a:lnTo>
                    <a:lnTo>
                      <a:pt x="750" y="113"/>
                    </a:lnTo>
                    <a:lnTo>
                      <a:pt x="764" y="119"/>
                    </a:lnTo>
                    <a:lnTo>
                      <a:pt x="766" y="119"/>
                    </a:lnTo>
                    <a:lnTo>
                      <a:pt x="780" y="125"/>
                    </a:lnTo>
                    <a:lnTo>
                      <a:pt x="782" y="127"/>
                    </a:lnTo>
                    <a:lnTo>
                      <a:pt x="796" y="131"/>
                    </a:lnTo>
                    <a:lnTo>
                      <a:pt x="798" y="133"/>
                    </a:lnTo>
                    <a:lnTo>
                      <a:pt x="810" y="139"/>
                    </a:lnTo>
                    <a:lnTo>
                      <a:pt x="814" y="139"/>
                    </a:lnTo>
                    <a:lnTo>
                      <a:pt x="826" y="145"/>
                    </a:lnTo>
                    <a:lnTo>
                      <a:pt x="828" y="146"/>
                    </a:lnTo>
                    <a:lnTo>
                      <a:pt x="840" y="152"/>
                    </a:lnTo>
                    <a:lnTo>
                      <a:pt x="844" y="152"/>
                    </a:lnTo>
                    <a:lnTo>
                      <a:pt x="854" y="158"/>
                    </a:lnTo>
                    <a:lnTo>
                      <a:pt x="858" y="160"/>
                    </a:lnTo>
                    <a:lnTo>
                      <a:pt x="868" y="166"/>
                    </a:lnTo>
                    <a:lnTo>
                      <a:pt x="870" y="168"/>
                    </a:lnTo>
                    <a:lnTo>
                      <a:pt x="882" y="174"/>
                    </a:lnTo>
                    <a:lnTo>
                      <a:pt x="884" y="174"/>
                    </a:lnTo>
                    <a:lnTo>
                      <a:pt x="894" y="180"/>
                    </a:lnTo>
                    <a:lnTo>
                      <a:pt x="898" y="182"/>
                    </a:lnTo>
                    <a:lnTo>
                      <a:pt x="908" y="188"/>
                    </a:lnTo>
                    <a:lnTo>
                      <a:pt x="910" y="190"/>
                    </a:lnTo>
                    <a:lnTo>
                      <a:pt x="918" y="196"/>
                    </a:lnTo>
                    <a:lnTo>
                      <a:pt x="922" y="198"/>
                    </a:lnTo>
                    <a:lnTo>
                      <a:pt x="930" y="204"/>
                    </a:lnTo>
                    <a:lnTo>
                      <a:pt x="932" y="206"/>
                    </a:lnTo>
                    <a:lnTo>
                      <a:pt x="942" y="212"/>
                    </a:lnTo>
                    <a:lnTo>
                      <a:pt x="944" y="212"/>
                    </a:lnTo>
                    <a:lnTo>
                      <a:pt x="952" y="220"/>
                    </a:lnTo>
                    <a:lnTo>
                      <a:pt x="954" y="220"/>
                    </a:lnTo>
                    <a:lnTo>
                      <a:pt x="962" y="226"/>
                    </a:lnTo>
                    <a:lnTo>
                      <a:pt x="962" y="228"/>
                    </a:lnTo>
                    <a:lnTo>
                      <a:pt x="970" y="234"/>
                    </a:lnTo>
                    <a:lnTo>
                      <a:pt x="972" y="236"/>
                    </a:lnTo>
                    <a:lnTo>
                      <a:pt x="978" y="242"/>
                    </a:lnTo>
                    <a:lnTo>
                      <a:pt x="980" y="244"/>
                    </a:lnTo>
                    <a:lnTo>
                      <a:pt x="986" y="250"/>
                    </a:lnTo>
                    <a:lnTo>
                      <a:pt x="988" y="252"/>
                    </a:lnTo>
                    <a:lnTo>
                      <a:pt x="994" y="257"/>
                    </a:lnTo>
                    <a:lnTo>
                      <a:pt x="994" y="259"/>
                    </a:lnTo>
                    <a:lnTo>
                      <a:pt x="999" y="265"/>
                    </a:lnTo>
                    <a:lnTo>
                      <a:pt x="999" y="267"/>
                    </a:lnTo>
                    <a:lnTo>
                      <a:pt x="1003" y="273"/>
                    </a:lnTo>
                    <a:lnTo>
                      <a:pt x="1005" y="275"/>
                    </a:lnTo>
                    <a:lnTo>
                      <a:pt x="1009" y="281"/>
                    </a:lnTo>
                    <a:lnTo>
                      <a:pt x="1009" y="283"/>
                    </a:lnTo>
                    <a:lnTo>
                      <a:pt x="1013" y="289"/>
                    </a:lnTo>
                    <a:lnTo>
                      <a:pt x="1013" y="291"/>
                    </a:lnTo>
                    <a:lnTo>
                      <a:pt x="1015" y="297"/>
                    </a:lnTo>
                    <a:lnTo>
                      <a:pt x="1017" y="299"/>
                    </a:lnTo>
                    <a:lnTo>
                      <a:pt x="1017" y="307"/>
                    </a:lnTo>
                    <a:lnTo>
                      <a:pt x="1019" y="307"/>
                    </a:lnTo>
                    <a:lnTo>
                      <a:pt x="1019" y="315"/>
                    </a:lnTo>
                    <a:lnTo>
                      <a:pt x="1019" y="315"/>
                    </a:lnTo>
                    <a:lnTo>
                      <a:pt x="1019" y="323"/>
                    </a:lnTo>
                    <a:close/>
                  </a:path>
                </a:pathLst>
              </a:custGeom>
              <a:gradFill rotWithShape="0">
                <a:gsLst>
                  <a:gs pos="0">
                    <a:srgbClr val="FFEBFA">
                      <a:alpha val="34000"/>
                    </a:srgbClr>
                  </a:gs>
                  <a:gs pos="30000">
                    <a:srgbClr val="C4D6EB">
                      <a:alpha val="53800"/>
                    </a:srgbClr>
                  </a:gs>
                  <a:gs pos="60001">
                    <a:srgbClr val="85C2FF">
                      <a:alpha val="73601"/>
                    </a:srgbClr>
                  </a:gs>
                  <a:gs pos="100000">
                    <a:srgbClr val="5E9EFF"/>
                  </a:gs>
                </a:gsLst>
                <a:path path="rect">
                  <a:fillToRect l="50000" t="50000" r="50000" b="50000"/>
                </a:path>
              </a:gradFill>
              <a:ln w="23876">
                <a:noFill/>
                <a:prstDash val="solid"/>
                <a:round/>
              </a:ln>
            </p:spPr>
            <p:txBody>
              <a:bodyPr/>
              <a:lstStyle/>
              <a:p>
                <a:pPr>
                  <a:defRPr/>
                </a:pPr>
                <a:endParaRPr lang="en-US"/>
              </a:p>
            </p:txBody>
          </p:sp>
          <p:sp>
            <p:nvSpPr>
              <p:cNvPr id="54282" name="Oval 10"/>
              <p:cNvSpPr>
                <a:spLocks noChangeArrowheads="1"/>
              </p:cNvSpPr>
              <p:nvPr/>
            </p:nvSpPr>
            <p:spPr bwMode="auto">
              <a:xfrm>
                <a:off x="1885950" y="3767138"/>
                <a:ext cx="1371600" cy="685800"/>
              </a:xfrm>
              <a:prstGeom prst="ellipse">
                <a:avLst/>
              </a:prstGeom>
              <a:gradFill rotWithShape="0">
                <a:gsLst>
                  <a:gs pos="0">
                    <a:srgbClr val="FFEBFA">
                      <a:alpha val="64999"/>
                    </a:srgbClr>
                  </a:gs>
                  <a:gs pos="30000">
                    <a:srgbClr val="C4D6EB">
                      <a:alpha val="75500"/>
                    </a:srgbClr>
                  </a:gs>
                  <a:gs pos="60001">
                    <a:srgbClr val="85C2FF">
                      <a:alpha val="86000"/>
                    </a:srgbClr>
                  </a:gs>
                  <a:gs pos="100000">
                    <a:srgbClr val="5E9EFF"/>
                  </a:gs>
                </a:gsLst>
                <a:path path="shape">
                  <a:fillToRect l="50000" t="50000" r="50000" b="50000"/>
                </a:path>
              </a:gradFill>
              <a:ln w="12700">
                <a:noFill/>
                <a:round/>
                <a:headEnd type="none" w="sm" len="sm"/>
                <a:tailEnd type="none" w="sm" len="sm"/>
              </a:ln>
              <a:effectLst/>
            </p:spPr>
            <p:txBody>
              <a:bodyPr wrap="none" anchor="ctr"/>
              <a:lstStyle/>
              <a:p>
                <a:pPr>
                  <a:defRPr/>
                </a:pPr>
                <a:endParaRPr lang="en-US"/>
              </a:p>
            </p:txBody>
          </p:sp>
          <p:sp>
            <p:nvSpPr>
              <p:cNvPr id="54285" name="Freeform 13"/>
              <p:cNvSpPr/>
              <p:nvPr/>
            </p:nvSpPr>
            <p:spPr bwMode="auto">
              <a:xfrm>
                <a:off x="1614488" y="2867025"/>
                <a:ext cx="1981200" cy="1104900"/>
              </a:xfrm>
              <a:custGeom>
                <a:avLst/>
                <a:gdLst/>
                <a:ahLst/>
                <a:cxnLst>
                  <a:cxn ang="0">
                    <a:pos x="456" y="1968"/>
                  </a:cxn>
                  <a:cxn ang="0">
                    <a:pos x="0" y="1044"/>
                  </a:cxn>
                  <a:cxn ang="0">
                    <a:pos x="564" y="108"/>
                  </a:cxn>
                  <a:cxn ang="0">
                    <a:pos x="1344" y="216"/>
                  </a:cxn>
                  <a:cxn ang="0">
                    <a:pos x="1719" y="464"/>
                  </a:cxn>
                  <a:cxn ang="0">
                    <a:pos x="2160" y="216"/>
                  </a:cxn>
                  <a:cxn ang="0">
                    <a:pos x="2880" y="96"/>
                  </a:cxn>
                  <a:cxn ang="0">
                    <a:pos x="3468" y="1056"/>
                  </a:cxn>
                  <a:cxn ang="0">
                    <a:pos x="3012" y="1968"/>
                  </a:cxn>
                  <a:cxn ang="0">
                    <a:pos x="2316" y="1572"/>
                  </a:cxn>
                  <a:cxn ang="0">
                    <a:pos x="1740" y="1272"/>
                  </a:cxn>
                  <a:cxn ang="0">
                    <a:pos x="1164" y="1572"/>
                  </a:cxn>
                  <a:cxn ang="0">
                    <a:pos x="456" y="1968"/>
                  </a:cxn>
                </a:cxnLst>
                <a:rect l="0" t="0" r="r" b="b"/>
                <a:pathLst>
                  <a:path w="3468" h="2088">
                    <a:moveTo>
                      <a:pt x="456" y="1968"/>
                    </a:moveTo>
                    <a:cubicBezTo>
                      <a:pt x="156" y="1848"/>
                      <a:pt x="0" y="1704"/>
                      <a:pt x="0" y="1044"/>
                    </a:cubicBezTo>
                    <a:cubicBezTo>
                      <a:pt x="0" y="384"/>
                      <a:pt x="276" y="216"/>
                      <a:pt x="564" y="108"/>
                    </a:cubicBezTo>
                    <a:cubicBezTo>
                      <a:pt x="852" y="0"/>
                      <a:pt x="1140" y="75"/>
                      <a:pt x="1344" y="216"/>
                    </a:cubicBezTo>
                    <a:cubicBezTo>
                      <a:pt x="1548" y="357"/>
                      <a:pt x="1599" y="464"/>
                      <a:pt x="1719" y="464"/>
                    </a:cubicBezTo>
                    <a:cubicBezTo>
                      <a:pt x="1839" y="464"/>
                      <a:pt x="1944" y="372"/>
                      <a:pt x="2160" y="216"/>
                    </a:cubicBezTo>
                    <a:cubicBezTo>
                      <a:pt x="2376" y="60"/>
                      <a:pt x="2556" y="12"/>
                      <a:pt x="2880" y="96"/>
                    </a:cubicBezTo>
                    <a:cubicBezTo>
                      <a:pt x="3204" y="180"/>
                      <a:pt x="3468" y="612"/>
                      <a:pt x="3468" y="1056"/>
                    </a:cubicBezTo>
                    <a:cubicBezTo>
                      <a:pt x="3468" y="1500"/>
                      <a:pt x="3276" y="1860"/>
                      <a:pt x="3012" y="1968"/>
                    </a:cubicBezTo>
                    <a:cubicBezTo>
                      <a:pt x="2748" y="2076"/>
                      <a:pt x="2544" y="1752"/>
                      <a:pt x="2316" y="1572"/>
                    </a:cubicBezTo>
                    <a:cubicBezTo>
                      <a:pt x="2088" y="1392"/>
                      <a:pt x="1896" y="1272"/>
                      <a:pt x="1740" y="1272"/>
                    </a:cubicBezTo>
                    <a:cubicBezTo>
                      <a:pt x="1584" y="1272"/>
                      <a:pt x="1368" y="1392"/>
                      <a:pt x="1164" y="1572"/>
                    </a:cubicBezTo>
                    <a:cubicBezTo>
                      <a:pt x="960" y="1752"/>
                      <a:pt x="756" y="2088"/>
                      <a:pt x="456" y="1968"/>
                    </a:cubicBezTo>
                    <a:close/>
                  </a:path>
                </a:pathLst>
              </a:custGeom>
              <a:gradFill rotWithShape="0">
                <a:gsLst>
                  <a:gs pos="0">
                    <a:srgbClr val="FFEBFA">
                      <a:alpha val="85001"/>
                    </a:srgbClr>
                  </a:gs>
                  <a:gs pos="30000">
                    <a:srgbClr val="C4D6EB">
                      <a:alpha val="75400"/>
                    </a:srgbClr>
                  </a:gs>
                  <a:gs pos="60001">
                    <a:srgbClr val="85C2FF">
                      <a:alpha val="65800"/>
                    </a:srgbClr>
                  </a:gs>
                  <a:gs pos="100000">
                    <a:srgbClr val="5E9EFF">
                      <a:alpha val="53000"/>
                    </a:srgbClr>
                  </a:gs>
                </a:gsLst>
                <a:path path="rect">
                  <a:fillToRect l="50000" t="50000" r="50000" b="50000"/>
                </a:path>
              </a:gradFill>
              <a:ln w="3175" cap="flat" cmpd="sng">
                <a:noFill/>
                <a:prstDash val="solid"/>
                <a:round/>
                <a:headEnd type="none" w="med" len="med"/>
                <a:tailEnd type="none" w="med" len="med"/>
              </a:ln>
              <a:effectLst/>
            </p:spPr>
            <p:txBody>
              <a:bodyPr wrap="none" anchor="ctr"/>
              <a:lstStyle/>
              <a:p>
                <a:pPr>
                  <a:defRPr/>
                </a:pPr>
                <a:endParaRPr lang="en-US"/>
              </a:p>
            </p:txBody>
          </p:sp>
          <p:grpSp>
            <p:nvGrpSpPr>
              <p:cNvPr id="13" name="Group 23"/>
              <p:cNvGrpSpPr/>
              <p:nvPr/>
            </p:nvGrpSpPr>
            <p:grpSpPr bwMode="auto">
              <a:xfrm>
                <a:off x="2714625" y="5072066"/>
                <a:ext cx="3297238" cy="1328739"/>
                <a:chOff x="1710" y="3195"/>
                <a:chExt cx="2077" cy="837"/>
              </a:xfrm>
            </p:grpSpPr>
            <p:sp>
              <p:nvSpPr>
                <p:cNvPr id="14" name="Freeform 24"/>
                <p:cNvSpPr/>
                <p:nvPr/>
              </p:nvSpPr>
              <p:spPr bwMode="auto">
                <a:xfrm>
                  <a:off x="1710" y="3195"/>
                  <a:ext cx="1590" cy="649"/>
                </a:xfrm>
                <a:custGeom>
                  <a:avLst/>
                  <a:gdLst>
                    <a:gd name="T0" fmla="*/ 957 w 1590"/>
                    <a:gd name="T1" fmla="*/ 649 h 649"/>
                    <a:gd name="T2" fmla="*/ 0 w 1590"/>
                    <a:gd name="T3" fmla="*/ 0 h 649"/>
                    <a:gd name="T4" fmla="*/ 0 60000 65536"/>
                    <a:gd name="T5" fmla="*/ 0 60000 65536"/>
                    <a:gd name="T6" fmla="*/ 0 w 1590"/>
                    <a:gd name="T7" fmla="*/ 0 h 649"/>
                    <a:gd name="T8" fmla="*/ 1590 w 1590"/>
                    <a:gd name="T9" fmla="*/ 649 h 649"/>
                  </a:gdLst>
                  <a:ahLst/>
                  <a:cxnLst>
                    <a:cxn ang="T4">
                      <a:pos x="T0" y="T1"/>
                    </a:cxn>
                    <a:cxn ang="T5">
                      <a:pos x="T2" y="T3"/>
                    </a:cxn>
                  </a:cxnLst>
                  <a:rect l="T6" t="T7" r="T8" b="T9"/>
                  <a:pathLst>
                    <a:path w="1590" h="649">
                      <a:moveTo>
                        <a:pt x="957" y="649"/>
                      </a:moveTo>
                      <a:cubicBezTo>
                        <a:pt x="1590" y="137"/>
                        <a:pt x="90" y="567"/>
                        <a:pt x="0" y="0"/>
                      </a:cubicBezTo>
                    </a:path>
                  </a:pathLst>
                </a:custGeom>
                <a:noFill/>
                <a:ln w="25400">
                  <a:solidFill>
                    <a:schemeClr val="accent1"/>
                  </a:solidFill>
                  <a:round/>
                  <a:headEnd type="none" w="sm" len="sm"/>
                  <a:tailEnd type="stealth" w="lg" len="lg"/>
                </a:ln>
              </p:spPr>
              <p:txBody>
                <a:bodyPr/>
                <a:lstStyle/>
                <a:p>
                  <a:endParaRPr lang="en-US"/>
                </a:p>
              </p:txBody>
            </p:sp>
            <p:sp>
              <p:nvSpPr>
                <p:cNvPr id="15" name="Rectangle 25"/>
                <p:cNvSpPr>
                  <a:spLocks noChangeArrowheads="1"/>
                </p:cNvSpPr>
                <p:nvPr/>
              </p:nvSpPr>
              <p:spPr bwMode="auto">
                <a:xfrm>
                  <a:off x="2295" y="3780"/>
                  <a:ext cx="1492" cy="252"/>
                </a:xfrm>
                <a:prstGeom prst="rect">
                  <a:avLst/>
                </a:prstGeom>
                <a:noFill/>
                <a:ln w="25400">
                  <a:noFill/>
                  <a:miter lim="800000"/>
                  <a:headEnd type="none" w="sm" len="sm"/>
                  <a:tailEnd type="none" w="lg" len="lg"/>
                </a:ln>
                <a:effectLst/>
              </p:spPr>
              <p:txBody>
                <a:bodyPr wrap="none">
                  <a:spAutoFit/>
                </a:bodyPr>
                <a:lstStyle/>
                <a:p>
                  <a:pPr eaLnBrk="0" hangingPunct="0">
                    <a:defRPr/>
                  </a:pPr>
                  <a:r>
                    <a:rPr lang="el-GR" sz="2000" dirty="0">
                      <a:latin typeface="Lucida Grande" charset="0"/>
                    </a:rPr>
                    <a:t>π</a:t>
                  </a:r>
                  <a:r>
                    <a:rPr lang="en-US" sz="2000" dirty="0">
                      <a:latin typeface="Comic Sans MS" panose="030F0702030302020204" charset="0"/>
                    </a:rPr>
                    <a:t>-bond </a:t>
                  </a:r>
                  <a:r>
                    <a:rPr lang="en-US" sz="2000" dirty="0">
                      <a:solidFill>
                        <a:srgbClr val="002060"/>
                      </a:solidFill>
                      <a:effectLst>
                        <a:outerShdw blurRad="38100" dist="38100" dir="2700000" algn="tl">
                          <a:srgbClr val="C0C0C0"/>
                        </a:outerShdw>
                      </a:effectLst>
                    </a:rPr>
                    <a:t>2p</a:t>
                  </a:r>
                  <a:r>
                    <a:rPr lang="en-US" sz="2000" baseline="-25000" dirty="0">
                      <a:solidFill>
                        <a:srgbClr val="002060"/>
                      </a:solidFill>
                      <a:effectLst>
                        <a:outerShdw blurRad="38100" dist="38100" dir="2700000" algn="tl">
                          <a:srgbClr val="C0C0C0"/>
                        </a:outerShdw>
                      </a:effectLst>
                    </a:rPr>
                    <a:t>z</a:t>
                  </a:r>
                  <a:r>
                    <a:rPr lang="en-US" sz="2000" dirty="0">
                      <a:solidFill>
                        <a:srgbClr val="002060"/>
                      </a:solidFill>
                      <a:effectLst>
                        <a:outerShdw blurRad="38100" dist="38100" dir="2700000" algn="tl">
                          <a:srgbClr val="C0C0C0"/>
                        </a:outerShdw>
                      </a:effectLst>
                    </a:rPr>
                    <a:t> and2p</a:t>
                  </a:r>
                  <a:r>
                    <a:rPr lang="en-US" sz="2000" baseline="-25000" dirty="0">
                      <a:solidFill>
                        <a:srgbClr val="002060"/>
                      </a:solidFill>
                      <a:effectLst>
                        <a:outerShdw blurRad="38100" dist="38100" dir="2700000" algn="tl">
                          <a:srgbClr val="C0C0C0"/>
                        </a:outerShdw>
                      </a:effectLst>
                    </a:rPr>
                    <a:t>z</a:t>
                  </a:r>
                </a:p>
              </p:txBody>
            </p:sp>
          </p:grpSp>
          <p:grpSp>
            <p:nvGrpSpPr>
              <p:cNvPr id="16" name="Group 19"/>
              <p:cNvGrpSpPr/>
              <p:nvPr/>
            </p:nvGrpSpPr>
            <p:grpSpPr bwMode="auto">
              <a:xfrm>
                <a:off x="0" y="4643448"/>
                <a:ext cx="2719388" cy="1366838"/>
                <a:chOff x="240" y="3177"/>
                <a:chExt cx="1713" cy="861"/>
              </a:xfrm>
            </p:grpSpPr>
            <p:sp>
              <p:nvSpPr>
                <p:cNvPr id="17" name="Rectangle 20"/>
                <p:cNvSpPr>
                  <a:spLocks noChangeArrowheads="1"/>
                </p:cNvSpPr>
                <p:nvPr/>
              </p:nvSpPr>
              <p:spPr bwMode="auto">
                <a:xfrm>
                  <a:off x="240" y="3786"/>
                  <a:ext cx="1472" cy="252"/>
                </a:xfrm>
                <a:prstGeom prst="rect">
                  <a:avLst/>
                </a:prstGeom>
                <a:noFill/>
                <a:ln w="25400">
                  <a:noFill/>
                  <a:miter lim="800000"/>
                  <a:headEnd type="none" w="sm" len="sm"/>
                  <a:tailEnd type="none" w="lg" len="lg"/>
                </a:ln>
                <a:effectLst/>
              </p:spPr>
              <p:txBody>
                <a:bodyPr wrap="none">
                  <a:spAutoFit/>
                </a:bodyPr>
                <a:lstStyle/>
                <a:p>
                  <a:pPr eaLnBrk="0" hangingPunct="0">
                    <a:defRPr/>
                  </a:pPr>
                  <a:r>
                    <a:rPr lang="el-GR" sz="2000" dirty="0">
                      <a:latin typeface="Lucida Grande" charset="0"/>
                    </a:rPr>
                    <a:t>π</a:t>
                  </a:r>
                  <a:r>
                    <a:rPr lang="en-US" sz="2000" dirty="0">
                      <a:latin typeface="Comic Sans MS" panose="030F0702030302020204" charset="0"/>
                    </a:rPr>
                    <a:t>-bond </a:t>
                  </a:r>
                  <a:r>
                    <a:rPr lang="en-US" sz="2000" dirty="0">
                      <a:latin typeface="Constantia" panose="02030602050306030303" pitchFamily="18" charset="0"/>
                    </a:rPr>
                    <a:t>2p</a:t>
                  </a:r>
                  <a:r>
                    <a:rPr lang="en-US" sz="2000" baseline="-25000" dirty="0">
                      <a:latin typeface="Constantia" panose="02030602050306030303" pitchFamily="18" charset="0"/>
                    </a:rPr>
                    <a:t>y</a:t>
                  </a:r>
                  <a:r>
                    <a:rPr lang="en-US" sz="2000" dirty="0">
                      <a:latin typeface="Constantia" panose="02030602050306030303" pitchFamily="18" charset="0"/>
                    </a:rPr>
                    <a:t> and 2p</a:t>
                  </a:r>
                  <a:r>
                    <a:rPr lang="en-US" sz="2000" baseline="-25000" dirty="0">
                      <a:latin typeface="Constantia" panose="02030602050306030303" pitchFamily="18" charset="0"/>
                    </a:rPr>
                    <a:t>y</a:t>
                  </a:r>
                  <a:endParaRPr lang="en-US" sz="2000" baseline="-25000" dirty="0">
                    <a:solidFill>
                      <a:schemeClr val="bg1"/>
                    </a:solidFill>
                    <a:effectLst>
                      <a:outerShdw blurRad="38100" dist="38100" dir="2700000" algn="tl">
                        <a:srgbClr val="C0C0C0"/>
                      </a:outerShdw>
                    </a:effectLst>
                    <a:latin typeface="Constantia" panose="02030602050306030303" pitchFamily="18" charset="0"/>
                  </a:endParaRPr>
                </a:p>
              </p:txBody>
            </p:sp>
            <p:sp>
              <p:nvSpPr>
                <p:cNvPr id="18" name="Freeform 21"/>
                <p:cNvSpPr/>
                <p:nvPr/>
              </p:nvSpPr>
              <p:spPr bwMode="auto">
                <a:xfrm>
                  <a:off x="1152" y="3177"/>
                  <a:ext cx="801" cy="796"/>
                </a:xfrm>
                <a:custGeom>
                  <a:avLst/>
                  <a:gdLst>
                    <a:gd name="T0" fmla="*/ 312 w 801"/>
                    <a:gd name="T1" fmla="*/ 796 h 796"/>
                    <a:gd name="T2" fmla="*/ 450 w 801"/>
                    <a:gd name="T3" fmla="*/ 0 h 796"/>
                    <a:gd name="T4" fmla="*/ 0 60000 65536"/>
                    <a:gd name="T5" fmla="*/ 0 60000 65536"/>
                    <a:gd name="T6" fmla="*/ 0 w 801"/>
                    <a:gd name="T7" fmla="*/ 0 h 796"/>
                    <a:gd name="T8" fmla="*/ 801 w 801"/>
                    <a:gd name="T9" fmla="*/ 796 h 796"/>
                  </a:gdLst>
                  <a:ahLst/>
                  <a:cxnLst>
                    <a:cxn ang="T4">
                      <a:pos x="T0" y="T1"/>
                    </a:cxn>
                    <a:cxn ang="T5">
                      <a:pos x="T2" y="T3"/>
                    </a:cxn>
                  </a:cxnLst>
                  <a:rect l="T6" t="T7" r="T8" b="T9"/>
                  <a:pathLst>
                    <a:path w="801" h="796">
                      <a:moveTo>
                        <a:pt x="312" y="796"/>
                      </a:moveTo>
                      <a:cubicBezTo>
                        <a:pt x="801" y="328"/>
                        <a:pt x="0" y="765"/>
                        <a:pt x="450" y="0"/>
                      </a:cubicBezTo>
                    </a:path>
                  </a:pathLst>
                </a:custGeom>
                <a:noFill/>
                <a:ln w="25400">
                  <a:solidFill>
                    <a:schemeClr val="accent1"/>
                  </a:solidFill>
                  <a:round/>
                  <a:headEnd type="none" w="sm" len="sm"/>
                  <a:tailEnd type="stealth" w="lg" len="lg"/>
                </a:ln>
              </p:spPr>
              <p:txBody>
                <a:bodyPr/>
                <a:lstStyle/>
                <a:p>
                  <a:endParaRPr lang="en-US"/>
                </a:p>
              </p:txBody>
            </p:sp>
          </p:grpSp>
          <p:sp>
            <p:nvSpPr>
              <p:cNvPr id="19" name="Line 47"/>
              <p:cNvSpPr>
                <a:spLocks noChangeShapeType="1"/>
              </p:cNvSpPr>
              <p:nvPr/>
            </p:nvSpPr>
            <p:spPr bwMode="auto">
              <a:xfrm flipH="1">
                <a:off x="2786050" y="3286124"/>
                <a:ext cx="1828800" cy="685800"/>
              </a:xfrm>
              <a:prstGeom prst="line">
                <a:avLst/>
              </a:prstGeom>
              <a:noFill/>
              <a:ln w="19050">
                <a:solidFill>
                  <a:schemeClr val="accent1"/>
                </a:solidFill>
                <a:round/>
              </a:ln>
            </p:spPr>
            <p:txBody>
              <a:bodyPr/>
              <a:lstStyle/>
              <a:p>
                <a:endParaRPr lang="en-GB"/>
              </a:p>
            </p:txBody>
          </p:sp>
          <p:sp>
            <p:nvSpPr>
              <p:cNvPr id="20" name="Rectangle 19"/>
              <p:cNvSpPr/>
              <p:nvPr/>
            </p:nvSpPr>
            <p:spPr>
              <a:xfrm>
                <a:off x="4572000" y="3143248"/>
                <a:ext cx="1023037" cy="400110"/>
              </a:xfrm>
              <a:prstGeom prst="rect">
                <a:avLst/>
              </a:prstGeom>
            </p:spPr>
            <p:txBody>
              <a:bodyPr wrap="none">
                <a:spAutoFit/>
              </a:bodyPr>
              <a:lstStyle/>
              <a:p>
                <a:r>
                  <a:rPr lang="el-GR" sz="2000" dirty="0">
                    <a:solidFill>
                      <a:srgbClr val="002060"/>
                    </a:solidFill>
                    <a:latin typeface="Lucida Grande" charset="0"/>
                  </a:rPr>
                  <a:t>σ</a:t>
                </a:r>
                <a:r>
                  <a:rPr lang="en-US" sz="2000" dirty="0">
                    <a:solidFill>
                      <a:srgbClr val="002060"/>
                    </a:solidFill>
                    <a:latin typeface="Comic Sans MS" panose="030F0702030302020204" charset="0"/>
                  </a:rPr>
                  <a:t>-bond</a:t>
                </a:r>
                <a:endParaRPr lang="el-GR" sz="2000" dirty="0">
                  <a:solidFill>
                    <a:srgbClr val="002060"/>
                  </a:solidFill>
                  <a:latin typeface="Comic Sans MS" panose="030F0702030302020204" charset="0"/>
                </a:endParaRPr>
              </a:p>
            </p:txBody>
          </p:sp>
        </p:grpSp>
      </p:grpSp>
      <p:sp>
        <p:nvSpPr>
          <p:cNvPr id="21" name="TextBox 20"/>
          <p:cNvSpPr txBox="1"/>
          <p:nvPr/>
        </p:nvSpPr>
        <p:spPr>
          <a:xfrm>
            <a:off x="857224" y="428604"/>
            <a:ext cx="7358114" cy="1077218"/>
          </a:xfrm>
          <a:prstGeom prst="rect">
            <a:avLst/>
          </a:prstGeom>
          <a:noFill/>
        </p:spPr>
        <p:txBody>
          <a:bodyPr wrap="square" rtlCol="0">
            <a:spAutoFit/>
          </a:bodyPr>
          <a:lstStyle/>
          <a:p>
            <a:r>
              <a:rPr lang="en-US" sz="3200" dirty="0">
                <a:solidFill>
                  <a:srgbClr val="0070C0"/>
                </a:solidFill>
              </a:rPr>
              <a:t>In an alkyne the c-c bond consists of one sigma and two pi bonds </a:t>
            </a:r>
            <a:endParaRPr lang="en-GB" sz="3200" dirty="0">
              <a:solidFill>
                <a:srgbClr val="0070C0"/>
              </a:solidFill>
            </a:endParaRP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lnSpcReduction="10000"/>
          </a:bodyPr>
          <a:lstStyle/>
          <a:p>
            <a:r>
              <a:rPr lang="en-US" altLang="zh-CN" b="1" dirty="0">
                <a:solidFill>
                  <a:srgbClr val="FF0000"/>
                </a:solidFill>
              </a:rPr>
              <a:t>The higher proportion of s orbital in the hybrid orbitals, the lower average energy of the hybrid orbitals</a:t>
            </a:r>
            <a:r>
              <a:rPr lang="en-US" altLang="zh-CN" dirty="0"/>
              <a:t>. E.g. sp&lt;sp</a:t>
            </a:r>
            <a:r>
              <a:rPr lang="en-US" altLang="zh-CN" baseline="30000" dirty="0"/>
              <a:t>2</a:t>
            </a:r>
            <a:r>
              <a:rPr lang="en-US" altLang="zh-CN" dirty="0"/>
              <a:t>&lt;sp</a:t>
            </a:r>
            <a:r>
              <a:rPr lang="en-US" altLang="zh-CN" baseline="30000" dirty="0"/>
              <a:t>3</a:t>
            </a:r>
            <a:r>
              <a:rPr lang="en-US" altLang="zh-CN" dirty="0"/>
              <a:t> in energy if all formed from 2s and 2p of the same atom.</a:t>
            </a:r>
          </a:p>
          <a:p>
            <a:r>
              <a:rPr lang="en-US" altLang="zh-CN" dirty="0"/>
              <a:t>Hybrid orbitals are used to </a:t>
            </a:r>
            <a:r>
              <a:rPr lang="en-US" altLang="zh-CN" b="1" dirty="0">
                <a:solidFill>
                  <a:srgbClr val="FF0000"/>
                </a:solidFill>
              </a:rPr>
              <a:t>form sigma bonds or to hold lone pair electrons</a:t>
            </a:r>
            <a:r>
              <a:rPr lang="en-US" altLang="zh-CN" dirty="0"/>
              <a:t> (except for the lone pair electrons also get involved in pi bond).</a:t>
            </a:r>
          </a:p>
          <a:p>
            <a:r>
              <a:rPr lang="en-US" altLang="zh-CN" dirty="0"/>
              <a:t>Hybrid orbitals are </a:t>
            </a:r>
            <a:r>
              <a:rPr lang="en-US" altLang="zh-CN" b="1" dirty="0">
                <a:solidFill>
                  <a:srgbClr val="FF0000"/>
                </a:solidFill>
              </a:rPr>
              <a:t>NOT</a:t>
            </a:r>
            <a:r>
              <a:rPr lang="en-US" altLang="zh-CN" dirty="0"/>
              <a:t> used to </a:t>
            </a:r>
            <a:r>
              <a:rPr lang="en-US" altLang="zh-CN" b="1" dirty="0">
                <a:solidFill>
                  <a:srgbClr val="FF0000"/>
                </a:solidFill>
              </a:rPr>
              <a:t>form pi bonds or being a vacant orbital </a:t>
            </a:r>
            <a:r>
              <a:rPr lang="en-US" altLang="zh-CN" dirty="0">
                <a:solidFill>
                  <a:schemeClr val="tx1"/>
                </a:solidFill>
              </a:rPr>
              <a:t>(have no electrons in), so </a:t>
            </a:r>
            <a:r>
              <a:rPr lang="en-US" altLang="zh-CN" b="1" dirty="0">
                <a:solidFill>
                  <a:srgbClr val="FF0000"/>
                </a:solidFill>
              </a:rPr>
              <a:t>unhybridized p orbitals</a:t>
            </a:r>
            <a:r>
              <a:rPr lang="en-US" altLang="zh-CN" dirty="0">
                <a:solidFill>
                  <a:schemeClr val="tx1"/>
                </a:solidFill>
              </a:rPr>
              <a:t> are used instead</a:t>
            </a:r>
            <a:r>
              <a:rPr lang="en-US" altLang="zh-CN" dirty="0"/>
              <a:t>.</a:t>
            </a:r>
          </a:p>
        </p:txBody>
      </p:sp>
      <p:sp>
        <p:nvSpPr>
          <p:cNvPr id="2" name="标题 1"/>
          <p:cNvSpPr>
            <a:spLocks noGrp="1"/>
          </p:cNvSpPr>
          <p:nvPr>
            <p:ph type="title"/>
            <p:custDataLst>
              <p:tags r:id="rId1"/>
            </p:custDataLst>
          </p:nvPr>
        </p:nvSpPr>
        <p:spPr/>
        <p:txBody>
          <a:bodyPr/>
          <a:lstStyle/>
          <a:p>
            <a:r>
              <a:rPr lang="en-US" altLang="zh-CN" dirty="0"/>
              <a:t>Key points for hybrid orbitals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Delocalized π bond</a:t>
            </a:r>
            <a:endParaRPr lang="zh-CN" altLang="en-US" dirty="0"/>
          </a:p>
        </p:txBody>
      </p:sp>
      <p:sp>
        <p:nvSpPr>
          <p:cNvPr id="3" name="内容占位符 2"/>
          <p:cNvSpPr>
            <a:spLocks noGrp="1"/>
          </p:cNvSpPr>
          <p:nvPr>
            <p:ph sz="quarter" idx="1"/>
          </p:nvPr>
        </p:nvSpPr>
        <p:spPr/>
        <p:txBody>
          <a:bodyPr/>
          <a:lstStyle/>
          <a:p>
            <a:r>
              <a:rPr lang="en-US" altLang="zh-CN" dirty="0"/>
              <a:t>A big π bond in the whole or part of a molecules that the electrons involved are no longer strict in the range of the 2 atoms that form the multiple bond.</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378" y="188595"/>
            <a:ext cx="8145662" cy="1066800"/>
          </a:xfrm>
        </p:spPr>
        <p:txBody>
          <a:bodyPr>
            <a:normAutofit/>
          </a:bodyPr>
          <a:lstStyle/>
          <a:p>
            <a:r>
              <a:rPr lang="en-US" altLang="zh-CN" sz="3200" dirty="0"/>
              <a:t>Benzene does not behave like other unsaturated molecules</a:t>
            </a:r>
            <a:endParaRPr lang="zh-CN" altLang="en-US" sz="3200" b="1" dirty="0">
              <a:solidFill>
                <a:srgbClr val="C00000"/>
              </a:solidFill>
            </a:endParaRPr>
          </a:p>
        </p:txBody>
      </p:sp>
      <p:sp>
        <p:nvSpPr>
          <p:cNvPr id="3" name="内容占位符 2"/>
          <p:cNvSpPr>
            <a:spLocks noGrp="1"/>
          </p:cNvSpPr>
          <p:nvPr>
            <p:ph idx="1"/>
          </p:nvPr>
        </p:nvSpPr>
        <p:spPr>
          <a:xfrm>
            <a:off x="533401" y="1447800"/>
            <a:ext cx="8305799" cy="4343401"/>
          </a:xfrm>
        </p:spPr>
        <p:txBody>
          <a:bodyPr>
            <a:normAutofit/>
          </a:bodyPr>
          <a:lstStyle/>
          <a:p>
            <a:r>
              <a:rPr lang="en-US" altLang="zh-CN" dirty="0"/>
              <a:t>The 1:1 ratio of carbon to hydrogen in benzene, C</a:t>
            </a:r>
            <a:r>
              <a:rPr lang="en-US" altLang="zh-CN" baseline="-25000" dirty="0"/>
              <a:t>6</a:t>
            </a:r>
            <a:r>
              <a:rPr lang="en-US" altLang="zh-CN" dirty="0"/>
              <a:t>H</a:t>
            </a:r>
            <a:r>
              <a:rPr lang="en-US" altLang="zh-CN" baseline="-25000" dirty="0"/>
              <a:t>6</a:t>
            </a:r>
            <a:r>
              <a:rPr lang="en-US" altLang="zh-CN" dirty="0"/>
              <a:t>, indicates a high degree of unsaturation, greater than that of alkenes or alkynes. </a:t>
            </a:r>
          </a:p>
          <a:p>
            <a:r>
              <a:rPr lang="en-US" altLang="zh-CN" dirty="0"/>
              <a:t>Yet early observations on benzene indicated that it does not show the characteristic properties of possible </a:t>
            </a:r>
            <a:r>
              <a:rPr lang="en-GB" altLang="zh-CN" dirty="0"/>
              <a:t>structures such as:</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185367" y="4436745"/>
            <a:ext cx="8654034"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605" y="1628775"/>
            <a:ext cx="8305800" cy="4347210"/>
          </a:xfrm>
        </p:spPr>
        <p:txBody>
          <a:bodyPr>
            <a:normAutofit fontScale="97500" lnSpcReduction="10000"/>
          </a:bodyPr>
          <a:lstStyle/>
          <a:p>
            <a:r>
              <a:rPr lang="en-US" altLang="zh-CN" dirty="0"/>
              <a:t>The symmetry of this model explained some of the known properties of benzene, such as the fact that it has no isomers, but again fell short of explaining benzene’s atypical reactivity for such an unsaturated molecule. </a:t>
            </a:r>
          </a:p>
          <a:p>
            <a:r>
              <a:rPr lang="en-US" altLang="zh-CN" dirty="0"/>
              <a:t>Clearly, modifications to the Kekulé structure were needed. </a:t>
            </a:r>
          </a:p>
          <a:p>
            <a:r>
              <a:rPr lang="en-US" altLang="zh-CN" dirty="0"/>
              <a:t>Advances in technology, such as X-ray diffraction, provided data that helped to develop the current model of benzene structure.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1484630"/>
            <a:ext cx="8456295" cy="3319145"/>
          </a:xfrm>
        </p:spPr>
        <p:txBody>
          <a:bodyPr>
            <a:normAutofit/>
          </a:bodyPr>
          <a:lstStyle/>
          <a:p>
            <a:r>
              <a:rPr lang="en-US" altLang="zh-CN" sz="2800" dirty="0"/>
              <a:t>For example, </a:t>
            </a:r>
            <a:r>
              <a:rPr lang="en-US" altLang="zh-CN" sz="2800" b="1" dirty="0">
                <a:solidFill>
                  <a:srgbClr val="C00000"/>
                </a:solidFill>
              </a:rPr>
              <a:t>benzene has no isomers</a:t>
            </a:r>
            <a:r>
              <a:rPr lang="en-US" altLang="zh-CN" sz="2800" dirty="0"/>
              <a:t>, and </a:t>
            </a:r>
            <a:r>
              <a:rPr lang="en-US" altLang="zh-CN" sz="2800" b="1" dirty="0">
                <a:solidFill>
                  <a:srgbClr val="C00000"/>
                </a:solidFill>
              </a:rPr>
              <a:t>is reluctant to undergo addition reactions</a:t>
            </a:r>
            <a:r>
              <a:rPr lang="en-US" altLang="zh-CN" sz="2800" dirty="0"/>
              <a:t> – both features that would be expected from these molecules.</a:t>
            </a:r>
          </a:p>
          <a:p>
            <a:r>
              <a:rPr lang="en-US" altLang="zh-CN" sz="2800" dirty="0"/>
              <a:t>In 1865 German organic chemist Kekulé suggested a cyclic arrangement of the carbon atoms with alternating single and double bonds, which is cyclohexa-1,3,5-triene:</a:t>
            </a:r>
          </a:p>
        </p:txBody>
      </p:sp>
      <p:pic>
        <p:nvPicPr>
          <p:cNvPr id="5" name="图片 4"/>
          <p:cNvPicPr>
            <a:picLocks noChangeAspect="1"/>
          </p:cNvPicPr>
          <p:nvPr/>
        </p:nvPicPr>
        <p:blipFill>
          <a:blip r:embed="rId2">
            <a:lum bright="-20000" contrast="40000"/>
          </a:blip>
          <a:stretch>
            <a:fillRect/>
          </a:stretch>
        </p:blipFill>
        <p:spPr>
          <a:xfrm>
            <a:off x="2195830" y="4220845"/>
            <a:ext cx="6371590" cy="2056765"/>
          </a:xfrm>
          <a:prstGeom prst="rect">
            <a:avLst/>
          </a:prstGeom>
        </p:spPr>
      </p:pic>
      <p:pic>
        <p:nvPicPr>
          <p:cNvPr id="6" name="图片 5"/>
          <p:cNvPicPr>
            <a:picLocks noChangeAspect="1"/>
          </p:cNvPicPr>
          <p:nvPr/>
        </p:nvPicPr>
        <p:blipFill>
          <a:blip r:embed="rId3"/>
          <a:stretch>
            <a:fillRect/>
          </a:stretch>
        </p:blipFill>
        <p:spPr>
          <a:xfrm>
            <a:off x="35560" y="4603115"/>
            <a:ext cx="1790700" cy="2145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3500" y="908685"/>
            <a:ext cx="9017000" cy="285559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descr="kekul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16013" y="0"/>
            <a:ext cx="6797675" cy="6858000"/>
          </a:xfrm>
          <a:noFill/>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0"/>
            <a:ext cx="7451725" cy="8223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16027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16027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16027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16027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16027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9pPr>
          </a:lstStyle>
          <a:p>
            <a:pPr algn="ctr" eaLnBrk="1" hangingPunct="1"/>
            <a:endParaRPr lang="en-GB" altLang="zh-CN" sz="900" b="1">
              <a:latin typeface="Tahoma" panose="020B0604030504040204" charset="0"/>
              <a:ea typeface="宋体" panose="02010600030101010101" pitchFamily="2" charset="-122"/>
            </a:endParaRPr>
          </a:p>
          <a:p>
            <a:pPr algn="ctr" eaLnBrk="1" hangingPunct="1"/>
            <a:r>
              <a:rPr lang="en-GB" altLang="zh-CN" sz="3200" b="1">
                <a:latin typeface="Tahoma" panose="020B0604030504040204" charset="0"/>
                <a:ea typeface="宋体" panose="02010600030101010101" pitchFamily="2" charset="-122"/>
              </a:rPr>
              <a:t>STRUCTURE OF BENZENE</a:t>
            </a:r>
          </a:p>
          <a:p>
            <a:pPr algn="ctr" eaLnBrk="1" hangingPunct="1"/>
            <a:endParaRPr lang="en-GB" altLang="zh-CN" sz="1000" b="1" baseline="30000">
              <a:latin typeface="Tahoma" panose="020B0604030504040204" charset="0"/>
              <a:ea typeface="宋体" panose="02010600030101010101" pitchFamily="2" charset="-122"/>
            </a:endParaRPr>
          </a:p>
        </p:txBody>
      </p:sp>
      <p:sp>
        <p:nvSpPr>
          <p:cNvPr id="6147" name="Text Box 4"/>
          <p:cNvSpPr txBox="1">
            <a:spLocks noChangeArrowheads="1"/>
          </p:cNvSpPr>
          <p:nvPr/>
        </p:nvSpPr>
        <p:spPr bwMode="auto">
          <a:xfrm>
            <a:off x="250825" y="860426"/>
            <a:ext cx="7129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sz="2400" b="1">
                <a:latin typeface="Tahoma" panose="020B0604030504040204" charset="0"/>
                <a:ea typeface="宋体" panose="02010600030101010101" pitchFamily="2" charset="-122"/>
              </a:rPr>
              <a:t>Problems with Kekule’s structure:</a:t>
            </a:r>
          </a:p>
        </p:txBody>
      </p:sp>
      <p:pic>
        <p:nvPicPr>
          <p:cNvPr id="6148" name="Picture 9"/>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7524750" y="0"/>
            <a:ext cx="1598613" cy="1752601"/>
          </a:xfrm>
          <a:noFill/>
        </p:spPr>
      </p:pic>
      <p:sp>
        <p:nvSpPr>
          <p:cNvPr id="32779" name="Text Box 11"/>
          <p:cNvSpPr txBox="1">
            <a:spLocks noChangeArrowheads="1"/>
          </p:cNvSpPr>
          <p:nvPr/>
        </p:nvSpPr>
        <p:spPr bwMode="auto">
          <a:xfrm>
            <a:off x="250825" y="1989138"/>
            <a:ext cx="86407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5475" indent="-62547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sz="2400" b="1">
                <a:latin typeface="Tahoma" panose="020B0604030504040204" charset="0"/>
                <a:ea typeface="宋体" panose="02010600030101010101" pitchFamily="2" charset="-122"/>
              </a:rPr>
              <a:t>1)	C-C bonds are all the same length (between C-C and C=C length).</a:t>
            </a:r>
          </a:p>
        </p:txBody>
      </p:sp>
      <p:sp>
        <p:nvSpPr>
          <p:cNvPr id="32780" name="Text Box 12"/>
          <p:cNvSpPr txBox="1">
            <a:spLocks noChangeArrowheads="1"/>
          </p:cNvSpPr>
          <p:nvPr/>
        </p:nvSpPr>
        <p:spPr bwMode="auto">
          <a:xfrm>
            <a:off x="250825" y="2925763"/>
            <a:ext cx="86407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5475" indent="-62547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sz="2400" b="1">
                <a:latin typeface="Tahoma" panose="020B0604030504040204" charset="0"/>
                <a:ea typeface="宋体" panose="02010600030101010101" pitchFamily="2" charset="-122"/>
              </a:rPr>
              <a:t>2)	Benzene does not undergo addition reactions readily (e.g. with bromine water).</a:t>
            </a:r>
          </a:p>
        </p:txBody>
      </p:sp>
      <p:sp>
        <p:nvSpPr>
          <p:cNvPr id="32781" name="Text Box 13"/>
          <p:cNvSpPr txBox="1">
            <a:spLocks noChangeArrowheads="1"/>
          </p:cNvSpPr>
          <p:nvPr/>
        </p:nvSpPr>
        <p:spPr bwMode="auto">
          <a:xfrm>
            <a:off x="250825" y="3860800"/>
            <a:ext cx="864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5475" indent="-62547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sz="2400" b="1">
                <a:latin typeface="Tahoma" panose="020B0604030504040204" charset="0"/>
                <a:ea typeface="宋体" panose="02010600030101010101" pitchFamily="2" charset="-122"/>
              </a:rPr>
              <a:t>3)	Do not get isomers like this:</a:t>
            </a:r>
          </a:p>
        </p:txBody>
      </p:sp>
      <p:pic>
        <p:nvPicPr>
          <p:cNvPr id="32782" name="Picture 14"/>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3131840" y="4365625"/>
            <a:ext cx="5327948" cy="1328006"/>
          </a:xfrm>
          <a:noFill/>
        </p:spPr>
      </p:pic>
      <p:sp>
        <p:nvSpPr>
          <p:cNvPr id="32785" name="Text Box 17"/>
          <p:cNvSpPr txBox="1">
            <a:spLocks noChangeArrowheads="1"/>
          </p:cNvSpPr>
          <p:nvPr/>
        </p:nvSpPr>
        <p:spPr bwMode="auto">
          <a:xfrm>
            <a:off x="250825" y="5703019"/>
            <a:ext cx="86407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5475" indent="-62547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sz="2400" b="1" dirty="0">
                <a:latin typeface="Tahoma" panose="020B0604030504040204" charset="0"/>
                <a:ea typeface="宋体" panose="02010600030101010101" pitchFamily="2" charset="-122"/>
              </a:rPr>
              <a:t>4)	</a:t>
            </a:r>
            <a:r>
              <a:rPr lang="en-GB" altLang="zh-CN" sz="2400" b="1" dirty="0">
                <a:latin typeface="Tahoma" panose="020B0604030504040204" charset="0"/>
                <a:ea typeface="宋体" panose="02010600030101010101" pitchFamily="2" charset="-122"/>
                <a:sym typeface="Symbol" panose="05050102010706020507" pitchFamily="18" charset="2"/>
              </a:rPr>
              <a:t></a:t>
            </a:r>
            <a:r>
              <a:rPr lang="en-GB" altLang="zh-CN" sz="2400" b="1" dirty="0">
                <a:latin typeface="Tahoma" panose="020B0604030504040204" charset="0"/>
                <a:ea typeface="宋体" panose="02010600030101010101" pitchFamily="2" charset="-122"/>
              </a:rPr>
              <a:t>H hydrogenation about 152 kJ mol</a:t>
            </a:r>
            <a:r>
              <a:rPr lang="en-GB" altLang="zh-CN" sz="2400" b="1" baseline="30000" dirty="0">
                <a:latin typeface="Tahoma" panose="020B0604030504040204" charset="0"/>
                <a:ea typeface="宋体" panose="02010600030101010101" pitchFamily="2" charset="-122"/>
              </a:rPr>
              <a:t>-1</a:t>
            </a:r>
            <a:r>
              <a:rPr lang="en-GB" altLang="zh-CN" sz="2400" b="1" dirty="0">
                <a:latin typeface="Tahoma" panose="020B0604030504040204" charset="0"/>
                <a:ea typeface="宋体" panose="02010600030101010101" pitchFamily="2" charset="-122"/>
              </a:rPr>
              <a:t> less than expected.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9" grpId="0"/>
      <p:bldP spid="32780" grpId="0"/>
      <p:bldP spid="32781" grpId="0"/>
      <p:bldP spid="3278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lum bright="-20000" contrast="40000"/>
          </a:blip>
          <a:stretch>
            <a:fillRect/>
          </a:stretch>
        </p:blipFill>
        <p:spPr>
          <a:xfrm>
            <a:off x="-8021" y="1828800"/>
            <a:ext cx="9152021" cy="4674334"/>
          </a:xfrm>
          <a:prstGeom prst="rect">
            <a:avLst/>
          </a:prstGeom>
        </p:spPr>
      </p:pic>
      <p:sp>
        <p:nvSpPr>
          <p:cNvPr id="4" name="内容占位符 2"/>
          <p:cNvSpPr txBox="1"/>
          <p:nvPr/>
        </p:nvSpPr>
        <p:spPr>
          <a:xfrm>
            <a:off x="533400" y="457200"/>
            <a:ext cx="7754539" cy="2228066"/>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zh-CN" dirty="0"/>
              <a:t>This model is supported by evidence, and provides explanations for most observed properties of benzene, as described below.</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22654" y="1502456"/>
            <a:ext cx="9121346" cy="3853087"/>
          </a:xfrm>
          <a:prstGeom prst="rect">
            <a:avLst/>
          </a:prstGeom>
        </p:spPr>
      </p:pic>
      <p:pic>
        <p:nvPicPr>
          <p:cNvPr id="3" name="图片 2"/>
          <p:cNvPicPr>
            <a:picLocks noChangeAspect="1"/>
          </p:cNvPicPr>
          <p:nvPr/>
        </p:nvPicPr>
        <p:blipFill>
          <a:blip r:embed="rId3"/>
          <a:stretch>
            <a:fillRect/>
          </a:stretch>
        </p:blipFill>
        <p:spPr>
          <a:xfrm>
            <a:off x="0" y="1110208"/>
            <a:ext cx="9144000" cy="392248"/>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1066800" y="838200"/>
            <a:ext cx="7138029" cy="5480007"/>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469" y="76200"/>
            <a:ext cx="8145662" cy="1066800"/>
          </a:xfrm>
        </p:spPr>
        <p:txBody>
          <a:bodyPr>
            <a:normAutofit/>
          </a:bodyPr>
          <a:lstStyle/>
          <a:p>
            <a:r>
              <a:rPr lang="en-US" altLang="zh-CN" sz="3200" dirty="0"/>
              <a:t>The special stability of the benzene ring is the result of </a:t>
            </a:r>
            <a:r>
              <a:rPr lang="en-GB" altLang="zh-CN" sz="3200" b="1" dirty="0">
                <a:solidFill>
                  <a:srgbClr val="C00000"/>
                </a:solidFill>
              </a:rPr>
              <a:t>delocalized electrons</a:t>
            </a:r>
            <a:endParaRPr lang="zh-CN" altLang="en-US" sz="3200" b="1" dirty="0">
              <a:solidFill>
                <a:srgbClr val="C00000"/>
              </a:solidFill>
            </a:endParaRPr>
          </a:p>
        </p:txBody>
      </p:sp>
      <p:sp>
        <p:nvSpPr>
          <p:cNvPr id="3" name="内容占位符 2"/>
          <p:cNvSpPr>
            <a:spLocks noGrp="1"/>
          </p:cNvSpPr>
          <p:nvPr>
            <p:ph idx="1"/>
          </p:nvPr>
        </p:nvSpPr>
        <p:spPr>
          <a:xfrm>
            <a:off x="381000" y="1798320"/>
            <a:ext cx="8610600" cy="4754880"/>
          </a:xfrm>
        </p:spPr>
        <p:txBody>
          <a:bodyPr>
            <a:normAutofit/>
          </a:bodyPr>
          <a:lstStyle/>
          <a:p>
            <a:r>
              <a:rPr lang="en-US" altLang="zh-CN" dirty="0"/>
              <a:t>Benzene is a cyclic structure, in which a framework of single bonds attaches each carbon to the one on either side and to a hydrogen atom. </a:t>
            </a:r>
          </a:p>
          <a:p>
            <a:r>
              <a:rPr lang="en-US" altLang="zh-CN" dirty="0"/>
              <a:t>Each of the six carbon atoms is </a:t>
            </a:r>
            <a:r>
              <a:rPr lang="en-US" altLang="zh-CN" b="1" dirty="0">
                <a:solidFill>
                  <a:srgbClr val="C00000"/>
                </a:solidFill>
              </a:rPr>
              <a:t>sp</a:t>
            </a:r>
            <a:r>
              <a:rPr lang="en-US" altLang="zh-CN" b="1" baseline="30000" dirty="0">
                <a:solidFill>
                  <a:srgbClr val="C00000"/>
                </a:solidFill>
              </a:rPr>
              <a:t>2</a:t>
            </a:r>
            <a:r>
              <a:rPr lang="en-US" altLang="zh-CN" b="1" dirty="0">
                <a:solidFill>
                  <a:srgbClr val="C00000"/>
                </a:solidFill>
              </a:rPr>
              <a:t> hybridized</a:t>
            </a:r>
            <a:r>
              <a:rPr lang="en-US" altLang="zh-CN" dirty="0"/>
              <a:t>, and forms three sigma σ bonds with angles of 120°, making a planar </a:t>
            </a:r>
            <a:r>
              <a:rPr lang="en-GB" altLang="zh-CN" dirty="0"/>
              <a:t>shape.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1604010"/>
            <a:ext cx="8610600" cy="4949190"/>
          </a:xfrm>
        </p:spPr>
        <p:txBody>
          <a:bodyPr>
            <a:normAutofit fontScale="92500"/>
          </a:bodyPr>
          <a:lstStyle/>
          <a:p>
            <a:r>
              <a:rPr lang="en-US" altLang="zh-CN" dirty="0"/>
              <a:t>This leaves </a:t>
            </a:r>
            <a:r>
              <a:rPr lang="en-US" altLang="zh-CN" b="1" dirty="0">
                <a:solidFill>
                  <a:srgbClr val="C00000"/>
                </a:solidFill>
              </a:rPr>
              <a:t>one unhybridized p electron on each carbon atom </a:t>
            </a:r>
            <a:r>
              <a:rPr lang="en-US" altLang="zh-CN" dirty="0"/>
              <a:t>with its dumb-bell shape perpendicular to the plane of the ring. But instead of pairing up to form discrete alternating  bonds, </a:t>
            </a:r>
            <a:r>
              <a:rPr lang="en-US" altLang="zh-CN" b="1" dirty="0">
                <a:solidFill>
                  <a:srgbClr val="C00000"/>
                </a:solidFill>
              </a:rPr>
              <a:t>the p orbitals effectively overlap in both directions, spreading themselves out evenly to be shared by all six carbon atoms</a:t>
            </a:r>
            <a:r>
              <a:rPr lang="en-US" altLang="zh-CN" dirty="0"/>
              <a:t>. </a:t>
            </a:r>
          </a:p>
          <a:p>
            <a:r>
              <a:rPr lang="en-US" altLang="zh-CN" dirty="0"/>
              <a:t>This forms a </a:t>
            </a:r>
            <a:r>
              <a:rPr lang="en-US" altLang="zh-CN" b="1" dirty="0">
                <a:solidFill>
                  <a:srgbClr val="C00000"/>
                </a:solidFill>
              </a:rPr>
              <a:t>delocalized p electron cloud </a:t>
            </a:r>
            <a:r>
              <a:rPr lang="en-US" altLang="zh-CN" dirty="0"/>
              <a:t>in which </a:t>
            </a:r>
            <a:r>
              <a:rPr lang="en-US" altLang="zh-CN" b="1" dirty="0">
                <a:solidFill>
                  <a:srgbClr val="C00000"/>
                </a:solidFill>
              </a:rPr>
              <a:t>electron density is concentrated in two donut-shaped rings above and below the plane of the ring</a:t>
            </a:r>
            <a:r>
              <a:rPr lang="en-US" altLang="zh-CN" dirty="0"/>
              <a:t>. </a:t>
            </a:r>
          </a:p>
          <a:p>
            <a:r>
              <a:rPr lang="en-US" altLang="zh-CN" dirty="0"/>
              <a:t>This is a very stable arrangement and lowers the internal energy of the molecule.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ChangeArrowheads="1"/>
          </p:cNvSpPr>
          <p:nvPr/>
        </p:nvSpPr>
        <p:spPr bwMode="auto">
          <a:xfrm>
            <a:off x="1747838" y="3201988"/>
            <a:ext cx="2601912" cy="1998662"/>
          </a:xfrm>
          <a:custGeom>
            <a:avLst/>
            <a:gdLst>
              <a:gd name="T0" fmla="*/ 156711718 w 21600"/>
              <a:gd name="T1" fmla="*/ 0 h 21600"/>
              <a:gd name="T2" fmla="*/ 45896160 w 21600"/>
              <a:gd name="T3" fmla="*/ 27081317 h 21600"/>
              <a:gd name="T4" fmla="*/ 0 w 21600"/>
              <a:gd name="T5" fmla="*/ 92468735 h 21600"/>
              <a:gd name="T6" fmla="*/ 45896160 w 21600"/>
              <a:gd name="T7" fmla="*/ 157856165 h 21600"/>
              <a:gd name="T8" fmla="*/ 156711718 w 21600"/>
              <a:gd name="T9" fmla="*/ 184937470 h 21600"/>
              <a:gd name="T10" fmla="*/ 267527170 w 21600"/>
              <a:gd name="T11" fmla="*/ 157856165 h 21600"/>
              <a:gd name="T12" fmla="*/ 313423436 w 21600"/>
              <a:gd name="T13" fmla="*/ 92468735 h 21600"/>
              <a:gd name="T14" fmla="*/ 267527170 w 21600"/>
              <a:gd name="T15" fmla="*/ 2708131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352" y="10800"/>
                </a:moveTo>
                <a:cubicBezTo>
                  <a:pt x="3352" y="14913"/>
                  <a:pt x="6687" y="18248"/>
                  <a:pt x="10800" y="18248"/>
                </a:cubicBezTo>
                <a:cubicBezTo>
                  <a:pt x="14913" y="18248"/>
                  <a:pt x="18248" y="14913"/>
                  <a:pt x="18248" y="10800"/>
                </a:cubicBezTo>
                <a:cubicBezTo>
                  <a:pt x="18248" y="6687"/>
                  <a:pt x="14913" y="3352"/>
                  <a:pt x="10800" y="3352"/>
                </a:cubicBezTo>
                <a:cubicBezTo>
                  <a:pt x="6687" y="3352"/>
                  <a:pt x="3352" y="6687"/>
                  <a:pt x="3352" y="10800"/>
                </a:cubicBezTo>
                <a:close/>
              </a:path>
            </a:pathLst>
          </a:custGeom>
          <a:solidFill>
            <a:srgbClr val="CC0000"/>
          </a:solidFill>
          <a:ln w="9525">
            <a:solidFill>
              <a:srgbClr val="000000"/>
            </a:solidFill>
            <a:round/>
          </a:ln>
        </p:spPr>
        <p:txBody>
          <a:bodyPr/>
          <a:lstStyle/>
          <a:p>
            <a:endParaRPr lang="zh-CN" altLang="en-US"/>
          </a:p>
        </p:txBody>
      </p:sp>
      <p:grpSp>
        <p:nvGrpSpPr>
          <p:cNvPr id="2" name="Group 4"/>
          <p:cNvGrpSpPr/>
          <p:nvPr/>
        </p:nvGrpSpPr>
        <p:grpSpPr bwMode="auto">
          <a:xfrm>
            <a:off x="896938" y="2006600"/>
            <a:ext cx="4475162" cy="3216275"/>
            <a:chOff x="1141" y="1456"/>
            <a:chExt cx="2819" cy="2026"/>
          </a:xfrm>
        </p:grpSpPr>
        <p:sp>
          <p:nvSpPr>
            <p:cNvPr id="7237" name="Text Box 5"/>
            <p:cNvSpPr txBox="1">
              <a:spLocks noChangeArrowheads="1"/>
            </p:cNvSpPr>
            <p:nvPr/>
          </p:nvSpPr>
          <p:spPr bwMode="auto">
            <a:xfrm>
              <a:off x="2088" y="1760"/>
              <a:ext cx="39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C</a:t>
              </a:r>
            </a:p>
          </p:txBody>
        </p:sp>
        <p:sp>
          <p:nvSpPr>
            <p:cNvPr id="7238" name="Line 6"/>
            <p:cNvSpPr>
              <a:spLocks noChangeShapeType="1"/>
            </p:cNvSpPr>
            <p:nvPr/>
          </p:nvSpPr>
          <p:spPr bwMode="auto">
            <a:xfrm flipH="1" flipV="1">
              <a:off x="1909" y="1677"/>
              <a:ext cx="185" cy="13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7239" name="Line 7"/>
            <p:cNvSpPr>
              <a:spLocks noChangeShapeType="1"/>
            </p:cNvSpPr>
            <p:nvPr/>
          </p:nvSpPr>
          <p:spPr bwMode="auto">
            <a:xfrm>
              <a:off x="2341" y="1904"/>
              <a:ext cx="299"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40" name="Text Box 8"/>
            <p:cNvSpPr txBox="1">
              <a:spLocks noChangeArrowheads="1"/>
            </p:cNvSpPr>
            <p:nvPr/>
          </p:nvSpPr>
          <p:spPr bwMode="auto">
            <a:xfrm flipH="1">
              <a:off x="2619" y="1760"/>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C</a:t>
              </a:r>
            </a:p>
          </p:txBody>
        </p:sp>
        <p:sp>
          <p:nvSpPr>
            <p:cNvPr id="7241" name="Line 9"/>
            <p:cNvSpPr>
              <a:spLocks noChangeShapeType="1"/>
            </p:cNvSpPr>
            <p:nvPr/>
          </p:nvSpPr>
          <p:spPr bwMode="auto">
            <a:xfrm flipV="1">
              <a:off x="2835" y="1637"/>
              <a:ext cx="185" cy="13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7242" name="AutoShape 10"/>
            <p:cNvSpPr>
              <a:spLocks noChangeArrowheads="1"/>
            </p:cNvSpPr>
            <p:nvPr/>
          </p:nvSpPr>
          <p:spPr bwMode="auto">
            <a:xfrm rot="19426611" flipH="1">
              <a:off x="2959" y="2035"/>
              <a:ext cx="101" cy="337"/>
            </a:xfrm>
            <a:prstGeom prst="triangle">
              <a:avLst>
                <a:gd name="adj" fmla="val 50000"/>
              </a:avLst>
            </a:prstGeom>
            <a:solidFill>
              <a:srgbClr val="000000"/>
            </a:solidFill>
            <a:ln w="38100">
              <a:solidFill>
                <a:srgbClr val="000000"/>
              </a:solidFill>
              <a:miter lim="800000"/>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p>
          </p:txBody>
        </p:sp>
        <p:sp>
          <p:nvSpPr>
            <p:cNvPr id="7243" name="Text Box 11"/>
            <p:cNvSpPr txBox="1">
              <a:spLocks noChangeArrowheads="1"/>
            </p:cNvSpPr>
            <p:nvPr/>
          </p:nvSpPr>
          <p:spPr bwMode="auto">
            <a:xfrm>
              <a:off x="2088" y="2731"/>
              <a:ext cx="39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C</a:t>
              </a:r>
            </a:p>
          </p:txBody>
        </p:sp>
        <p:sp>
          <p:nvSpPr>
            <p:cNvPr id="7244" name="Line 12"/>
            <p:cNvSpPr>
              <a:spLocks noChangeShapeType="1"/>
            </p:cNvSpPr>
            <p:nvPr/>
          </p:nvSpPr>
          <p:spPr bwMode="auto">
            <a:xfrm flipH="1" flipV="1">
              <a:off x="1909" y="2532"/>
              <a:ext cx="257" cy="243"/>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7245" name="AutoShape 13"/>
            <p:cNvSpPr>
              <a:spLocks noChangeArrowheads="1"/>
            </p:cNvSpPr>
            <p:nvPr/>
          </p:nvSpPr>
          <p:spPr bwMode="auto">
            <a:xfrm rot="2287342">
              <a:off x="2009" y="2931"/>
              <a:ext cx="102" cy="337"/>
            </a:xfrm>
            <a:prstGeom prst="triangle">
              <a:avLst>
                <a:gd name="adj" fmla="val 50000"/>
              </a:avLst>
            </a:prstGeom>
            <a:solidFill>
              <a:srgbClr val="000000"/>
            </a:solidFill>
            <a:ln w="9525">
              <a:solidFill>
                <a:srgbClr val="000000"/>
              </a:solidFill>
              <a:miter lim="800000"/>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p>
          </p:txBody>
        </p:sp>
        <p:sp>
          <p:nvSpPr>
            <p:cNvPr id="7246" name="Line 14"/>
            <p:cNvSpPr>
              <a:spLocks noChangeShapeType="1"/>
            </p:cNvSpPr>
            <p:nvPr/>
          </p:nvSpPr>
          <p:spPr bwMode="auto">
            <a:xfrm>
              <a:off x="2365" y="2850"/>
              <a:ext cx="299"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47" name="Text Box 15"/>
            <p:cNvSpPr txBox="1">
              <a:spLocks noChangeArrowheads="1"/>
            </p:cNvSpPr>
            <p:nvPr/>
          </p:nvSpPr>
          <p:spPr bwMode="auto">
            <a:xfrm flipH="1">
              <a:off x="2655" y="2743"/>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C</a:t>
              </a:r>
            </a:p>
          </p:txBody>
        </p:sp>
        <p:sp>
          <p:nvSpPr>
            <p:cNvPr id="7248" name="Line 16"/>
            <p:cNvSpPr>
              <a:spLocks noChangeShapeType="1"/>
            </p:cNvSpPr>
            <p:nvPr/>
          </p:nvSpPr>
          <p:spPr bwMode="auto">
            <a:xfrm flipV="1">
              <a:off x="2835" y="2532"/>
              <a:ext cx="228" cy="211"/>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7249" name="AutoShape 17"/>
            <p:cNvSpPr>
              <a:spLocks noChangeArrowheads="1"/>
            </p:cNvSpPr>
            <p:nvPr/>
          </p:nvSpPr>
          <p:spPr bwMode="auto">
            <a:xfrm rot="19426611" flipH="1">
              <a:off x="2892" y="2918"/>
              <a:ext cx="102" cy="337"/>
            </a:xfrm>
            <a:prstGeom prst="triangle">
              <a:avLst>
                <a:gd name="adj" fmla="val 50000"/>
              </a:avLst>
            </a:prstGeom>
            <a:solidFill>
              <a:srgbClr val="000000"/>
            </a:solidFill>
            <a:ln w="9525">
              <a:solidFill>
                <a:srgbClr val="000000"/>
              </a:solidFill>
              <a:miter lim="800000"/>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p>
          </p:txBody>
        </p:sp>
        <p:sp>
          <p:nvSpPr>
            <p:cNvPr id="7250" name="Text Box 18"/>
            <p:cNvSpPr txBox="1">
              <a:spLocks noChangeArrowheads="1"/>
            </p:cNvSpPr>
            <p:nvPr/>
          </p:nvSpPr>
          <p:spPr bwMode="auto">
            <a:xfrm>
              <a:off x="1701" y="2304"/>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C</a:t>
              </a:r>
            </a:p>
          </p:txBody>
        </p:sp>
        <p:sp>
          <p:nvSpPr>
            <p:cNvPr id="7251" name="Text Box 19"/>
            <p:cNvSpPr txBox="1">
              <a:spLocks noChangeArrowheads="1"/>
            </p:cNvSpPr>
            <p:nvPr/>
          </p:nvSpPr>
          <p:spPr bwMode="auto">
            <a:xfrm flipH="1">
              <a:off x="3061" y="2292"/>
              <a:ext cx="39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C</a:t>
              </a:r>
            </a:p>
          </p:txBody>
        </p:sp>
        <p:sp>
          <p:nvSpPr>
            <p:cNvPr id="7252" name="Line 20"/>
            <p:cNvSpPr>
              <a:spLocks noChangeShapeType="1"/>
            </p:cNvSpPr>
            <p:nvPr/>
          </p:nvSpPr>
          <p:spPr bwMode="auto">
            <a:xfrm>
              <a:off x="3319" y="2461"/>
              <a:ext cx="299"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53" name="Line 21"/>
            <p:cNvSpPr>
              <a:spLocks noChangeShapeType="1"/>
            </p:cNvSpPr>
            <p:nvPr/>
          </p:nvSpPr>
          <p:spPr bwMode="auto">
            <a:xfrm>
              <a:off x="1393" y="2456"/>
              <a:ext cx="299"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54" name="Text Box 22"/>
            <p:cNvSpPr txBox="1">
              <a:spLocks noChangeArrowheads="1"/>
            </p:cNvSpPr>
            <p:nvPr/>
          </p:nvSpPr>
          <p:spPr bwMode="auto">
            <a:xfrm flipH="1">
              <a:off x="3561" y="2316"/>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H</a:t>
              </a:r>
            </a:p>
          </p:txBody>
        </p:sp>
        <p:sp>
          <p:nvSpPr>
            <p:cNvPr id="7255" name="Text Box 23"/>
            <p:cNvSpPr txBox="1">
              <a:spLocks noChangeArrowheads="1"/>
            </p:cNvSpPr>
            <p:nvPr/>
          </p:nvSpPr>
          <p:spPr bwMode="auto">
            <a:xfrm flipH="1">
              <a:off x="2981" y="1456"/>
              <a:ext cx="39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H</a:t>
              </a:r>
            </a:p>
          </p:txBody>
        </p:sp>
        <p:sp>
          <p:nvSpPr>
            <p:cNvPr id="7256" name="Text Box 24"/>
            <p:cNvSpPr txBox="1">
              <a:spLocks noChangeArrowheads="1"/>
            </p:cNvSpPr>
            <p:nvPr/>
          </p:nvSpPr>
          <p:spPr bwMode="auto">
            <a:xfrm flipH="1">
              <a:off x="1654" y="1481"/>
              <a:ext cx="39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H</a:t>
              </a:r>
            </a:p>
          </p:txBody>
        </p:sp>
        <p:sp>
          <p:nvSpPr>
            <p:cNvPr id="7257" name="Text Box 25"/>
            <p:cNvSpPr txBox="1">
              <a:spLocks noChangeArrowheads="1"/>
            </p:cNvSpPr>
            <p:nvPr/>
          </p:nvSpPr>
          <p:spPr bwMode="auto">
            <a:xfrm flipH="1">
              <a:off x="1141" y="2312"/>
              <a:ext cx="3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H</a:t>
              </a:r>
            </a:p>
          </p:txBody>
        </p:sp>
        <p:sp>
          <p:nvSpPr>
            <p:cNvPr id="7258" name="Text Box 26"/>
            <p:cNvSpPr txBox="1">
              <a:spLocks noChangeArrowheads="1"/>
            </p:cNvSpPr>
            <p:nvPr/>
          </p:nvSpPr>
          <p:spPr bwMode="auto">
            <a:xfrm flipH="1">
              <a:off x="2994" y="3183"/>
              <a:ext cx="399"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H</a:t>
              </a:r>
            </a:p>
          </p:txBody>
        </p:sp>
        <p:sp>
          <p:nvSpPr>
            <p:cNvPr id="7259" name="AutoShape 27"/>
            <p:cNvSpPr>
              <a:spLocks noChangeArrowheads="1"/>
            </p:cNvSpPr>
            <p:nvPr/>
          </p:nvSpPr>
          <p:spPr bwMode="auto">
            <a:xfrm rot="2287342">
              <a:off x="1953" y="2044"/>
              <a:ext cx="102" cy="337"/>
            </a:xfrm>
            <a:prstGeom prst="triangle">
              <a:avLst>
                <a:gd name="adj" fmla="val 3824"/>
              </a:avLst>
            </a:prstGeom>
            <a:solidFill>
              <a:srgbClr val="000000"/>
            </a:solidFill>
            <a:ln w="38100">
              <a:solidFill>
                <a:srgbClr val="000000"/>
              </a:solidFill>
              <a:miter lim="800000"/>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p>
          </p:txBody>
        </p:sp>
        <p:sp>
          <p:nvSpPr>
            <p:cNvPr id="7260" name="Text Box 28"/>
            <p:cNvSpPr txBox="1">
              <a:spLocks noChangeArrowheads="1"/>
            </p:cNvSpPr>
            <p:nvPr/>
          </p:nvSpPr>
          <p:spPr bwMode="auto">
            <a:xfrm flipH="1">
              <a:off x="1731" y="3185"/>
              <a:ext cx="399"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400">
                  <a:latin typeface="Verdana" panose="020B0604030504040204" pitchFamily="34" charset="0"/>
                </a:rPr>
                <a:t>H</a:t>
              </a:r>
            </a:p>
          </p:txBody>
        </p:sp>
      </p:grpSp>
      <p:sp>
        <p:nvSpPr>
          <p:cNvPr id="27677" name="AutoShape 29"/>
          <p:cNvSpPr>
            <a:spLocks noChangeArrowheads="1"/>
          </p:cNvSpPr>
          <p:nvPr/>
        </p:nvSpPr>
        <p:spPr bwMode="auto">
          <a:xfrm>
            <a:off x="1701800" y="2074863"/>
            <a:ext cx="2773363" cy="1598612"/>
          </a:xfrm>
          <a:custGeom>
            <a:avLst/>
            <a:gdLst>
              <a:gd name="T0" fmla="*/ 178045025 w 21600"/>
              <a:gd name="T1" fmla="*/ 0 h 21600"/>
              <a:gd name="T2" fmla="*/ 52144101 w 21600"/>
              <a:gd name="T3" fmla="*/ 17325178 h 21600"/>
              <a:gd name="T4" fmla="*/ 0 w 21600"/>
              <a:gd name="T5" fmla="*/ 59156486 h 21600"/>
              <a:gd name="T6" fmla="*/ 52144101 w 21600"/>
              <a:gd name="T7" fmla="*/ 100987799 h 21600"/>
              <a:gd name="T8" fmla="*/ 178045025 w 21600"/>
              <a:gd name="T9" fmla="*/ 118312972 h 21600"/>
              <a:gd name="T10" fmla="*/ 303945709 w 21600"/>
              <a:gd name="T11" fmla="*/ 100987799 h 21600"/>
              <a:gd name="T12" fmla="*/ 356089794 w 21600"/>
              <a:gd name="T13" fmla="*/ 59156486 h 21600"/>
              <a:gd name="T14" fmla="*/ 303945709 w 21600"/>
              <a:gd name="T15" fmla="*/ 17325178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352" y="10800"/>
                </a:moveTo>
                <a:cubicBezTo>
                  <a:pt x="3352" y="14913"/>
                  <a:pt x="6687" y="18248"/>
                  <a:pt x="10800" y="18248"/>
                </a:cubicBezTo>
                <a:cubicBezTo>
                  <a:pt x="14913" y="18248"/>
                  <a:pt x="18248" y="14913"/>
                  <a:pt x="18248" y="10800"/>
                </a:cubicBezTo>
                <a:cubicBezTo>
                  <a:pt x="18248" y="6687"/>
                  <a:pt x="14913" y="3352"/>
                  <a:pt x="10800" y="3352"/>
                </a:cubicBezTo>
                <a:cubicBezTo>
                  <a:pt x="6687" y="3352"/>
                  <a:pt x="3352" y="6687"/>
                  <a:pt x="3352" y="10800"/>
                </a:cubicBezTo>
                <a:close/>
              </a:path>
            </a:pathLst>
          </a:custGeom>
          <a:solidFill>
            <a:srgbClr val="CC0000"/>
          </a:solidFill>
          <a:ln w="9525">
            <a:solidFill>
              <a:srgbClr val="000000"/>
            </a:solidFill>
            <a:round/>
          </a:ln>
        </p:spPr>
        <p:txBody>
          <a:bodyPr/>
          <a:lstStyle/>
          <a:p>
            <a:endParaRPr lang="zh-CN" altLang="en-US"/>
          </a:p>
        </p:txBody>
      </p:sp>
      <p:grpSp>
        <p:nvGrpSpPr>
          <p:cNvPr id="3" name="Group 30"/>
          <p:cNvGrpSpPr/>
          <p:nvPr/>
        </p:nvGrpSpPr>
        <p:grpSpPr bwMode="auto">
          <a:xfrm>
            <a:off x="1781175" y="2000250"/>
            <a:ext cx="2524125" cy="2989263"/>
            <a:chOff x="1698" y="1452"/>
            <a:chExt cx="1590" cy="1883"/>
          </a:xfrm>
        </p:grpSpPr>
        <p:grpSp>
          <p:nvGrpSpPr>
            <p:cNvPr id="7219" name="Group 31"/>
            <p:cNvGrpSpPr/>
            <p:nvPr/>
          </p:nvGrpSpPr>
          <p:grpSpPr bwMode="auto">
            <a:xfrm>
              <a:off x="2097" y="1452"/>
              <a:ext cx="223" cy="912"/>
              <a:chOff x="2108" y="1440"/>
              <a:chExt cx="223" cy="912"/>
            </a:xfrm>
          </p:grpSpPr>
          <p:sp>
            <p:nvSpPr>
              <p:cNvPr id="7235" name="Freeform 32"/>
              <p:cNvSpPr/>
              <p:nvPr/>
            </p:nvSpPr>
            <p:spPr bwMode="auto">
              <a:xfrm rot="297802">
                <a:off x="2108"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36" name="Freeform 33"/>
              <p:cNvSpPr/>
              <p:nvPr/>
            </p:nvSpPr>
            <p:spPr bwMode="auto">
              <a:xfrm rot="21302198" flipV="1">
                <a:off x="2108"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20" name="Group 34"/>
            <p:cNvGrpSpPr/>
            <p:nvPr/>
          </p:nvGrpSpPr>
          <p:grpSpPr bwMode="auto">
            <a:xfrm>
              <a:off x="2624" y="1452"/>
              <a:ext cx="223" cy="912"/>
              <a:chOff x="2635" y="1440"/>
              <a:chExt cx="223" cy="912"/>
            </a:xfrm>
          </p:grpSpPr>
          <p:sp>
            <p:nvSpPr>
              <p:cNvPr id="7233" name="Freeform 35"/>
              <p:cNvSpPr/>
              <p:nvPr/>
            </p:nvSpPr>
            <p:spPr bwMode="auto">
              <a:xfrm rot="297802">
                <a:off x="2635"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34" name="Freeform 36"/>
              <p:cNvSpPr/>
              <p:nvPr/>
            </p:nvSpPr>
            <p:spPr bwMode="auto">
              <a:xfrm rot="21302198" flipV="1">
                <a:off x="2635"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21" name="Group 37"/>
            <p:cNvGrpSpPr/>
            <p:nvPr/>
          </p:nvGrpSpPr>
          <p:grpSpPr bwMode="auto">
            <a:xfrm>
              <a:off x="2097" y="2423"/>
              <a:ext cx="223" cy="912"/>
              <a:chOff x="2108" y="2411"/>
              <a:chExt cx="223" cy="912"/>
            </a:xfrm>
          </p:grpSpPr>
          <p:sp>
            <p:nvSpPr>
              <p:cNvPr id="7231" name="Freeform 38"/>
              <p:cNvSpPr/>
              <p:nvPr/>
            </p:nvSpPr>
            <p:spPr bwMode="auto">
              <a:xfrm rot="297802">
                <a:off x="2108" y="2411"/>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32" name="Freeform 39"/>
              <p:cNvSpPr/>
              <p:nvPr/>
            </p:nvSpPr>
            <p:spPr bwMode="auto">
              <a:xfrm rot="21302198" flipV="1">
                <a:off x="2108" y="295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22" name="Group 40"/>
            <p:cNvGrpSpPr/>
            <p:nvPr/>
          </p:nvGrpSpPr>
          <p:grpSpPr bwMode="auto">
            <a:xfrm>
              <a:off x="2624" y="2423"/>
              <a:ext cx="223" cy="912"/>
              <a:chOff x="2635" y="2411"/>
              <a:chExt cx="223" cy="912"/>
            </a:xfrm>
          </p:grpSpPr>
          <p:sp>
            <p:nvSpPr>
              <p:cNvPr id="7229" name="Freeform 41"/>
              <p:cNvSpPr/>
              <p:nvPr/>
            </p:nvSpPr>
            <p:spPr bwMode="auto">
              <a:xfrm rot="297802">
                <a:off x="2635" y="2411"/>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30" name="Freeform 42"/>
              <p:cNvSpPr/>
              <p:nvPr/>
            </p:nvSpPr>
            <p:spPr bwMode="auto">
              <a:xfrm rot="21302198" flipV="1">
                <a:off x="2635" y="295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23" name="Group 43"/>
            <p:cNvGrpSpPr/>
            <p:nvPr/>
          </p:nvGrpSpPr>
          <p:grpSpPr bwMode="auto">
            <a:xfrm>
              <a:off x="1698" y="1996"/>
              <a:ext cx="223" cy="912"/>
              <a:chOff x="1709" y="1984"/>
              <a:chExt cx="223" cy="912"/>
            </a:xfrm>
          </p:grpSpPr>
          <p:sp>
            <p:nvSpPr>
              <p:cNvPr id="7227" name="Freeform 44"/>
              <p:cNvSpPr/>
              <p:nvPr/>
            </p:nvSpPr>
            <p:spPr bwMode="auto">
              <a:xfrm rot="297802">
                <a:off x="1709" y="1984"/>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28" name="Freeform 45"/>
              <p:cNvSpPr/>
              <p:nvPr/>
            </p:nvSpPr>
            <p:spPr bwMode="auto">
              <a:xfrm rot="21302198" flipV="1">
                <a:off x="1709" y="2523"/>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24" name="Group 46"/>
            <p:cNvGrpSpPr/>
            <p:nvPr/>
          </p:nvGrpSpPr>
          <p:grpSpPr bwMode="auto">
            <a:xfrm>
              <a:off x="3065" y="1996"/>
              <a:ext cx="223" cy="912"/>
              <a:chOff x="3076" y="1984"/>
              <a:chExt cx="223" cy="912"/>
            </a:xfrm>
          </p:grpSpPr>
          <p:sp>
            <p:nvSpPr>
              <p:cNvPr id="7225" name="Freeform 47"/>
              <p:cNvSpPr/>
              <p:nvPr/>
            </p:nvSpPr>
            <p:spPr bwMode="auto">
              <a:xfrm rot="297802">
                <a:off x="3076" y="1984"/>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26" name="Freeform 48"/>
              <p:cNvSpPr/>
              <p:nvPr/>
            </p:nvSpPr>
            <p:spPr bwMode="auto">
              <a:xfrm rot="21302198" flipV="1">
                <a:off x="3076" y="2523"/>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grpSp>
        <p:nvGrpSpPr>
          <p:cNvPr id="10" name="Group 49"/>
          <p:cNvGrpSpPr/>
          <p:nvPr/>
        </p:nvGrpSpPr>
        <p:grpSpPr bwMode="auto">
          <a:xfrm>
            <a:off x="3951288" y="2844800"/>
            <a:ext cx="354012" cy="1447800"/>
            <a:chOff x="3076" y="1984"/>
            <a:chExt cx="223" cy="912"/>
          </a:xfrm>
        </p:grpSpPr>
        <p:sp>
          <p:nvSpPr>
            <p:cNvPr id="7217" name="Freeform 50"/>
            <p:cNvSpPr/>
            <p:nvPr/>
          </p:nvSpPr>
          <p:spPr bwMode="auto">
            <a:xfrm rot="297802">
              <a:off x="3076" y="1984"/>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18" name="Freeform 51"/>
            <p:cNvSpPr/>
            <p:nvPr/>
          </p:nvSpPr>
          <p:spPr bwMode="auto">
            <a:xfrm rot="21302198" flipV="1">
              <a:off x="3076" y="2523"/>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11" name="Group 52"/>
          <p:cNvGrpSpPr/>
          <p:nvPr/>
        </p:nvGrpSpPr>
        <p:grpSpPr bwMode="auto">
          <a:xfrm>
            <a:off x="1652588" y="1981200"/>
            <a:ext cx="2754312" cy="2952750"/>
            <a:chOff x="3861" y="1092"/>
            <a:chExt cx="1735" cy="1860"/>
          </a:xfrm>
        </p:grpSpPr>
        <p:grpSp>
          <p:nvGrpSpPr>
            <p:cNvPr id="7199" name="Group 53"/>
            <p:cNvGrpSpPr/>
            <p:nvPr/>
          </p:nvGrpSpPr>
          <p:grpSpPr bwMode="auto">
            <a:xfrm>
              <a:off x="4257" y="1092"/>
              <a:ext cx="367" cy="900"/>
              <a:chOff x="2108" y="1440"/>
              <a:chExt cx="223" cy="912"/>
            </a:xfrm>
          </p:grpSpPr>
          <p:sp>
            <p:nvSpPr>
              <p:cNvPr id="7215" name="Freeform 54"/>
              <p:cNvSpPr/>
              <p:nvPr/>
            </p:nvSpPr>
            <p:spPr bwMode="auto">
              <a:xfrm rot="297802">
                <a:off x="2108"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16" name="Freeform 55"/>
              <p:cNvSpPr/>
              <p:nvPr/>
            </p:nvSpPr>
            <p:spPr bwMode="auto">
              <a:xfrm rot="21302198" flipV="1">
                <a:off x="2108"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00" name="Group 56"/>
            <p:cNvGrpSpPr/>
            <p:nvPr/>
          </p:nvGrpSpPr>
          <p:grpSpPr bwMode="auto">
            <a:xfrm>
              <a:off x="4785" y="1092"/>
              <a:ext cx="367" cy="900"/>
              <a:chOff x="2108" y="1440"/>
              <a:chExt cx="223" cy="912"/>
            </a:xfrm>
          </p:grpSpPr>
          <p:sp>
            <p:nvSpPr>
              <p:cNvPr id="7213" name="Freeform 57"/>
              <p:cNvSpPr/>
              <p:nvPr/>
            </p:nvSpPr>
            <p:spPr bwMode="auto">
              <a:xfrm rot="297802">
                <a:off x="2108"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14" name="Freeform 58"/>
              <p:cNvSpPr/>
              <p:nvPr/>
            </p:nvSpPr>
            <p:spPr bwMode="auto">
              <a:xfrm rot="21302198" flipV="1">
                <a:off x="2108"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01" name="Group 59"/>
            <p:cNvGrpSpPr/>
            <p:nvPr/>
          </p:nvGrpSpPr>
          <p:grpSpPr bwMode="auto">
            <a:xfrm>
              <a:off x="5229" y="1620"/>
              <a:ext cx="367" cy="900"/>
              <a:chOff x="2108" y="1440"/>
              <a:chExt cx="223" cy="912"/>
            </a:xfrm>
          </p:grpSpPr>
          <p:sp>
            <p:nvSpPr>
              <p:cNvPr id="7211" name="Freeform 60"/>
              <p:cNvSpPr/>
              <p:nvPr/>
            </p:nvSpPr>
            <p:spPr bwMode="auto">
              <a:xfrm rot="297802">
                <a:off x="2108"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12" name="Freeform 61"/>
              <p:cNvSpPr/>
              <p:nvPr/>
            </p:nvSpPr>
            <p:spPr bwMode="auto">
              <a:xfrm rot="21302198" flipV="1">
                <a:off x="2108"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02" name="Group 62"/>
            <p:cNvGrpSpPr/>
            <p:nvPr/>
          </p:nvGrpSpPr>
          <p:grpSpPr bwMode="auto">
            <a:xfrm>
              <a:off x="4797" y="2052"/>
              <a:ext cx="367" cy="900"/>
              <a:chOff x="2108" y="1440"/>
              <a:chExt cx="223" cy="912"/>
            </a:xfrm>
          </p:grpSpPr>
          <p:sp>
            <p:nvSpPr>
              <p:cNvPr id="7209" name="Freeform 63"/>
              <p:cNvSpPr/>
              <p:nvPr/>
            </p:nvSpPr>
            <p:spPr bwMode="auto">
              <a:xfrm rot="297802">
                <a:off x="2108"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10" name="Freeform 64"/>
              <p:cNvSpPr/>
              <p:nvPr/>
            </p:nvSpPr>
            <p:spPr bwMode="auto">
              <a:xfrm rot="21302198" flipV="1">
                <a:off x="2108"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03" name="Group 65"/>
            <p:cNvGrpSpPr/>
            <p:nvPr/>
          </p:nvGrpSpPr>
          <p:grpSpPr bwMode="auto">
            <a:xfrm>
              <a:off x="4269" y="2052"/>
              <a:ext cx="367" cy="900"/>
              <a:chOff x="2108" y="1440"/>
              <a:chExt cx="223" cy="912"/>
            </a:xfrm>
          </p:grpSpPr>
          <p:sp>
            <p:nvSpPr>
              <p:cNvPr id="7207" name="Freeform 66"/>
              <p:cNvSpPr/>
              <p:nvPr/>
            </p:nvSpPr>
            <p:spPr bwMode="auto">
              <a:xfrm rot="297802">
                <a:off x="2108"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08" name="Freeform 67"/>
              <p:cNvSpPr/>
              <p:nvPr/>
            </p:nvSpPr>
            <p:spPr bwMode="auto">
              <a:xfrm rot="21302198" flipV="1">
                <a:off x="2108"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204" name="Group 68"/>
            <p:cNvGrpSpPr/>
            <p:nvPr/>
          </p:nvGrpSpPr>
          <p:grpSpPr bwMode="auto">
            <a:xfrm>
              <a:off x="3861" y="1620"/>
              <a:ext cx="367" cy="900"/>
              <a:chOff x="2108" y="1440"/>
              <a:chExt cx="223" cy="912"/>
            </a:xfrm>
          </p:grpSpPr>
          <p:sp>
            <p:nvSpPr>
              <p:cNvPr id="7205" name="Freeform 69"/>
              <p:cNvSpPr/>
              <p:nvPr/>
            </p:nvSpPr>
            <p:spPr bwMode="auto">
              <a:xfrm rot="297802">
                <a:off x="2108"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206" name="Freeform 70"/>
              <p:cNvSpPr/>
              <p:nvPr/>
            </p:nvSpPr>
            <p:spPr bwMode="auto">
              <a:xfrm rot="21302198" flipV="1">
                <a:off x="2108"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grpSp>
        <p:nvGrpSpPr>
          <p:cNvPr id="18" name="Group 71"/>
          <p:cNvGrpSpPr/>
          <p:nvPr/>
        </p:nvGrpSpPr>
        <p:grpSpPr bwMode="auto">
          <a:xfrm>
            <a:off x="1722438" y="2000250"/>
            <a:ext cx="2640012" cy="2952750"/>
            <a:chOff x="3773" y="1428"/>
            <a:chExt cx="1663" cy="1860"/>
          </a:xfrm>
        </p:grpSpPr>
        <p:grpSp>
          <p:nvGrpSpPr>
            <p:cNvPr id="7183" name="Group 72"/>
            <p:cNvGrpSpPr/>
            <p:nvPr/>
          </p:nvGrpSpPr>
          <p:grpSpPr bwMode="auto">
            <a:xfrm>
              <a:off x="4089" y="1428"/>
              <a:ext cx="475" cy="924"/>
              <a:chOff x="4269" y="1368"/>
              <a:chExt cx="475" cy="924"/>
            </a:xfrm>
          </p:grpSpPr>
          <p:sp>
            <p:nvSpPr>
              <p:cNvPr id="7197" name="Freeform 73"/>
              <p:cNvSpPr/>
              <p:nvPr/>
            </p:nvSpPr>
            <p:spPr bwMode="auto">
              <a:xfrm rot="297802">
                <a:off x="4269" y="1368"/>
                <a:ext cx="475" cy="368"/>
              </a:xfrm>
              <a:custGeom>
                <a:avLst/>
                <a:gdLst>
                  <a:gd name="T0" fmla="*/ 273 w 453"/>
                  <a:gd name="T1" fmla="*/ 366 h 556"/>
                  <a:gd name="T2" fmla="*/ 0 w 453"/>
                  <a:gd name="T3" fmla="*/ 75 h 556"/>
                  <a:gd name="T4" fmla="*/ 273 w 453"/>
                  <a:gd name="T5" fmla="*/ 9 h 556"/>
                  <a:gd name="T6" fmla="*/ 461 w 453"/>
                  <a:gd name="T7" fmla="*/ 62 h 556"/>
                  <a:gd name="T8" fmla="*/ 273 w 453"/>
                  <a:gd name="T9" fmla="*/ 366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198" name="Freeform 74"/>
              <p:cNvSpPr/>
              <p:nvPr/>
            </p:nvSpPr>
            <p:spPr bwMode="auto">
              <a:xfrm rot="21302198" flipV="1">
                <a:off x="4269" y="1924"/>
                <a:ext cx="475" cy="368"/>
              </a:xfrm>
              <a:custGeom>
                <a:avLst/>
                <a:gdLst>
                  <a:gd name="T0" fmla="*/ 273 w 453"/>
                  <a:gd name="T1" fmla="*/ 366 h 556"/>
                  <a:gd name="T2" fmla="*/ 0 w 453"/>
                  <a:gd name="T3" fmla="*/ 75 h 556"/>
                  <a:gd name="T4" fmla="*/ 273 w 453"/>
                  <a:gd name="T5" fmla="*/ 9 h 556"/>
                  <a:gd name="T6" fmla="*/ 461 w 453"/>
                  <a:gd name="T7" fmla="*/ 62 h 556"/>
                  <a:gd name="T8" fmla="*/ 273 w 453"/>
                  <a:gd name="T9" fmla="*/ 366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184" name="Group 75"/>
            <p:cNvGrpSpPr/>
            <p:nvPr/>
          </p:nvGrpSpPr>
          <p:grpSpPr bwMode="auto">
            <a:xfrm>
              <a:off x="4581" y="1440"/>
              <a:ext cx="475" cy="900"/>
              <a:chOff x="4761" y="1380"/>
              <a:chExt cx="475" cy="900"/>
            </a:xfrm>
          </p:grpSpPr>
          <p:sp>
            <p:nvSpPr>
              <p:cNvPr id="7195" name="Freeform 76"/>
              <p:cNvSpPr/>
              <p:nvPr/>
            </p:nvSpPr>
            <p:spPr bwMode="auto">
              <a:xfrm rot="297802">
                <a:off x="4761" y="1380"/>
                <a:ext cx="475" cy="358"/>
              </a:xfrm>
              <a:custGeom>
                <a:avLst/>
                <a:gdLst>
                  <a:gd name="T0" fmla="*/ 273 w 453"/>
                  <a:gd name="T1" fmla="*/ 356 h 556"/>
                  <a:gd name="T2" fmla="*/ 0 w 453"/>
                  <a:gd name="T3" fmla="*/ 73 h 556"/>
                  <a:gd name="T4" fmla="*/ 273 w 453"/>
                  <a:gd name="T5" fmla="*/ 8 h 556"/>
                  <a:gd name="T6" fmla="*/ 461 w 453"/>
                  <a:gd name="T7" fmla="*/ 60 h 556"/>
                  <a:gd name="T8" fmla="*/ 273 w 453"/>
                  <a:gd name="T9" fmla="*/ 356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196" name="Freeform 77"/>
              <p:cNvSpPr/>
              <p:nvPr/>
            </p:nvSpPr>
            <p:spPr bwMode="auto">
              <a:xfrm rot="21302198" flipV="1">
                <a:off x="4761" y="1922"/>
                <a:ext cx="475" cy="358"/>
              </a:xfrm>
              <a:custGeom>
                <a:avLst/>
                <a:gdLst>
                  <a:gd name="T0" fmla="*/ 273 w 453"/>
                  <a:gd name="T1" fmla="*/ 356 h 556"/>
                  <a:gd name="T2" fmla="*/ 0 w 453"/>
                  <a:gd name="T3" fmla="*/ 73 h 556"/>
                  <a:gd name="T4" fmla="*/ 273 w 453"/>
                  <a:gd name="T5" fmla="*/ 8 h 556"/>
                  <a:gd name="T6" fmla="*/ 461 w 453"/>
                  <a:gd name="T7" fmla="*/ 60 h 556"/>
                  <a:gd name="T8" fmla="*/ 273 w 453"/>
                  <a:gd name="T9" fmla="*/ 356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185" name="Group 78"/>
            <p:cNvGrpSpPr/>
            <p:nvPr/>
          </p:nvGrpSpPr>
          <p:grpSpPr bwMode="auto">
            <a:xfrm>
              <a:off x="4605" y="2376"/>
              <a:ext cx="475" cy="900"/>
              <a:chOff x="2108" y="1440"/>
              <a:chExt cx="223" cy="912"/>
            </a:xfrm>
          </p:grpSpPr>
          <p:sp>
            <p:nvSpPr>
              <p:cNvPr id="7193" name="Freeform 79"/>
              <p:cNvSpPr/>
              <p:nvPr/>
            </p:nvSpPr>
            <p:spPr bwMode="auto">
              <a:xfrm rot="297802">
                <a:off x="2108"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194" name="Freeform 80"/>
              <p:cNvSpPr/>
              <p:nvPr/>
            </p:nvSpPr>
            <p:spPr bwMode="auto">
              <a:xfrm rot="21302198" flipV="1">
                <a:off x="2108"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grpSp>
          <p:nvGrpSpPr>
            <p:cNvPr id="7186" name="Group 81"/>
            <p:cNvGrpSpPr/>
            <p:nvPr/>
          </p:nvGrpSpPr>
          <p:grpSpPr bwMode="auto">
            <a:xfrm>
              <a:off x="4077" y="2388"/>
              <a:ext cx="475" cy="900"/>
              <a:chOff x="2108" y="1440"/>
              <a:chExt cx="223" cy="912"/>
            </a:xfrm>
          </p:grpSpPr>
          <p:sp>
            <p:nvSpPr>
              <p:cNvPr id="7191" name="Freeform 82"/>
              <p:cNvSpPr/>
              <p:nvPr/>
            </p:nvSpPr>
            <p:spPr bwMode="auto">
              <a:xfrm rot="297802">
                <a:off x="2108" y="1440"/>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192" name="Freeform 83"/>
              <p:cNvSpPr/>
              <p:nvPr/>
            </p:nvSpPr>
            <p:spPr bwMode="auto">
              <a:xfrm rot="21302198" flipV="1">
                <a:off x="2108" y="1979"/>
                <a:ext cx="223" cy="373"/>
              </a:xfrm>
              <a:custGeom>
                <a:avLst/>
                <a:gdLst>
                  <a:gd name="T0" fmla="*/ 128 w 453"/>
                  <a:gd name="T1" fmla="*/ 371 h 556"/>
                  <a:gd name="T2" fmla="*/ 0 w 453"/>
                  <a:gd name="T3" fmla="*/ 76 h 556"/>
                  <a:gd name="T4" fmla="*/ 128 w 453"/>
                  <a:gd name="T5" fmla="*/ 9 h 556"/>
                  <a:gd name="T6" fmla="*/ 217 w 453"/>
                  <a:gd name="T7" fmla="*/ 62 h 556"/>
                  <a:gd name="T8" fmla="*/ 128 w 453"/>
                  <a:gd name="T9" fmla="*/ 371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sp>
          <p:nvSpPr>
            <p:cNvPr id="7187" name="Freeform 84"/>
            <p:cNvSpPr/>
            <p:nvPr/>
          </p:nvSpPr>
          <p:spPr bwMode="auto">
            <a:xfrm rot="21302198" flipH="1">
              <a:off x="3787" y="1753"/>
              <a:ext cx="391" cy="558"/>
            </a:xfrm>
            <a:custGeom>
              <a:avLst/>
              <a:gdLst>
                <a:gd name="T0" fmla="*/ 224 w 453"/>
                <a:gd name="T1" fmla="*/ 555 h 556"/>
                <a:gd name="T2" fmla="*/ 0 w 453"/>
                <a:gd name="T3" fmla="*/ 113 h 556"/>
                <a:gd name="T4" fmla="*/ 224 w 453"/>
                <a:gd name="T5" fmla="*/ 13 h 556"/>
                <a:gd name="T6" fmla="*/ 380 w 453"/>
                <a:gd name="T7" fmla="*/ 93 h 556"/>
                <a:gd name="T8" fmla="*/ 224 w 453"/>
                <a:gd name="T9" fmla="*/ 555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188" name="Freeform 85"/>
            <p:cNvSpPr/>
            <p:nvPr/>
          </p:nvSpPr>
          <p:spPr bwMode="auto">
            <a:xfrm rot="297802" flipH="1" flipV="1">
              <a:off x="3773" y="2487"/>
              <a:ext cx="427" cy="456"/>
            </a:xfrm>
            <a:custGeom>
              <a:avLst/>
              <a:gdLst>
                <a:gd name="T0" fmla="*/ 245 w 453"/>
                <a:gd name="T1" fmla="*/ 454 h 556"/>
                <a:gd name="T2" fmla="*/ 0 w 453"/>
                <a:gd name="T3" fmla="*/ 93 h 556"/>
                <a:gd name="T4" fmla="*/ 245 w 453"/>
                <a:gd name="T5" fmla="*/ 11 h 556"/>
                <a:gd name="T6" fmla="*/ 415 w 453"/>
                <a:gd name="T7" fmla="*/ 76 h 556"/>
                <a:gd name="T8" fmla="*/ 245 w 453"/>
                <a:gd name="T9" fmla="*/ 454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189" name="Freeform 86"/>
            <p:cNvSpPr/>
            <p:nvPr/>
          </p:nvSpPr>
          <p:spPr bwMode="auto">
            <a:xfrm rot="297802">
              <a:off x="5023" y="1741"/>
              <a:ext cx="391" cy="558"/>
            </a:xfrm>
            <a:custGeom>
              <a:avLst/>
              <a:gdLst>
                <a:gd name="T0" fmla="*/ 224 w 453"/>
                <a:gd name="T1" fmla="*/ 555 h 556"/>
                <a:gd name="T2" fmla="*/ 0 w 453"/>
                <a:gd name="T3" fmla="*/ 113 h 556"/>
                <a:gd name="T4" fmla="*/ 224 w 453"/>
                <a:gd name="T5" fmla="*/ 13 h 556"/>
                <a:gd name="T6" fmla="*/ 380 w 453"/>
                <a:gd name="T7" fmla="*/ 93 h 556"/>
                <a:gd name="T8" fmla="*/ 224 w 453"/>
                <a:gd name="T9" fmla="*/ 555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sp>
          <p:nvSpPr>
            <p:cNvPr id="7190" name="Freeform 87"/>
            <p:cNvSpPr/>
            <p:nvPr/>
          </p:nvSpPr>
          <p:spPr bwMode="auto">
            <a:xfrm rot="21302198" flipV="1">
              <a:off x="5009" y="2463"/>
              <a:ext cx="427" cy="456"/>
            </a:xfrm>
            <a:custGeom>
              <a:avLst/>
              <a:gdLst>
                <a:gd name="T0" fmla="*/ 245 w 453"/>
                <a:gd name="T1" fmla="*/ 454 h 556"/>
                <a:gd name="T2" fmla="*/ 0 w 453"/>
                <a:gd name="T3" fmla="*/ 93 h 556"/>
                <a:gd name="T4" fmla="*/ 245 w 453"/>
                <a:gd name="T5" fmla="*/ 11 h 556"/>
                <a:gd name="T6" fmla="*/ 415 w 453"/>
                <a:gd name="T7" fmla="*/ 76 h 556"/>
                <a:gd name="T8" fmla="*/ 245 w 453"/>
                <a:gd name="T9" fmla="*/ 454 h 556"/>
                <a:gd name="T10" fmla="*/ 0 60000 65536"/>
                <a:gd name="T11" fmla="*/ 0 60000 65536"/>
                <a:gd name="T12" fmla="*/ 0 60000 65536"/>
                <a:gd name="T13" fmla="*/ 0 60000 65536"/>
                <a:gd name="T14" fmla="*/ 0 60000 65536"/>
                <a:gd name="T15" fmla="*/ 0 w 453"/>
                <a:gd name="T16" fmla="*/ 0 h 556"/>
                <a:gd name="T17" fmla="*/ 453 w 453"/>
                <a:gd name="T18" fmla="*/ 556 h 556"/>
              </a:gdLst>
              <a:ahLst/>
              <a:cxnLst>
                <a:cxn ang="T10">
                  <a:pos x="T0" y="T1"/>
                </a:cxn>
                <a:cxn ang="T11">
                  <a:pos x="T2" y="T3"/>
                </a:cxn>
                <a:cxn ang="T12">
                  <a:pos x="T4" y="T5"/>
                </a:cxn>
                <a:cxn ang="T13">
                  <a:pos x="T6" y="T7"/>
                </a:cxn>
                <a:cxn ang="T14">
                  <a:pos x="T8" y="T9"/>
                </a:cxn>
              </a:cxnLst>
              <a:rect l="T15" t="T16" r="T17" b="T18"/>
              <a:pathLst>
                <a:path w="453" h="556">
                  <a:moveTo>
                    <a:pt x="260" y="553"/>
                  </a:moveTo>
                  <a:cubicBezTo>
                    <a:pt x="187" y="556"/>
                    <a:pt x="0" y="203"/>
                    <a:pt x="0" y="113"/>
                  </a:cubicBezTo>
                  <a:cubicBezTo>
                    <a:pt x="0" y="23"/>
                    <a:pt x="187" y="16"/>
                    <a:pt x="260" y="13"/>
                  </a:cubicBezTo>
                  <a:cubicBezTo>
                    <a:pt x="333" y="10"/>
                    <a:pt x="427" y="0"/>
                    <a:pt x="440" y="93"/>
                  </a:cubicBezTo>
                  <a:cubicBezTo>
                    <a:pt x="453" y="186"/>
                    <a:pt x="333" y="550"/>
                    <a:pt x="260" y="553"/>
                  </a:cubicBezTo>
                  <a:close/>
                </a:path>
              </a:pathLst>
            </a:custGeom>
            <a:solidFill>
              <a:srgbClr val="CC0000"/>
            </a:solidFill>
            <a:ln w="9525">
              <a:solidFill>
                <a:srgbClr val="000000"/>
              </a:solidFill>
              <a:round/>
            </a:ln>
          </p:spPr>
          <p:txBody>
            <a:bodyPr/>
            <a:lstStyle/>
            <a:p>
              <a:endParaRPr lang="zh-CN" altLang="en-US"/>
            </a:p>
          </p:txBody>
        </p:sp>
      </p:grpSp>
      <p:sp>
        <p:nvSpPr>
          <p:cNvPr id="27736" name="Text Box 88"/>
          <p:cNvSpPr txBox="1">
            <a:spLocks noChangeArrowheads="1"/>
          </p:cNvSpPr>
          <p:nvPr/>
        </p:nvSpPr>
        <p:spPr bwMode="auto">
          <a:xfrm>
            <a:off x="5448300" y="1556792"/>
            <a:ext cx="36957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400" dirty="0">
                <a:latin typeface="Verdana" panose="020B0604030504040204" pitchFamily="34" charset="0"/>
                <a:sym typeface="Symbol" panose="05050102010706020507" pitchFamily="18" charset="2"/>
              </a:rPr>
              <a:t>6 electrons in a </a:t>
            </a:r>
            <a:br>
              <a:rPr lang="en-US" sz="2400" dirty="0">
                <a:latin typeface="Verdana" panose="020B0604030504040204" pitchFamily="34" charset="0"/>
                <a:sym typeface="Symbol" panose="05050102010706020507" pitchFamily="18" charset="2"/>
              </a:rPr>
            </a:br>
            <a:r>
              <a:rPr lang="en-US" sz="2400" b="1" dirty="0">
                <a:solidFill>
                  <a:schemeClr val="accent2"/>
                </a:solidFill>
                <a:latin typeface="Verdana" panose="020B0604030504040204" pitchFamily="34" charset="0"/>
                <a:sym typeface="Symbol" panose="05050102010706020507" pitchFamily="18" charset="2"/>
              </a:rPr>
              <a:t>delocalized</a:t>
            </a:r>
            <a:r>
              <a:rPr lang="en-US" sz="2400" dirty="0">
                <a:latin typeface="Verdana" panose="020B0604030504040204" pitchFamily="34" charset="0"/>
                <a:sym typeface="Symbol" panose="05050102010706020507" pitchFamily="18" charset="2"/>
              </a:rPr>
              <a:t> </a:t>
            </a:r>
            <a:r>
              <a:rPr lang="en-US" sz="2800" dirty="0">
                <a:latin typeface="Times New Roman" panose="02020603050405020304" pitchFamily="18" charset="0"/>
                <a:cs typeface="Times New Roman" panose="02020603050405020304" pitchFamily="18" charset="0"/>
                <a:sym typeface="Symbol" panose="05050102010706020507" pitchFamily="18" charset="2"/>
              </a:rPr>
              <a:t></a:t>
            </a:r>
            <a:r>
              <a:rPr lang="en-US" sz="2800" baseline="-25000" dirty="0">
                <a:latin typeface="Times New Roman" panose="02020603050405020304" pitchFamily="18" charset="0"/>
                <a:cs typeface="Times New Roman" panose="02020603050405020304" pitchFamily="18" charset="0"/>
                <a:sym typeface="Symbol" panose="05050102010706020507" pitchFamily="18" charset="2"/>
              </a:rPr>
              <a:t>6</a:t>
            </a:r>
            <a:r>
              <a:rPr lang="en-US" sz="2800" baseline="30000" dirty="0">
                <a:latin typeface="Times New Roman" panose="02020603050405020304" pitchFamily="18" charset="0"/>
                <a:cs typeface="Times New Roman" panose="02020603050405020304" pitchFamily="18" charset="0"/>
                <a:sym typeface="Symbol" panose="05050102010706020507" pitchFamily="18" charset="2"/>
              </a:rPr>
              <a:t>6</a:t>
            </a:r>
            <a:r>
              <a:rPr lang="en-GB" altLang="zh-CN" sz="2800" dirty="0">
                <a:latin typeface="Verdana" panose="020B0604030504040204" pitchFamily="34" charset="0"/>
                <a:ea typeface="宋体" panose="02010600030101010101" pitchFamily="2" charset="-122"/>
              </a:rPr>
              <a:t> </a:t>
            </a:r>
            <a:r>
              <a:rPr lang="en-GB" altLang="zh-CN" sz="2400" dirty="0">
                <a:latin typeface="Verdana" panose="020B0604030504040204" pitchFamily="34" charset="0"/>
                <a:ea typeface="宋体" panose="02010600030101010101" pitchFamily="2" charset="-122"/>
              </a:rPr>
              <a:t>bond</a:t>
            </a:r>
          </a:p>
        </p:txBody>
      </p:sp>
      <p:grpSp>
        <p:nvGrpSpPr>
          <p:cNvPr id="23" name="Group 89"/>
          <p:cNvGrpSpPr/>
          <p:nvPr/>
        </p:nvGrpSpPr>
        <p:grpSpPr bwMode="auto">
          <a:xfrm>
            <a:off x="4591050" y="2800350"/>
            <a:ext cx="4324350" cy="1379538"/>
            <a:chOff x="2892" y="1812"/>
            <a:chExt cx="2724" cy="869"/>
          </a:xfrm>
        </p:grpSpPr>
        <p:sp>
          <p:nvSpPr>
            <p:cNvPr id="7180" name="Text Box 90"/>
            <p:cNvSpPr txBox="1">
              <a:spLocks noChangeArrowheads="1"/>
            </p:cNvSpPr>
            <p:nvPr/>
          </p:nvSpPr>
          <p:spPr bwMode="auto">
            <a:xfrm>
              <a:off x="3588" y="1933"/>
              <a:ext cx="2028"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GB" altLang="zh-CN" sz="2400" dirty="0">
                  <a:latin typeface="Verdana" panose="020B0604030504040204" pitchFamily="34" charset="0"/>
                  <a:ea typeface="宋体" panose="02010600030101010101" pitchFamily="2" charset="-122"/>
                </a:rPr>
                <a:t>above </a:t>
              </a:r>
              <a:r>
                <a:rPr lang="en-GB" altLang="zh-CN" sz="2400" dirty="0">
                  <a:solidFill>
                    <a:schemeClr val="accent2"/>
                  </a:solidFill>
                  <a:latin typeface="Verdana" panose="020B0604030504040204" pitchFamily="34" charset="0"/>
                  <a:ea typeface="宋体" panose="02010600030101010101" pitchFamily="2" charset="-122"/>
                </a:rPr>
                <a:t>and</a:t>
              </a:r>
              <a:r>
                <a:rPr lang="en-GB" altLang="zh-CN" sz="2400" dirty="0">
                  <a:latin typeface="Verdana" panose="020B0604030504040204" pitchFamily="34" charset="0"/>
                  <a:ea typeface="宋体" panose="02010600030101010101" pitchFamily="2" charset="-122"/>
                </a:rPr>
                <a:t> below the plane of the atoms</a:t>
              </a:r>
            </a:p>
          </p:txBody>
        </p:sp>
        <p:sp>
          <p:nvSpPr>
            <p:cNvPr id="7181" name="Line 91"/>
            <p:cNvSpPr>
              <a:spLocks noChangeShapeType="1"/>
            </p:cNvSpPr>
            <p:nvPr/>
          </p:nvSpPr>
          <p:spPr bwMode="auto">
            <a:xfrm flipH="1" flipV="1">
              <a:off x="2892" y="1812"/>
              <a:ext cx="612" cy="276"/>
            </a:xfrm>
            <a:prstGeom prst="line">
              <a:avLst/>
            </a:prstGeom>
            <a:noFill/>
            <a:ln w="38100">
              <a:solidFill>
                <a:srgbClr val="CC0000"/>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182" name="Line 92"/>
            <p:cNvSpPr>
              <a:spLocks noChangeShapeType="1"/>
            </p:cNvSpPr>
            <p:nvPr/>
          </p:nvSpPr>
          <p:spPr bwMode="auto">
            <a:xfrm flipH="1">
              <a:off x="2904" y="2196"/>
              <a:ext cx="588" cy="468"/>
            </a:xfrm>
            <a:prstGeom prst="line">
              <a:avLst/>
            </a:prstGeom>
            <a:noFill/>
            <a:ln w="38100">
              <a:solidFill>
                <a:srgbClr val="CC0000"/>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179" name="Text Box 93"/>
          <p:cNvSpPr txBox="1">
            <a:spLocks noChangeArrowheads="1"/>
          </p:cNvSpPr>
          <p:nvPr/>
        </p:nvSpPr>
        <p:spPr bwMode="auto">
          <a:xfrm>
            <a:off x="0" y="0"/>
            <a:ext cx="9144000" cy="8223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16027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16027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16027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16027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16027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9pPr>
          </a:lstStyle>
          <a:p>
            <a:pPr algn="ctr" eaLnBrk="1" hangingPunct="1"/>
            <a:endParaRPr lang="en-GB" altLang="zh-CN" sz="900" b="1">
              <a:latin typeface="Tahoma" panose="020B0604030504040204" charset="0"/>
              <a:ea typeface="宋体" panose="02010600030101010101" pitchFamily="2" charset="-122"/>
            </a:endParaRPr>
          </a:p>
          <a:p>
            <a:pPr algn="ctr" eaLnBrk="1" hangingPunct="1"/>
            <a:r>
              <a:rPr lang="en-GB" altLang="zh-CN" sz="3200" b="1">
                <a:latin typeface="Tahoma" panose="020B0604030504040204" charset="0"/>
                <a:ea typeface="宋体" panose="02010600030101010101" pitchFamily="2" charset="-122"/>
              </a:rPr>
              <a:t>STRUCTURE OF BENZENE</a:t>
            </a:r>
          </a:p>
          <a:p>
            <a:pPr algn="ctr" eaLnBrk="1" hangingPunct="1"/>
            <a:endParaRPr lang="en-GB" altLang="zh-CN" sz="1000" b="1" baseline="30000">
              <a:latin typeface="Tahoma" panose="020B0604030504040204" charset="0"/>
              <a:ea typeface="宋体" panose="02010600030101010101" pitchFamily="2" charset="-122"/>
            </a:endParaRPr>
          </a:p>
        </p:txBody>
      </p:sp>
      <p:cxnSp>
        <p:nvCxnSpPr>
          <p:cNvPr id="5" name="直接箭头连接符 4"/>
          <p:cNvCxnSpPr/>
          <p:nvPr/>
        </p:nvCxnSpPr>
        <p:spPr>
          <a:xfrm flipV="1">
            <a:off x="8028384" y="1556792"/>
            <a:ext cx="216024" cy="449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524328" y="991234"/>
            <a:ext cx="1823120" cy="646331"/>
          </a:xfrm>
          <a:prstGeom prst="rect">
            <a:avLst/>
          </a:prstGeom>
          <a:noFill/>
        </p:spPr>
        <p:txBody>
          <a:bodyPr wrap="square" rtlCol="0">
            <a:spAutoFit/>
          </a:bodyPr>
          <a:lstStyle/>
          <a:p>
            <a:r>
              <a:rPr lang="en-US" altLang="zh-CN" dirty="0"/>
              <a:t>No. of electrons involved</a:t>
            </a:r>
            <a:endParaRPr lang="zh-CN" altLang="en-US" dirty="0"/>
          </a:p>
        </p:txBody>
      </p:sp>
      <p:cxnSp>
        <p:nvCxnSpPr>
          <p:cNvPr id="96" name="直接箭头连接符 95"/>
          <p:cNvCxnSpPr/>
          <p:nvPr/>
        </p:nvCxnSpPr>
        <p:spPr>
          <a:xfrm>
            <a:off x="7884368" y="2357438"/>
            <a:ext cx="252028" cy="1455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7330252" y="2451531"/>
            <a:ext cx="1813748" cy="646331"/>
          </a:xfrm>
          <a:prstGeom prst="rect">
            <a:avLst/>
          </a:prstGeom>
          <a:noFill/>
        </p:spPr>
        <p:txBody>
          <a:bodyPr wrap="square" rtlCol="0">
            <a:spAutoFit/>
          </a:bodyPr>
          <a:lstStyle/>
          <a:p>
            <a:r>
              <a:rPr lang="en-US" altLang="zh-CN" dirty="0"/>
              <a:t>No. of atoms (centers) involved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0"/>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767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773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ldLvl="0" animBg="1"/>
      <p:bldP spid="27677" grpId="0" bldLvl="0" animBg="1"/>
      <p:bldP spid="27736" grpId="0" autoUpdateAnimBg="0"/>
      <p:bldP spid="6" grpId="0"/>
      <p:bldP spid="9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3850" y="1268413"/>
            <a:ext cx="4319588" cy="2954337"/>
          </a:xfrm>
          <a:noFill/>
        </p:spPr>
      </p:pic>
      <p:pic>
        <p:nvPicPr>
          <p:cNvPr id="8195" name="Picture 7" descr="benzene"/>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500563" y="3500438"/>
            <a:ext cx="4392612" cy="2635250"/>
          </a:xfrm>
          <a:noFill/>
        </p:spPr>
      </p:pic>
      <p:sp>
        <p:nvSpPr>
          <p:cNvPr id="8196" name="Text Box 10"/>
          <p:cNvSpPr txBox="1">
            <a:spLocks noChangeArrowheads="1"/>
          </p:cNvSpPr>
          <p:nvPr/>
        </p:nvSpPr>
        <p:spPr bwMode="auto">
          <a:xfrm>
            <a:off x="0" y="0"/>
            <a:ext cx="9144000" cy="8223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16027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16027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16027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16027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16027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9pPr>
          </a:lstStyle>
          <a:p>
            <a:pPr algn="ctr" eaLnBrk="1" hangingPunct="1"/>
            <a:endParaRPr lang="en-GB" altLang="zh-CN" sz="900" b="1">
              <a:latin typeface="Tahoma" panose="020B0604030504040204" charset="0"/>
              <a:ea typeface="宋体" panose="02010600030101010101" pitchFamily="2" charset="-122"/>
            </a:endParaRPr>
          </a:p>
          <a:p>
            <a:pPr algn="ctr" eaLnBrk="1" hangingPunct="1"/>
            <a:r>
              <a:rPr lang="en-GB" altLang="zh-CN" sz="3200" b="1">
                <a:latin typeface="Tahoma" panose="020B0604030504040204" charset="0"/>
                <a:ea typeface="宋体" panose="02010600030101010101" pitchFamily="2" charset="-122"/>
              </a:rPr>
              <a:t>STRUCTURE OF BENZENE</a:t>
            </a:r>
          </a:p>
          <a:p>
            <a:pPr algn="ctr" eaLnBrk="1" hangingPunct="1"/>
            <a:endParaRPr lang="en-GB" altLang="zh-CN" sz="1000" b="1" baseline="30000">
              <a:latin typeface="Tahoma" panose="020B0604030504040204" charset="0"/>
              <a:ea typeface="宋体" panose="02010600030101010101" pitchFamily="2"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title"/>
          </p:nvPr>
        </p:nvSpPr>
        <p:spPr/>
        <p:txBody>
          <a:bodyPr/>
          <a:lstStyle/>
          <a:p>
            <a:pPr eaLnBrk="1" hangingPunct="1"/>
            <a:endParaRPr lang="en-US"/>
          </a:p>
        </p:txBody>
      </p:sp>
      <p:pic>
        <p:nvPicPr>
          <p:cNvPr id="9219" name="Picture 5" descr="benzene_m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269875"/>
            <a:ext cx="8783638" cy="6588125"/>
          </a:xfrm>
          <a:noFill/>
        </p:spPr>
      </p:pic>
      <p:sp>
        <p:nvSpPr>
          <p:cNvPr id="9220" name="Text Box 8"/>
          <p:cNvSpPr txBox="1">
            <a:spLocks noChangeArrowheads="1"/>
          </p:cNvSpPr>
          <p:nvPr/>
        </p:nvSpPr>
        <p:spPr bwMode="auto">
          <a:xfrm>
            <a:off x="0" y="0"/>
            <a:ext cx="9144000" cy="8223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16027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16027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16027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16027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16027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160270" algn="l"/>
              </a:tabLst>
              <a:defRPr>
                <a:solidFill>
                  <a:schemeClr val="tx1"/>
                </a:solidFill>
                <a:latin typeface="Arial" panose="020B0604020202020204" pitchFamily="34" charset="0"/>
                <a:cs typeface="Arial" panose="020B0604020202020204" pitchFamily="34" charset="0"/>
              </a:defRPr>
            </a:lvl9pPr>
          </a:lstStyle>
          <a:p>
            <a:pPr algn="ctr" eaLnBrk="1" hangingPunct="1"/>
            <a:endParaRPr lang="en-GB" altLang="zh-CN" sz="900" b="1">
              <a:latin typeface="Tahoma" panose="020B0604030504040204" charset="0"/>
              <a:ea typeface="宋体" panose="02010600030101010101" pitchFamily="2" charset="-122"/>
            </a:endParaRPr>
          </a:p>
          <a:p>
            <a:pPr algn="ctr" eaLnBrk="1" hangingPunct="1"/>
            <a:r>
              <a:rPr lang="en-GB" altLang="zh-CN" sz="3200" b="1">
                <a:latin typeface="Tahoma" panose="020B0604030504040204" charset="0"/>
                <a:ea typeface="宋体" panose="02010600030101010101" pitchFamily="2" charset="-122"/>
              </a:rPr>
              <a:t>STRUCTURE OF BENZENE</a:t>
            </a:r>
          </a:p>
          <a:p>
            <a:pPr algn="ctr" eaLnBrk="1" hangingPunct="1"/>
            <a:endParaRPr lang="en-GB" altLang="zh-CN" sz="1000" b="1" baseline="30000">
              <a:latin typeface="Tahoma" panose="020B0604030504040204"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
          </p:nvPr>
        </p:nvPicPr>
        <p:blipFill>
          <a:blip r:embed="rId2"/>
          <a:stretch>
            <a:fillRect/>
          </a:stretch>
        </p:blipFill>
        <p:spPr>
          <a:xfrm>
            <a:off x="467360" y="188595"/>
            <a:ext cx="8153400" cy="4152265"/>
          </a:xfrm>
          <a:prstGeom prst="rect">
            <a:avLst/>
          </a:prstGeom>
        </p:spPr>
      </p:pic>
      <p:pic>
        <p:nvPicPr>
          <p:cNvPr id="5" name="图片 4"/>
          <p:cNvPicPr>
            <a:picLocks noChangeAspect="1"/>
          </p:cNvPicPr>
          <p:nvPr/>
        </p:nvPicPr>
        <p:blipFill>
          <a:blip r:embed="rId3"/>
          <a:srcRect t="19834"/>
          <a:stretch>
            <a:fillRect/>
          </a:stretch>
        </p:blipFill>
        <p:spPr>
          <a:xfrm>
            <a:off x="467360" y="4340860"/>
            <a:ext cx="8152765" cy="1694815"/>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lum bright="-20000" contrast="40000"/>
          </a:blip>
          <a:stretch>
            <a:fillRect/>
          </a:stretch>
        </p:blipFill>
        <p:spPr>
          <a:xfrm>
            <a:off x="76200" y="685800"/>
            <a:ext cx="8942849" cy="426720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533400" y="762000"/>
            <a:ext cx="8357613" cy="3639334"/>
          </a:xfrm>
          <a:prstGeom prst="rect">
            <a:avLst/>
          </a:prstGeom>
        </p:spPr>
      </p:pic>
      <p:sp>
        <p:nvSpPr>
          <p:cNvPr id="3" name="内容占位符 2"/>
          <p:cNvSpPr txBox="1"/>
          <p:nvPr/>
        </p:nvSpPr>
        <p:spPr>
          <a:xfrm>
            <a:off x="304800" y="4423173"/>
            <a:ext cx="7754539" cy="2228066"/>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zh-CN" b="1" dirty="0">
                <a:solidFill>
                  <a:srgbClr val="C00000"/>
                </a:solidFill>
              </a:rPr>
              <a:t>The usual convention for depicting this structure of benzene uses a ring inside the hexagon to denote the delocalized electrons.</a:t>
            </a:r>
          </a:p>
        </p:txBody>
      </p:sp>
      <p:pic>
        <p:nvPicPr>
          <p:cNvPr id="4" name="图片 3"/>
          <p:cNvPicPr>
            <a:picLocks noChangeAspect="1"/>
          </p:cNvPicPr>
          <p:nvPr/>
        </p:nvPicPr>
        <p:blipFill>
          <a:blip r:embed="rId3">
            <a:lum bright="-20000" contrast="40000"/>
          </a:blip>
          <a:stretch>
            <a:fillRect/>
          </a:stretch>
        </p:blipFill>
        <p:spPr>
          <a:xfrm>
            <a:off x="4876800" y="5410200"/>
            <a:ext cx="1066967" cy="10669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Other examples with delocalized π bond (Not required)</a:t>
            </a:r>
            <a:endParaRPr lang="zh-CN" altLang="en-US" dirty="0"/>
          </a:p>
        </p:txBody>
      </p:sp>
      <p:sp>
        <p:nvSpPr>
          <p:cNvPr id="3" name="内容占位符 2"/>
          <p:cNvSpPr>
            <a:spLocks noGrp="1"/>
          </p:cNvSpPr>
          <p:nvPr>
            <p:ph sz="quarter" idx="1"/>
          </p:nvPr>
        </p:nvSpPr>
        <p:spPr/>
        <p:txBody>
          <a:bodyPr/>
          <a:lstStyle/>
          <a:p>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3</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π</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4</a:t>
            </a:r>
          </a:p>
          <a:p>
            <a:r>
              <a:rPr lang="en-US" altLang="zh-CN" dirty="0">
                <a:latin typeface="Times New Roman" panose="02020603050405020304" pitchFamily="18" charset="0"/>
                <a:cs typeface="Times New Roman" panose="02020603050405020304" pitchFamily="18" charset="0"/>
              </a:rPr>
              <a:t>NO</a:t>
            </a:r>
            <a:r>
              <a:rPr lang="en-US" altLang="zh-CN" baseline="-25000" dirty="0">
                <a:latin typeface="Times New Roman" panose="02020603050405020304" pitchFamily="18" charset="0"/>
                <a:cs typeface="Times New Roman" panose="02020603050405020304" pitchFamily="18" charset="0"/>
              </a:rPr>
              <a:t>2</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π</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3</a:t>
            </a:r>
          </a:p>
          <a:p>
            <a:r>
              <a:rPr lang="en-US" altLang="zh-CN" dirty="0">
                <a:latin typeface="Times New Roman" panose="02020603050405020304" pitchFamily="18" charset="0"/>
                <a:cs typeface="Times New Roman" panose="02020603050405020304" pitchFamily="18" charset="0"/>
              </a:rPr>
              <a:t>C</a:t>
            </a:r>
            <a:r>
              <a:rPr lang="en-US" altLang="zh-CN" baseline="-25000" dirty="0">
                <a:latin typeface="Times New Roman" panose="02020603050405020304" pitchFamily="18" charset="0"/>
                <a:cs typeface="Times New Roman" panose="02020603050405020304" pitchFamily="18" charset="0"/>
              </a:rPr>
              <a:t>4</a:t>
            </a:r>
            <a:r>
              <a:rPr lang="en-US" altLang="zh-CN"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6</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π</a:t>
            </a:r>
            <a:r>
              <a:rPr lang="en-US" altLang="zh-CN" baseline="-25000" dirty="0">
                <a:latin typeface="Times New Roman" panose="02020603050405020304" pitchFamily="18" charset="0"/>
                <a:cs typeface="Times New Roman" panose="02020603050405020304" pitchFamily="18" charset="0"/>
              </a:rPr>
              <a:t>4</a:t>
            </a:r>
            <a:r>
              <a:rPr lang="en-US" altLang="zh-CN" baseline="30000" dirty="0">
                <a:latin typeface="Times New Roman" panose="02020603050405020304" pitchFamily="18" charset="0"/>
                <a:cs typeface="Times New Roman" panose="02020603050405020304" pitchFamily="18" charset="0"/>
              </a:rPr>
              <a:t>4</a:t>
            </a:r>
          </a:p>
        </p:txBody>
      </p:sp>
      <p:pic>
        <p:nvPicPr>
          <p:cNvPr id="10" name="图片 9"/>
          <p:cNvPicPr>
            <a:picLocks noChangeAspect="1"/>
          </p:cNvPicPr>
          <p:nvPr/>
        </p:nvPicPr>
        <p:blipFill>
          <a:blip r:embed="rId2"/>
          <a:stretch>
            <a:fillRect/>
          </a:stretch>
        </p:blipFill>
        <p:spPr>
          <a:xfrm>
            <a:off x="2292722" y="3933056"/>
            <a:ext cx="2808312" cy="1584733"/>
          </a:xfrm>
          <a:prstGeom prst="rect">
            <a:avLst/>
          </a:prstGeom>
        </p:spPr>
      </p:pic>
      <p:pic>
        <p:nvPicPr>
          <p:cNvPr id="14" name="图片 13"/>
          <p:cNvPicPr>
            <a:picLocks noChangeAspect="1"/>
          </p:cNvPicPr>
          <p:nvPr/>
        </p:nvPicPr>
        <p:blipFill>
          <a:blip r:embed="rId3"/>
          <a:stretch>
            <a:fillRect/>
          </a:stretch>
        </p:blipFill>
        <p:spPr>
          <a:xfrm>
            <a:off x="2411577" y="1412487"/>
            <a:ext cx="2344542" cy="1758455"/>
          </a:xfrm>
          <a:prstGeom prst="rect">
            <a:avLst/>
          </a:prstGeom>
        </p:spPr>
      </p:pic>
      <p:graphicFrame>
        <p:nvGraphicFramePr>
          <p:cNvPr id="15" name="对象 14"/>
          <p:cNvGraphicFramePr>
            <a:graphicFrameLocks noChangeAspect="1"/>
          </p:cNvGraphicFramePr>
          <p:nvPr/>
        </p:nvGraphicFramePr>
        <p:xfrm>
          <a:off x="5004048" y="2004843"/>
          <a:ext cx="2592288" cy="1784198"/>
        </p:xfrm>
        <a:graphic>
          <a:graphicData uri="http://schemas.openxmlformats.org/presentationml/2006/ole">
            <mc:AlternateContent xmlns:mc="http://schemas.openxmlformats.org/markup-compatibility/2006">
              <mc:Choice xmlns:v="urn:schemas-microsoft-com:vml" Requires="v">
                <p:oleObj name="CS ChemDraw Drawing" r:id="rId4" imgW="1384300" imgH="952500" progId="ChemDraw.Document.6.0">
                  <p:embed/>
                </p:oleObj>
              </mc:Choice>
              <mc:Fallback>
                <p:oleObj name="CS ChemDraw Drawing" r:id="rId4" imgW="1384300" imgH="952500" progId="ChemDraw.Document.6.0">
                  <p:embed/>
                  <p:pic>
                    <p:nvPicPr>
                      <p:cNvPr id="0" name="图片 5186"/>
                      <p:cNvPicPr/>
                      <p:nvPr/>
                    </p:nvPicPr>
                    <p:blipFill>
                      <a:blip r:embed="rId5"/>
                      <a:stretch>
                        <a:fillRect/>
                      </a:stretch>
                    </p:blipFill>
                    <p:spPr>
                      <a:xfrm>
                        <a:off x="5004048" y="2004843"/>
                        <a:ext cx="2592288" cy="178419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rmAutofit/>
          </a:bodyPr>
          <a:lstStyle/>
          <a:p>
            <a:r>
              <a:rPr lang="en-US" altLang="zh-CN" dirty="0"/>
              <a:t>CO</a:t>
            </a:r>
            <a:r>
              <a:rPr lang="en-US" altLang="zh-CN" baseline="-25000" dirty="0"/>
              <a:t>3</a:t>
            </a:r>
            <a:r>
              <a:rPr lang="en-US" altLang="zh-CN" baseline="30000" dirty="0"/>
              <a:t>2- </a:t>
            </a:r>
          </a:p>
          <a:p>
            <a:r>
              <a:rPr lang="en-US" altLang="zh-CN" dirty="0"/>
              <a:t>π</a:t>
            </a:r>
            <a:r>
              <a:rPr lang="en-US" altLang="zh-CN" baseline="-25000" dirty="0"/>
              <a:t>4</a:t>
            </a:r>
            <a:r>
              <a:rPr lang="en-US" altLang="zh-CN" baseline="30000" dirty="0"/>
              <a:t>6</a:t>
            </a:r>
          </a:p>
          <a:p>
            <a:r>
              <a:rPr lang="en-US" altLang="zh-CN" dirty="0"/>
              <a:t>C</a:t>
            </a:r>
            <a:r>
              <a:rPr lang="en-US" altLang="zh-CN" baseline="-25000" dirty="0"/>
              <a:t>5</a:t>
            </a:r>
            <a:r>
              <a:rPr lang="en-US" altLang="zh-CN" dirty="0"/>
              <a:t>H</a:t>
            </a:r>
            <a:r>
              <a:rPr lang="en-US" altLang="zh-CN" baseline="-25000" dirty="0"/>
              <a:t>5</a:t>
            </a:r>
            <a:r>
              <a:rPr lang="en-US" altLang="zh-CN" dirty="0"/>
              <a:t>N: Pyridine</a:t>
            </a:r>
          </a:p>
          <a:p>
            <a:r>
              <a:rPr lang="en-US" altLang="zh-CN" dirty="0"/>
              <a:t>π</a:t>
            </a:r>
            <a:r>
              <a:rPr lang="en-US" altLang="zh-CN" baseline="-25000" dirty="0"/>
              <a:t>6</a:t>
            </a:r>
            <a:r>
              <a:rPr lang="en-US" altLang="zh-CN" baseline="30000" dirty="0"/>
              <a:t>6</a:t>
            </a:r>
          </a:p>
          <a:p>
            <a:r>
              <a:rPr lang="en-US" altLang="zh-CN" dirty="0"/>
              <a:t>C</a:t>
            </a:r>
            <a:r>
              <a:rPr lang="en-US" altLang="zh-CN" baseline="-25000" dirty="0"/>
              <a:t>4</a:t>
            </a:r>
            <a:r>
              <a:rPr lang="en-US" altLang="zh-CN" dirty="0"/>
              <a:t>H</a:t>
            </a:r>
            <a:r>
              <a:rPr lang="en-US" altLang="zh-CN" baseline="-25000" dirty="0"/>
              <a:t>5</a:t>
            </a:r>
            <a:r>
              <a:rPr lang="en-US" altLang="zh-CN" dirty="0"/>
              <a:t>N: Pyrrole</a:t>
            </a:r>
          </a:p>
          <a:p>
            <a:r>
              <a:rPr lang="en-US" altLang="zh-CN" dirty="0"/>
              <a:t>π</a:t>
            </a:r>
            <a:r>
              <a:rPr lang="en-US" altLang="zh-CN" baseline="-25000" dirty="0"/>
              <a:t>5</a:t>
            </a:r>
            <a:r>
              <a:rPr lang="en-US" altLang="zh-CN" baseline="30000" dirty="0"/>
              <a:t>6</a:t>
            </a:r>
          </a:p>
        </p:txBody>
      </p:sp>
      <p:graphicFrame>
        <p:nvGraphicFramePr>
          <p:cNvPr id="4" name="对象 3"/>
          <p:cNvGraphicFramePr>
            <a:graphicFrameLocks noChangeAspect="1"/>
          </p:cNvGraphicFramePr>
          <p:nvPr/>
        </p:nvGraphicFramePr>
        <p:xfrm>
          <a:off x="2267615" y="1052230"/>
          <a:ext cx="2808312" cy="1702208"/>
        </p:xfrm>
        <a:graphic>
          <a:graphicData uri="http://schemas.openxmlformats.org/presentationml/2006/ole">
            <mc:AlternateContent xmlns:mc="http://schemas.openxmlformats.org/markup-compatibility/2006">
              <mc:Choice xmlns:v="urn:schemas-microsoft-com:vml" Requires="v">
                <p:oleObj name="CS ChemDraw Drawing" r:id="rId2" imgW="1803400" imgH="1104900" progId="ChemDraw.Document.6.0">
                  <p:embed/>
                </p:oleObj>
              </mc:Choice>
              <mc:Fallback>
                <p:oleObj name="CS ChemDraw Drawing" r:id="rId2" imgW="1803400" imgH="1104900" progId="ChemDraw.Document.6.0">
                  <p:embed/>
                  <p:pic>
                    <p:nvPicPr>
                      <p:cNvPr id="0" name="图片 6337"/>
                      <p:cNvPicPr/>
                      <p:nvPr/>
                    </p:nvPicPr>
                    <p:blipFill>
                      <a:blip r:embed="rId3"/>
                      <a:stretch>
                        <a:fillRect/>
                      </a:stretch>
                    </p:blipFill>
                    <p:spPr>
                      <a:xfrm>
                        <a:off x="2267615" y="1052230"/>
                        <a:ext cx="2808312" cy="1702208"/>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63711" y="2060588"/>
          <a:ext cx="2232248" cy="2346550"/>
        </p:xfrm>
        <a:graphic>
          <a:graphicData uri="http://schemas.openxmlformats.org/presentationml/2006/ole">
            <mc:AlternateContent xmlns:mc="http://schemas.openxmlformats.org/markup-compatibility/2006">
              <mc:Choice xmlns:v="urn:schemas-microsoft-com:vml" Requires="v">
                <p:oleObj name="CS ChemDraw Drawing" r:id="rId4" imgW="1422400" imgH="1485900" progId="ChemDraw.Document.6.0">
                  <p:embed/>
                </p:oleObj>
              </mc:Choice>
              <mc:Fallback>
                <p:oleObj name="CS ChemDraw Drawing" r:id="rId4" imgW="1422400" imgH="1485900" progId="ChemDraw.Document.6.0">
                  <p:embed/>
                  <p:pic>
                    <p:nvPicPr>
                      <p:cNvPr id="0" name="图片 6338"/>
                      <p:cNvPicPr/>
                      <p:nvPr/>
                    </p:nvPicPr>
                    <p:blipFill>
                      <a:blip r:embed="rId5"/>
                      <a:stretch>
                        <a:fillRect/>
                      </a:stretch>
                    </p:blipFill>
                    <p:spPr>
                      <a:xfrm>
                        <a:off x="5363711" y="2060588"/>
                        <a:ext cx="2232248" cy="234655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2707848" y="4293096"/>
          <a:ext cx="2520280" cy="2457179"/>
        </p:xfrm>
        <a:graphic>
          <a:graphicData uri="http://schemas.openxmlformats.org/presentationml/2006/ole">
            <mc:AlternateContent xmlns:mc="http://schemas.openxmlformats.org/markup-compatibility/2006">
              <mc:Choice xmlns:v="urn:schemas-microsoft-com:vml" Requires="v">
                <p:oleObj name="CS ChemDraw Drawing" r:id="rId6" imgW="1447800" imgH="1409700" progId="ChemDraw.Document.6.0">
                  <p:embed/>
                </p:oleObj>
              </mc:Choice>
              <mc:Fallback>
                <p:oleObj name="CS ChemDraw Drawing" r:id="rId6" imgW="1447800" imgH="1409700" progId="ChemDraw.Document.6.0">
                  <p:embed/>
                  <p:pic>
                    <p:nvPicPr>
                      <p:cNvPr id="0" name="图片 6339"/>
                      <p:cNvPicPr/>
                      <p:nvPr/>
                    </p:nvPicPr>
                    <p:blipFill>
                      <a:blip r:embed="rId7"/>
                      <a:stretch>
                        <a:fillRect/>
                      </a:stretch>
                    </p:blipFill>
                    <p:spPr>
                      <a:xfrm>
                        <a:off x="2707848" y="4293096"/>
                        <a:ext cx="2520280" cy="2457179"/>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Ozone: a case study in resonance, molecular polarity, and formal charge</a:t>
            </a:r>
            <a:endParaRPr lang="zh-CN" altLang="en-US" dirty="0"/>
          </a:p>
        </p:txBody>
      </p:sp>
      <p:sp>
        <p:nvSpPr>
          <p:cNvPr id="3" name="内容占位符 2"/>
          <p:cNvSpPr>
            <a:spLocks noGrp="1"/>
          </p:cNvSpPr>
          <p:nvPr>
            <p:ph sz="quarter" idx="1"/>
          </p:nvPr>
        </p:nvSpPr>
        <p:spPr>
          <a:xfrm>
            <a:off x="612648" y="1600200"/>
            <a:ext cx="8153400" cy="4781128"/>
          </a:xfrm>
        </p:spPr>
        <p:txBody>
          <a:bodyPr>
            <a:normAutofit/>
          </a:bodyPr>
          <a:lstStyle/>
          <a:p>
            <a:r>
              <a:rPr lang="en-US" altLang="zh-CN" dirty="0"/>
              <a:t>a pale blue gas with a distinctively pungent smell. It is an </a:t>
            </a:r>
            <a:r>
              <a:rPr lang="en-US" altLang="zh-CN" b="1" dirty="0">
                <a:solidFill>
                  <a:srgbClr val="FF0000"/>
                </a:solidFill>
              </a:rPr>
              <a:t>allotrope of oxygen</a:t>
            </a:r>
            <a:r>
              <a:rPr lang="en-US" altLang="zh-CN" dirty="0"/>
              <a:t> that is much less stable than the diatomic allotrope O</a:t>
            </a:r>
            <a:r>
              <a:rPr lang="en-US" altLang="zh-CN" baseline="-25000" dirty="0"/>
              <a:t>2</a:t>
            </a:r>
            <a:r>
              <a:rPr lang="en-US" altLang="zh-CN" dirty="0"/>
              <a:t>, breaking down in the lower atmosphere to normal dioxygen. </a:t>
            </a:r>
          </a:p>
          <a:p>
            <a:r>
              <a:rPr lang="en-US" altLang="zh-CN" dirty="0"/>
              <a:t>Ozone is formed from dioxygen by the action of ultraviolet light and also atmospheric electrical discharges, and is present in low concentrations throughout the Earth‘s atmosphere. </a:t>
            </a:r>
          </a:p>
          <a:p>
            <a:r>
              <a:rPr lang="en-US" altLang="zh-CN" dirty="0"/>
              <a:t>In total, ozone makes up only 0.6 ppm of the atmosphere.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Structure of Ozone</a:t>
            </a:r>
            <a:endParaRPr lang="zh-CN" altLang="en-US" dirty="0"/>
          </a:p>
        </p:txBody>
      </p:sp>
      <p:sp>
        <p:nvSpPr>
          <p:cNvPr id="3" name="内容占位符 2"/>
          <p:cNvSpPr>
            <a:spLocks noGrp="1"/>
          </p:cNvSpPr>
          <p:nvPr>
            <p:ph sz="quarter" idx="1"/>
          </p:nvPr>
        </p:nvSpPr>
        <p:spPr/>
        <p:txBody>
          <a:bodyPr/>
          <a:lstStyle/>
          <a:p>
            <a:r>
              <a:rPr lang="en-US" altLang="zh-CN" dirty="0"/>
              <a:t>Resonance Structures &amp; Hybrid, Delocalized </a:t>
            </a:r>
            <a:r>
              <a:rPr lang="el-GR" altLang="zh-CN" dirty="0"/>
              <a:t>π</a:t>
            </a:r>
            <a:r>
              <a:rPr lang="en-US" altLang="zh-CN" dirty="0"/>
              <a:t> bond</a:t>
            </a:r>
            <a:endParaRPr lang="zh-CN" altLang="en-US" dirty="0"/>
          </a:p>
        </p:txBody>
      </p:sp>
      <p:graphicFrame>
        <p:nvGraphicFramePr>
          <p:cNvPr id="7" name="对象 6"/>
          <p:cNvGraphicFramePr>
            <a:graphicFrameLocks noChangeAspect="1"/>
          </p:cNvGraphicFramePr>
          <p:nvPr/>
        </p:nvGraphicFramePr>
        <p:xfrm>
          <a:off x="5420760" y="4091523"/>
          <a:ext cx="2679631" cy="2005402"/>
        </p:xfrm>
        <a:graphic>
          <a:graphicData uri="http://schemas.openxmlformats.org/presentationml/2006/ole">
            <mc:AlternateContent xmlns:mc="http://schemas.openxmlformats.org/markup-compatibility/2006">
              <mc:Choice xmlns:v="urn:schemas-microsoft-com:vml" Requires="v">
                <p:oleObj name="CS ChemDraw Drawing" r:id="rId3" imgW="1320800" imgH="990600" progId="ChemDraw.Document.6.0">
                  <p:embed/>
                </p:oleObj>
              </mc:Choice>
              <mc:Fallback>
                <p:oleObj name="CS ChemDraw Drawing" r:id="rId3" imgW="1320800" imgH="990600" progId="ChemDraw.Document.6.0">
                  <p:embed/>
                  <p:pic>
                    <p:nvPicPr>
                      <p:cNvPr id="0" name="图片 7239"/>
                      <p:cNvPicPr/>
                      <p:nvPr/>
                    </p:nvPicPr>
                    <p:blipFill>
                      <a:blip r:embed="rId4"/>
                      <a:stretch>
                        <a:fillRect/>
                      </a:stretch>
                    </p:blipFill>
                    <p:spPr>
                      <a:xfrm>
                        <a:off x="5420760" y="4091523"/>
                        <a:ext cx="2679631" cy="2005402"/>
                      </a:xfrm>
                      <a:prstGeom prst="rect">
                        <a:avLst/>
                      </a:prstGeom>
                    </p:spPr>
                  </p:pic>
                </p:oleObj>
              </mc:Fallback>
            </mc:AlternateContent>
          </a:graphicData>
        </a:graphic>
      </p:graphicFrame>
      <p:sp>
        <p:nvSpPr>
          <p:cNvPr id="8" name="文本框 7"/>
          <p:cNvSpPr txBox="1"/>
          <p:nvPr/>
        </p:nvSpPr>
        <p:spPr>
          <a:xfrm>
            <a:off x="7497116" y="5861100"/>
            <a:ext cx="1179340" cy="538609"/>
          </a:xfrm>
          <a:prstGeom prst="rect">
            <a:avLst/>
          </a:prstGeom>
          <a:noFill/>
        </p:spPr>
        <p:txBody>
          <a:bodyPr wrap="square" rtlCol="0">
            <a:spAutoFit/>
          </a:bodyPr>
          <a:lstStyle/>
          <a:p>
            <a:pPr lvl="0">
              <a:spcBef>
                <a:spcPts val="700"/>
              </a:spcBef>
              <a:buClr>
                <a:srgbClr val="DD8047"/>
              </a:buClr>
              <a:buSzPct val="60000"/>
            </a:pPr>
            <a:r>
              <a:rPr lang="en-US" altLang="zh-CN" sz="2900" dirty="0">
                <a:solidFill>
                  <a:prstClr val="black"/>
                </a:solidFill>
                <a:latin typeface="Times New Roman" panose="02020603050405020304" pitchFamily="18" charset="0"/>
                <a:cs typeface="Times New Roman" panose="02020603050405020304" pitchFamily="18" charset="0"/>
              </a:rPr>
              <a:t>π</a:t>
            </a:r>
            <a:r>
              <a:rPr lang="en-US" altLang="zh-CN" sz="2900" baseline="-25000" dirty="0">
                <a:solidFill>
                  <a:prstClr val="black"/>
                </a:solidFill>
                <a:latin typeface="Times New Roman" panose="02020603050405020304" pitchFamily="18" charset="0"/>
                <a:cs typeface="Times New Roman" panose="02020603050405020304" pitchFamily="18" charset="0"/>
              </a:rPr>
              <a:t>3</a:t>
            </a:r>
            <a:r>
              <a:rPr lang="en-US" altLang="zh-CN" sz="2900" baseline="30000" dirty="0">
                <a:solidFill>
                  <a:prstClr val="black"/>
                </a:solidFill>
                <a:latin typeface="Times New Roman" panose="02020603050405020304" pitchFamily="18" charset="0"/>
                <a:cs typeface="Times New Roman" panose="02020603050405020304" pitchFamily="18" charset="0"/>
              </a:rPr>
              <a:t>4</a:t>
            </a:r>
          </a:p>
        </p:txBody>
      </p:sp>
      <p:pic>
        <p:nvPicPr>
          <p:cNvPr id="9" name="图片 8"/>
          <p:cNvPicPr>
            <a:picLocks noChangeAspect="1"/>
          </p:cNvPicPr>
          <p:nvPr/>
        </p:nvPicPr>
        <p:blipFill>
          <a:blip r:embed="rId5"/>
          <a:stretch>
            <a:fillRect/>
          </a:stretch>
        </p:blipFill>
        <p:spPr>
          <a:xfrm>
            <a:off x="1404461" y="2452562"/>
            <a:ext cx="6682325" cy="1454862"/>
          </a:xfrm>
          <a:prstGeom prst="rect">
            <a:avLst/>
          </a:prstGeom>
        </p:spPr>
      </p:pic>
      <p:grpSp>
        <p:nvGrpSpPr>
          <p:cNvPr id="15" name="组合 14"/>
          <p:cNvGrpSpPr/>
          <p:nvPr/>
        </p:nvGrpSpPr>
        <p:grpSpPr>
          <a:xfrm>
            <a:off x="1396258" y="4522866"/>
            <a:ext cx="2599678" cy="1541837"/>
            <a:chOff x="1396258" y="4522866"/>
            <a:chExt cx="2599678" cy="1541837"/>
          </a:xfrm>
        </p:grpSpPr>
        <p:pic>
          <p:nvPicPr>
            <p:cNvPr id="10" name="图片 9"/>
            <p:cNvPicPr>
              <a:picLocks noChangeAspect="1"/>
            </p:cNvPicPr>
            <p:nvPr/>
          </p:nvPicPr>
          <p:blipFill>
            <a:blip r:embed="rId6"/>
            <a:stretch>
              <a:fillRect/>
            </a:stretch>
          </p:blipFill>
          <p:spPr>
            <a:xfrm>
              <a:off x="1420324" y="4959462"/>
              <a:ext cx="2479255" cy="1105241"/>
            </a:xfrm>
            <a:prstGeom prst="rect">
              <a:avLst/>
            </a:prstGeom>
          </p:spPr>
        </p:pic>
        <p:sp>
          <p:nvSpPr>
            <p:cNvPr id="12" name="文本框 11"/>
            <p:cNvSpPr txBox="1"/>
            <p:nvPr/>
          </p:nvSpPr>
          <p:spPr>
            <a:xfrm>
              <a:off x="2371919" y="4522866"/>
              <a:ext cx="576064" cy="523220"/>
            </a:xfrm>
            <a:prstGeom prst="rect">
              <a:avLst/>
            </a:prstGeom>
            <a:noFill/>
          </p:spPr>
          <p:txBody>
            <a:bodyPr wrap="square" rtlCol="0">
              <a:spAutoFit/>
            </a:bodyPr>
            <a:lstStyle/>
            <a:p>
              <a:r>
                <a:rPr lang="el-GR" altLang="zh-CN" sz="2800" dirty="0"/>
                <a:t>δ+</a:t>
              </a:r>
              <a:endParaRPr lang="zh-CN" altLang="en-US" sz="2800" dirty="0"/>
            </a:p>
          </p:txBody>
        </p:sp>
        <p:sp>
          <p:nvSpPr>
            <p:cNvPr id="13" name="文本框 12"/>
            <p:cNvSpPr txBox="1"/>
            <p:nvPr/>
          </p:nvSpPr>
          <p:spPr>
            <a:xfrm>
              <a:off x="3419872" y="5210036"/>
              <a:ext cx="576064" cy="523220"/>
            </a:xfrm>
            <a:prstGeom prst="rect">
              <a:avLst/>
            </a:prstGeom>
            <a:noFill/>
          </p:spPr>
          <p:txBody>
            <a:bodyPr wrap="square" rtlCol="0">
              <a:spAutoFit/>
            </a:bodyPr>
            <a:lstStyle/>
            <a:p>
              <a:r>
                <a:rPr lang="el-GR" altLang="zh-CN" sz="2800" dirty="0"/>
                <a:t>δ</a:t>
              </a:r>
              <a:r>
                <a:rPr lang="en-US" altLang="zh-CN" sz="2800" dirty="0"/>
                <a:t>-</a:t>
              </a:r>
              <a:endParaRPr lang="zh-CN" altLang="en-US" sz="2800" dirty="0"/>
            </a:p>
          </p:txBody>
        </p:sp>
        <p:sp>
          <p:nvSpPr>
            <p:cNvPr id="14" name="文本框 13"/>
            <p:cNvSpPr txBox="1"/>
            <p:nvPr/>
          </p:nvSpPr>
          <p:spPr>
            <a:xfrm>
              <a:off x="1396258" y="5198486"/>
              <a:ext cx="576064" cy="523220"/>
            </a:xfrm>
            <a:prstGeom prst="rect">
              <a:avLst/>
            </a:prstGeom>
            <a:noFill/>
          </p:spPr>
          <p:txBody>
            <a:bodyPr wrap="square" rtlCol="0">
              <a:spAutoFit/>
            </a:bodyPr>
            <a:lstStyle/>
            <a:p>
              <a:r>
                <a:rPr lang="el-GR" altLang="zh-CN" sz="2800" dirty="0"/>
                <a:t>δ</a:t>
              </a:r>
              <a:r>
                <a:rPr lang="en-US" altLang="zh-CN" sz="2800" dirty="0"/>
                <a:t>-</a:t>
              </a:r>
              <a:endParaRPr lang="zh-CN" altLang="en-US" sz="2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705" y="476250"/>
            <a:ext cx="8858250" cy="2736850"/>
          </a:xfrm>
          <a:prstGeom prst="rect">
            <a:avLst/>
          </a:prstGeom>
        </p:spPr>
      </p:pic>
      <p:pic>
        <p:nvPicPr>
          <p:cNvPr id="5" name="图片 4"/>
          <p:cNvPicPr>
            <a:picLocks noChangeAspect="1"/>
          </p:cNvPicPr>
          <p:nvPr/>
        </p:nvPicPr>
        <p:blipFill>
          <a:blip r:embed="rId3"/>
          <a:stretch>
            <a:fillRect/>
          </a:stretch>
        </p:blipFill>
        <p:spPr>
          <a:xfrm>
            <a:off x="179705" y="3212465"/>
            <a:ext cx="8858250" cy="208915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1460" y="188595"/>
            <a:ext cx="8565515" cy="5290820"/>
          </a:xfrm>
          <a:prstGeom prst="rect">
            <a:avLst/>
          </a:prstGeom>
        </p:spPr>
      </p:pic>
      <p:pic>
        <p:nvPicPr>
          <p:cNvPr id="2" name="图片 1"/>
          <p:cNvPicPr>
            <a:picLocks noChangeAspect="1"/>
          </p:cNvPicPr>
          <p:nvPr/>
        </p:nvPicPr>
        <p:blipFill>
          <a:blip r:embed="rId3"/>
          <a:stretch>
            <a:fillRect/>
          </a:stretch>
        </p:blipFill>
        <p:spPr>
          <a:xfrm>
            <a:off x="252095" y="5479415"/>
            <a:ext cx="8564245" cy="348615"/>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6195" y="332105"/>
            <a:ext cx="6146800" cy="2674620"/>
          </a:xfrm>
          <a:prstGeom prst="rect">
            <a:avLst/>
          </a:prstGeom>
        </p:spPr>
      </p:pic>
      <p:pic>
        <p:nvPicPr>
          <p:cNvPr id="3" name="图片 2"/>
          <p:cNvPicPr>
            <a:picLocks noChangeAspect="1"/>
          </p:cNvPicPr>
          <p:nvPr/>
        </p:nvPicPr>
        <p:blipFill>
          <a:blip r:embed="rId3"/>
          <a:stretch>
            <a:fillRect/>
          </a:stretch>
        </p:blipFill>
        <p:spPr>
          <a:xfrm>
            <a:off x="36195" y="2896235"/>
            <a:ext cx="6146165" cy="964565"/>
          </a:xfrm>
          <a:prstGeom prst="rect">
            <a:avLst/>
          </a:prstGeom>
        </p:spPr>
      </p:pic>
      <p:pic>
        <p:nvPicPr>
          <p:cNvPr id="4" name="图片 3"/>
          <p:cNvPicPr>
            <a:picLocks noChangeAspect="1"/>
          </p:cNvPicPr>
          <p:nvPr/>
        </p:nvPicPr>
        <p:blipFill>
          <a:blip r:embed="rId4"/>
          <a:stretch>
            <a:fillRect/>
          </a:stretch>
        </p:blipFill>
        <p:spPr>
          <a:xfrm>
            <a:off x="108585" y="3644900"/>
            <a:ext cx="8863965" cy="1861185"/>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43305" y="692150"/>
            <a:ext cx="7620000" cy="990600"/>
          </a:xfrm>
        </p:spPr>
        <p:txBody>
          <a:bodyPr>
            <a:normAutofit fontScale="90000"/>
          </a:bodyPr>
          <a:lstStyle/>
          <a:p>
            <a:r>
              <a:rPr lang="en-US" altLang="zh-CN" b="1">
                <a:solidFill>
                  <a:srgbClr val="FF0000"/>
                </a:solidFill>
              </a:rPr>
              <a:t>4.6 Covalent Network S</a:t>
            </a:r>
            <a:r>
              <a:rPr lang="en-US" altLang="zh-CN" b="1" dirty="0">
                <a:solidFill>
                  <a:srgbClr val="FF0000"/>
                </a:solidFill>
              </a:rPr>
              <a:t>tructures</a:t>
            </a:r>
          </a:p>
        </p:txBody>
      </p:sp>
      <p:pic>
        <p:nvPicPr>
          <p:cNvPr id="4" name="图片 3"/>
          <p:cNvPicPr>
            <a:picLocks noChangeAspect="1"/>
          </p:cNvPicPr>
          <p:nvPr/>
        </p:nvPicPr>
        <p:blipFill>
          <a:blip r:embed="rId2"/>
          <a:stretch>
            <a:fillRect/>
          </a:stretch>
        </p:blipFill>
        <p:spPr>
          <a:xfrm>
            <a:off x="395605" y="2636520"/>
            <a:ext cx="8582660" cy="19310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52450" y="690528"/>
            <a:ext cx="7620000" cy="990600"/>
          </a:xfrm>
        </p:spPr>
        <p:txBody>
          <a:bodyPr/>
          <a:lstStyle/>
          <a:p>
            <a:r>
              <a:rPr lang="en-US" altLang="zh-CN" dirty="0">
                <a:solidFill>
                  <a:srgbClr val="FF0000"/>
                </a:solidFill>
              </a:rPr>
              <a:t>4.2 Metallic Bonding &amp; Structures</a:t>
            </a:r>
          </a:p>
        </p:txBody>
      </p:sp>
      <p:pic>
        <p:nvPicPr>
          <p:cNvPr id="2" name="图片 1"/>
          <p:cNvPicPr>
            <a:picLocks noChangeAspect="1"/>
          </p:cNvPicPr>
          <p:nvPr/>
        </p:nvPicPr>
        <p:blipFill>
          <a:blip r:embed="rId2"/>
          <a:stretch>
            <a:fillRect/>
          </a:stretch>
        </p:blipFill>
        <p:spPr>
          <a:xfrm>
            <a:off x="276225" y="1556385"/>
            <a:ext cx="8557895" cy="4561840"/>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Allotropes of Carbon</a:t>
            </a:r>
          </a:p>
        </p:txBody>
      </p:sp>
      <p:sp>
        <p:nvSpPr>
          <p:cNvPr id="3" name="TextBox 2"/>
          <p:cNvSpPr txBox="1"/>
          <p:nvPr/>
        </p:nvSpPr>
        <p:spPr>
          <a:xfrm>
            <a:off x="179512" y="1759456"/>
            <a:ext cx="3345030" cy="2676525"/>
          </a:xfrm>
          <a:prstGeom prst="rect">
            <a:avLst/>
          </a:prstGeom>
          <a:noFill/>
        </p:spPr>
        <p:txBody>
          <a:bodyPr wrap="square" rtlCol="0">
            <a:spAutoFit/>
          </a:bodyPr>
          <a:lstStyle/>
          <a:p>
            <a:pPr marL="342900" indent="-342900">
              <a:buFont typeface="Arial" panose="020B0604020202020204"/>
              <a:buChar char="•"/>
            </a:pPr>
            <a:r>
              <a:rPr lang="en-US" sz="2800" dirty="0"/>
              <a:t>Allotropes are different forms of an element that exist in the </a:t>
            </a:r>
            <a:r>
              <a:rPr lang="en-US" sz="2800" b="1" dirty="0">
                <a:solidFill>
                  <a:srgbClr val="FF0000"/>
                </a:solidFill>
              </a:rPr>
              <a:t>same physical state</a:t>
            </a:r>
            <a:r>
              <a:rPr lang="en-US" sz="2800" dirty="0"/>
              <a:t> (e.g. ozone O</a:t>
            </a:r>
            <a:r>
              <a:rPr lang="en-US" sz="2800" baseline="-25000" dirty="0"/>
              <a:t>3</a:t>
            </a:r>
            <a:r>
              <a:rPr lang="en-US" sz="2800" dirty="0"/>
              <a:t>, O</a:t>
            </a:r>
            <a:r>
              <a:rPr lang="en-US" sz="2800" baseline="-25000" dirty="0"/>
              <a:t>2</a:t>
            </a:r>
            <a:r>
              <a:rPr lang="en-US" sz="2800" dirty="0"/>
              <a:t>)</a:t>
            </a:r>
          </a:p>
        </p:txBody>
      </p:sp>
      <p:pic>
        <p:nvPicPr>
          <p:cNvPr id="4" name="Picture 3" descr="4-26-300px-Eight_Allotropes_of_Carb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095" y="1040951"/>
            <a:ext cx="5361385" cy="5772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Diamond</a:t>
            </a:r>
          </a:p>
        </p:txBody>
      </p:sp>
      <p:sp>
        <p:nvSpPr>
          <p:cNvPr id="3" name="TextBox 2"/>
          <p:cNvSpPr txBox="1"/>
          <p:nvPr/>
        </p:nvSpPr>
        <p:spPr>
          <a:xfrm>
            <a:off x="251460" y="1844675"/>
            <a:ext cx="4351655" cy="3933825"/>
          </a:xfrm>
          <a:prstGeom prst="rect">
            <a:avLst/>
          </a:prstGeom>
          <a:noFill/>
        </p:spPr>
        <p:txBody>
          <a:bodyPr wrap="square" rtlCol="0">
            <a:noAutofit/>
          </a:bodyPr>
          <a:lstStyle/>
          <a:p>
            <a:pPr marL="342900" indent="-342900">
              <a:buFont typeface="Arial" panose="020B0604020202020204"/>
              <a:buChar char="•"/>
            </a:pPr>
            <a:r>
              <a:rPr lang="en-US" sz="2400" dirty="0"/>
              <a:t>Giant 3D covalent structure</a:t>
            </a:r>
          </a:p>
          <a:p>
            <a:pPr marL="342900" indent="-342900">
              <a:buFont typeface="Arial" panose="020B0604020202020204"/>
              <a:buChar char="•"/>
            </a:pPr>
            <a:r>
              <a:rPr lang="en-US" sz="2400" dirty="0"/>
              <a:t>Each C atom (sp</a:t>
            </a:r>
            <a:r>
              <a:rPr lang="en-US" sz="2400" baseline="30000" dirty="0"/>
              <a:t>3</a:t>
            </a:r>
            <a:r>
              <a:rPr lang="en-US" sz="2400" dirty="0"/>
              <a:t> hybridized) </a:t>
            </a:r>
            <a:r>
              <a:rPr lang="en-US" sz="2400" b="1" dirty="0">
                <a:solidFill>
                  <a:srgbClr val="FF0000"/>
                </a:solidFill>
              </a:rPr>
              <a:t>forms C-C single bonds with 4 neiboring C atoms arranged </a:t>
            </a:r>
            <a:r>
              <a:rPr lang="en-US" sz="2400" b="1" dirty="0" err="1">
                <a:solidFill>
                  <a:srgbClr val="FF0000"/>
                </a:solidFill>
              </a:rPr>
              <a:t>tetrahedrally</a:t>
            </a:r>
            <a:endParaRPr lang="en-US" sz="2400" dirty="0"/>
          </a:p>
          <a:p>
            <a:pPr marL="342900" indent="-342900">
              <a:buFont typeface="Arial" panose="020B0604020202020204"/>
              <a:buChar char="•"/>
            </a:pPr>
            <a:r>
              <a:rPr lang="en-US" sz="2400" dirty="0"/>
              <a:t>Exceptionally hard, very high </a:t>
            </a:r>
            <a:r>
              <a:rPr lang="en-US" sz="2400" dirty="0" err="1"/>
              <a:t>m.p</a:t>
            </a:r>
            <a:r>
              <a:rPr lang="en-US" sz="2400" dirty="0"/>
              <a:t>. and </a:t>
            </a:r>
            <a:r>
              <a:rPr lang="en-US" sz="2400" dirty="0" err="1"/>
              <a:t>b.p</a:t>
            </a:r>
            <a:r>
              <a:rPr lang="en-US" sz="2400" dirty="0"/>
              <a:t>., poor electrical conductor, insoluble in any solvents.</a:t>
            </a:r>
          </a:p>
        </p:txBody>
      </p:sp>
      <p:pic>
        <p:nvPicPr>
          <p:cNvPr id="4" name="Picture 2"/>
          <p:cNvPicPr>
            <a:picLocks noChangeAspect="1" noChangeArrowheads="1"/>
          </p:cNvPicPr>
          <p:nvPr/>
        </p:nvPicPr>
        <p:blipFill rotWithShape="1">
          <a:blip r:embed="rId3"/>
          <a:srcRect l="22980" r="20413" b="17776"/>
          <a:stretch>
            <a:fillRect/>
          </a:stretch>
        </p:blipFill>
        <p:spPr bwMode="auto">
          <a:xfrm>
            <a:off x="4788535" y="1841500"/>
            <a:ext cx="3096094" cy="32435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Graphite</a:t>
            </a:r>
          </a:p>
        </p:txBody>
      </p:sp>
      <p:sp>
        <p:nvSpPr>
          <p:cNvPr id="3" name="TextBox 2"/>
          <p:cNvSpPr txBox="1"/>
          <p:nvPr/>
        </p:nvSpPr>
        <p:spPr>
          <a:xfrm>
            <a:off x="107315" y="1484630"/>
            <a:ext cx="7922895" cy="3169285"/>
          </a:xfrm>
          <a:prstGeom prst="rect">
            <a:avLst/>
          </a:prstGeom>
          <a:noFill/>
        </p:spPr>
        <p:txBody>
          <a:bodyPr wrap="square" rtlCol="0">
            <a:spAutoFit/>
          </a:bodyPr>
          <a:lstStyle/>
          <a:p>
            <a:pPr marL="285750" indent="-285750">
              <a:buFont typeface="Arial" panose="020B0604020202020204"/>
              <a:buChar char="•"/>
            </a:pPr>
            <a:r>
              <a:rPr lang="en-US" sz="2000" dirty="0"/>
              <a:t>Only </a:t>
            </a:r>
            <a:r>
              <a:rPr lang="en-US" sz="2000" b="1" dirty="0">
                <a:solidFill>
                  <a:srgbClr val="FF0000"/>
                </a:solidFill>
              </a:rPr>
              <a:t>giant covalent network in 2D sheets</a:t>
            </a:r>
            <a:r>
              <a:rPr lang="en-US" sz="2000" dirty="0"/>
              <a:t>.</a:t>
            </a:r>
          </a:p>
          <a:p>
            <a:pPr marL="285750" indent="-285750">
              <a:buFont typeface="Arial" panose="020B0604020202020204"/>
              <a:buChar char="•"/>
            </a:pPr>
            <a:r>
              <a:rPr lang="en-US" sz="2000" dirty="0"/>
              <a:t>Each C atom (sp</a:t>
            </a:r>
            <a:r>
              <a:rPr lang="en-US" sz="2000" baseline="30000" dirty="0"/>
              <a:t>2</a:t>
            </a:r>
            <a:r>
              <a:rPr lang="en-US" sz="2000" dirty="0"/>
              <a:t> hybridized) forms </a:t>
            </a:r>
            <a:r>
              <a:rPr lang="en-US" sz="2000" b="1" dirty="0">
                <a:solidFill>
                  <a:srgbClr val="FF0000"/>
                </a:solidFill>
              </a:rPr>
              <a:t>C-C bonds </a:t>
            </a:r>
            <a:r>
              <a:rPr lang="en-US" sz="2000" dirty="0">
                <a:solidFill>
                  <a:schemeClr val="tx1"/>
                </a:solidFill>
              </a:rPr>
              <a:t>(bond order 1.33)</a:t>
            </a:r>
            <a:r>
              <a:rPr lang="en-US" sz="2000" b="1" dirty="0">
                <a:solidFill>
                  <a:srgbClr val="FF0000"/>
                </a:solidFill>
              </a:rPr>
              <a:t> with 3 neiboring C atoms</a:t>
            </a:r>
            <a:r>
              <a:rPr lang="en-US" sz="2000" dirty="0"/>
              <a:t> in the same layer.</a:t>
            </a:r>
          </a:p>
          <a:p>
            <a:pPr marL="285750" indent="-285750">
              <a:buFont typeface="Arial" panose="020B0604020202020204"/>
              <a:buChar char="•"/>
            </a:pPr>
            <a:r>
              <a:rPr lang="en-US" sz="2000" dirty="0"/>
              <a:t>Only </a:t>
            </a:r>
            <a:r>
              <a:rPr lang="en-US" sz="2000" b="1" dirty="0">
                <a:solidFill>
                  <a:srgbClr val="FF0000"/>
                </a:solidFill>
              </a:rPr>
              <a:t>weak London dispersion </a:t>
            </a:r>
            <a:r>
              <a:rPr lang="en-US" sz="2000" b="1" dirty="0">
                <a:solidFill>
                  <a:srgbClr val="FF0000"/>
                </a:solidFill>
                <a:sym typeface="+mn-ea"/>
              </a:rPr>
              <a:t>force</a:t>
            </a:r>
            <a:r>
              <a:rPr lang="en-US" sz="2000" dirty="0">
                <a:sym typeface="+mn-ea"/>
              </a:rPr>
              <a:t> </a:t>
            </a:r>
            <a:r>
              <a:rPr lang="en-US" sz="2000" dirty="0"/>
              <a:t>(one kind of van der Waals’ forces) </a:t>
            </a:r>
            <a:r>
              <a:rPr lang="en-US" sz="2000" b="1" dirty="0">
                <a:solidFill>
                  <a:srgbClr val="FF0000"/>
                </a:solidFill>
              </a:rPr>
              <a:t>between sheets</a:t>
            </a:r>
            <a:r>
              <a:rPr lang="en-US" sz="2000" dirty="0"/>
              <a:t> of C atoms so sheets can slide over each other easily.</a:t>
            </a:r>
          </a:p>
          <a:p>
            <a:pPr marL="285750" indent="-285750">
              <a:buFont typeface="Arial" panose="020B0604020202020204"/>
              <a:buChar char="•"/>
            </a:pPr>
            <a:r>
              <a:rPr lang="en-US" sz="2000" dirty="0">
                <a:sym typeface="+mn-ea"/>
              </a:rPr>
              <a:t>Delocalized pi bond within 2D layer so a lot of </a:t>
            </a:r>
            <a:r>
              <a:rPr lang="en-US" sz="2000" b="1" dirty="0">
                <a:solidFill>
                  <a:srgbClr val="FF0000"/>
                </a:solidFill>
                <a:sym typeface="+mn-ea"/>
              </a:rPr>
              <a:t>delocalized e</a:t>
            </a:r>
            <a:r>
              <a:rPr lang="en-US" sz="2000" b="1" baseline="30000" dirty="0">
                <a:solidFill>
                  <a:srgbClr val="FF0000"/>
                </a:solidFill>
                <a:sym typeface="+mn-ea"/>
              </a:rPr>
              <a:t>-</a:t>
            </a:r>
            <a:r>
              <a:rPr lang="en-US" sz="2000" b="1" dirty="0">
                <a:solidFill>
                  <a:srgbClr val="FF0000"/>
                </a:solidFill>
                <a:sym typeface="+mn-ea"/>
              </a:rPr>
              <a:t> in layers</a:t>
            </a:r>
            <a:r>
              <a:rPr lang="en-US" sz="2000" dirty="0">
                <a:sym typeface="+mn-ea"/>
              </a:rPr>
              <a:t>, thus </a:t>
            </a:r>
            <a:r>
              <a:rPr lang="en-US" sz="2000" b="1" dirty="0">
                <a:solidFill>
                  <a:srgbClr val="FF0000"/>
                </a:solidFill>
                <a:sym typeface="+mn-ea"/>
              </a:rPr>
              <a:t>conduct electricity in 2D layers</a:t>
            </a:r>
            <a:endParaRPr lang="en-US" sz="2000" dirty="0"/>
          </a:p>
          <a:p>
            <a:pPr marL="285750" indent="-285750">
              <a:buFont typeface="Arial" panose="020B0604020202020204"/>
              <a:buChar char="•"/>
            </a:pPr>
            <a:r>
              <a:rPr lang="en-US" sz="2000" b="1" dirty="0">
                <a:solidFill>
                  <a:srgbClr val="FF0000"/>
                </a:solidFill>
              </a:rPr>
              <a:t>Extremely high m.p. and b.p., low density, soft, easily be rubbed off</a:t>
            </a:r>
            <a:r>
              <a:rPr lang="en-US" sz="2000" dirty="0"/>
              <a:t> (e.g. pencils), </a:t>
            </a:r>
            <a:r>
              <a:rPr lang="en-US" sz="2000" b="1" dirty="0">
                <a:solidFill>
                  <a:srgbClr val="FF0000"/>
                </a:solidFill>
              </a:rPr>
              <a:t>good electrical conductor, insoluble in any solvents</a:t>
            </a:r>
            <a:r>
              <a:rPr lang="en-US" sz="2000" dirty="0"/>
              <a:t>.</a:t>
            </a:r>
          </a:p>
          <a:p>
            <a:pPr marL="285750" indent="-285750">
              <a:buFont typeface="Arial" panose="020B0604020202020204"/>
              <a:buChar char="•"/>
            </a:pPr>
            <a:endParaRPr lang="en-US" sz="2000" dirty="0"/>
          </a:p>
        </p:txBody>
      </p:sp>
      <p:pic>
        <p:nvPicPr>
          <p:cNvPr id="4" name="Picture 3" descr="65.png"/>
          <p:cNvPicPr>
            <a:picLocks noChangeAspect="1"/>
          </p:cNvPicPr>
          <p:nvPr/>
        </p:nvPicPr>
        <p:blipFill rotWithShape="1">
          <a:blip r:embed="rId2">
            <a:extLst>
              <a:ext uri="{28A0092B-C50C-407E-A947-70E740481C1C}">
                <a14:useLocalDpi xmlns:a14="http://schemas.microsoft.com/office/drawing/2010/main" val="0"/>
              </a:ext>
            </a:extLst>
          </a:blip>
          <a:srcRect l="6397" b="19565"/>
          <a:stretch>
            <a:fillRect/>
          </a:stretch>
        </p:blipFill>
        <p:spPr>
          <a:xfrm>
            <a:off x="2203450" y="4290060"/>
            <a:ext cx="4892675" cy="24028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5761" y="548680"/>
            <a:ext cx="8643133" cy="5370327"/>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a:t>
            </a:r>
          </a:p>
        </p:txBody>
      </p:sp>
      <p:sp>
        <p:nvSpPr>
          <p:cNvPr id="3" name="TextBox 2"/>
          <p:cNvSpPr txBox="1"/>
          <p:nvPr/>
        </p:nvSpPr>
        <p:spPr>
          <a:xfrm>
            <a:off x="107315" y="1484630"/>
            <a:ext cx="7922895" cy="2553335"/>
          </a:xfrm>
          <a:prstGeom prst="rect">
            <a:avLst/>
          </a:prstGeom>
          <a:noFill/>
        </p:spPr>
        <p:txBody>
          <a:bodyPr wrap="square" rtlCol="0">
            <a:spAutoFit/>
          </a:bodyPr>
          <a:lstStyle/>
          <a:p>
            <a:pPr marL="285750" indent="-285750">
              <a:buFont typeface="Arial" panose="020B0604020202020204"/>
              <a:buChar char="•"/>
            </a:pPr>
            <a:r>
              <a:rPr lang="en-US" sz="2000" dirty="0"/>
              <a:t>Only </a:t>
            </a:r>
            <a:r>
              <a:rPr lang="en-US" sz="2000" b="1" dirty="0">
                <a:solidFill>
                  <a:srgbClr val="FF0000"/>
                </a:solidFill>
              </a:rPr>
              <a:t>giant covalent network in one 2D sheet</a:t>
            </a:r>
            <a:r>
              <a:rPr lang="en-US" sz="2000" dirty="0"/>
              <a:t>.</a:t>
            </a:r>
          </a:p>
          <a:p>
            <a:pPr marL="285750" indent="-285750">
              <a:buFont typeface="Arial" panose="020B0604020202020204"/>
              <a:buChar char="•"/>
            </a:pPr>
            <a:r>
              <a:rPr lang="en-US" sz="2000" dirty="0"/>
              <a:t>Each C atom (sp</a:t>
            </a:r>
            <a:r>
              <a:rPr lang="en-US" sz="2000" baseline="30000" dirty="0"/>
              <a:t>2</a:t>
            </a:r>
            <a:r>
              <a:rPr lang="en-US" sz="2000" dirty="0"/>
              <a:t> hybridized) forms </a:t>
            </a:r>
            <a:r>
              <a:rPr lang="en-US" sz="2000" b="1" dirty="0">
                <a:solidFill>
                  <a:srgbClr val="FF0000"/>
                </a:solidFill>
              </a:rPr>
              <a:t>C-C bonds </a:t>
            </a:r>
            <a:r>
              <a:rPr lang="en-US" sz="2000" dirty="0"/>
              <a:t>(bond order 1.33)</a:t>
            </a:r>
            <a:r>
              <a:rPr lang="en-US" sz="2000" b="1" dirty="0">
                <a:solidFill>
                  <a:srgbClr val="FF0000"/>
                </a:solidFill>
              </a:rPr>
              <a:t> with 3 neiboring C atoms</a:t>
            </a:r>
            <a:r>
              <a:rPr lang="en-US" sz="2000" dirty="0"/>
              <a:t> in the same layer.</a:t>
            </a:r>
          </a:p>
          <a:p>
            <a:pPr marL="285750" indent="-285750">
              <a:buFont typeface="Arial" panose="020B0604020202020204"/>
              <a:buChar char="•"/>
            </a:pPr>
            <a:r>
              <a:rPr lang="en-US" sz="2000" dirty="0">
                <a:sym typeface="+mn-ea"/>
              </a:rPr>
              <a:t>Delocalized pi bond within 2D layer so a lot of </a:t>
            </a:r>
            <a:r>
              <a:rPr lang="en-US" sz="2000" b="1" dirty="0">
                <a:solidFill>
                  <a:srgbClr val="FF0000"/>
                </a:solidFill>
                <a:sym typeface="+mn-ea"/>
              </a:rPr>
              <a:t>delocalized e</a:t>
            </a:r>
            <a:r>
              <a:rPr lang="en-US" sz="2000" b="1" baseline="30000" dirty="0">
                <a:solidFill>
                  <a:srgbClr val="FF0000"/>
                </a:solidFill>
                <a:sym typeface="+mn-ea"/>
              </a:rPr>
              <a:t>-</a:t>
            </a:r>
            <a:r>
              <a:rPr lang="en-US" sz="2000" b="1" dirty="0">
                <a:solidFill>
                  <a:srgbClr val="FF0000"/>
                </a:solidFill>
                <a:sym typeface="+mn-ea"/>
              </a:rPr>
              <a:t> in layers</a:t>
            </a:r>
            <a:r>
              <a:rPr lang="en-US" sz="2000" dirty="0">
                <a:sym typeface="+mn-ea"/>
              </a:rPr>
              <a:t>, thus </a:t>
            </a:r>
            <a:r>
              <a:rPr lang="en-US" sz="2000" b="1" dirty="0">
                <a:solidFill>
                  <a:srgbClr val="FF0000"/>
                </a:solidFill>
                <a:sym typeface="+mn-ea"/>
              </a:rPr>
              <a:t>conduct electricity in 2D layers</a:t>
            </a:r>
            <a:endParaRPr lang="en-US" sz="2000" dirty="0"/>
          </a:p>
          <a:p>
            <a:pPr marL="285750" indent="-285750">
              <a:buFont typeface="Arial" panose="020B0604020202020204"/>
              <a:buChar char="•"/>
            </a:pPr>
            <a:r>
              <a:rPr lang="en-US" sz="2000" b="1" dirty="0">
                <a:solidFill>
                  <a:srgbClr val="FF0000"/>
                </a:solidFill>
              </a:rPr>
              <a:t>Extremely high m.p. and b.p., low density, strong but flexible</a:t>
            </a:r>
            <a:r>
              <a:rPr lang="en-US" sz="2000" dirty="0"/>
              <a:t>, </a:t>
            </a:r>
            <a:r>
              <a:rPr lang="en-US" sz="2000" b="1" dirty="0">
                <a:solidFill>
                  <a:srgbClr val="FF0000"/>
                </a:solidFill>
              </a:rPr>
              <a:t>extremely</a:t>
            </a:r>
            <a:r>
              <a:rPr lang="en-US" sz="2000" dirty="0"/>
              <a:t> </a:t>
            </a:r>
            <a:r>
              <a:rPr lang="en-US" sz="2000" b="1" dirty="0">
                <a:solidFill>
                  <a:srgbClr val="FF0000"/>
                </a:solidFill>
              </a:rPr>
              <a:t>excellent electrical conductor, insoluble in any solvents</a:t>
            </a:r>
            <a:r>
              <a:rPr lang="en-US" sz="2000" dirty="0"/>
              <a:t>.</a:t>
            </a:r>
          </a:p>
          <a:p>
            <a:pPr marL="285750" indent="-285750">
              <a:buFont typeface="Arial" panose="020B0604020202020204"/>
              <a:buChar char="•"/>
            </a:pPr>
            <a:endParaRPr lang="en-US" sz="2000" dirty="0"/>
          </a:p>
        </p:txBody>
      </p:sp>
      <p:pic>
        <p:nvPicPr>
          <p:cNvPr id="101" name="图片 100"/>
          <p:cNvPicPr/>
          <p:nvPr/>
        </p:nvPicPr>
        <p:blipFill>
          <a:blip r:embed="rId2"/>
          <a:stretch>
            <a:fillRect/>
          </a:stretch>
        </p:blipFill>
        <p:spPr>
          <a:xfrm>
            <a:off x="2174875" y="4076700"/>
            <a:ext cx="3787775" cy="2525395"/>
          </a:xfrm>
          <a:prstGeom prst="rect">
            <a:avLst/>
          </a:prstGeom>
          <a:noFill/>
          <a:ln w="9525">
            <a:noFill/>
          </a:ln>
        </p:spPr>
      </p:pic>
      <p:sp>
        <p:nvSpPr>
          <p:cNvPr id="5" name="文本框 4"/>
          <p:cNvSpPr txBox="1"/>
          <p:nvPr/>
        </p:nvSpPr>
        <p:spPr>
          <a:xfrm>
            <a:off x="4450080" y="4149090"/>
            <a:ext cx="1273810" cy="275590"/>
          </a:xfrm>
          <a:prstGeom prst="rect">
            <a:avLst/>
          </a:prstGeom>
          <a:solidFill>
            <a:schemeClr val="bg1"/>
          </a:solidFill>
        </p:spPr>
        <p:txBody>
          <a:bodyPr wrap="square" rtlCol="0">
            <a:spAutoFit/>
          </a:bodyPr>
          <a:lstStyle/>
          <a:p>
            <a:r>
              <a:rPr lang="en-US" altLang="zh-CN" sz="1200">
                <a:solidFill>
                  <a:schemeClr val="tx1"/>
                </a:solidFill>
              </a:rPr>
              <a:t>Covalent bonds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2648" y="1600200"/>
            <a:ext cx="8153400" cy="4853136"/>
          </a:xfrm>
        </p:spPr>
        <p:txBody>
          <a:bodyPr>
            <a:normAutofit fontScale="92500" lnSpcReduction="10000"/>
          </a:bodyPr>
          <a:lstStyle/>
          <a:p>
            <a:r>
              <a:rPr lang="en-US" altLang="zh-CN" dirty="0"/>
              <a:t>Graphene is a relatively new form of carbon, isolated for the first time in 2004. </a:t>
            </a:r>
          </a:p>
          <a:p>
            <a:r>
              <a:rPr lang="en-US" altLang="zh-CN" dirty="0"/>
              <a:t>Given its hardness, strength, lightness, flexibility, conductivity, and chemical inertness, it has enormous potential applications. </a:t>
            </a:r>
          </a:p>
          <a:p>
            <a:r>
              <a:rPr lang="en-US" altLang="zh-CN" dirty="0"/>
              <a:t>Currently though, many of these are only in the development stage as they are dependent on the production of large sheets of pure graphene, which is difficult to achieve economically. </a:t>
            </a:r>
          </a:p>
          <a:p>
            <a:r>
              <a:rPr lang="en-US" altLang="zh-CN" dirty="0"/>
              <a:t>But this is an intense field of research and breakthroughs are common.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476672"/>
            <a:ext cx="8153400" cy="6120680"/>
          </a:xfrm>
        </p:spPr>
        <p:txBody>
          <a:bodyPr>
            <a:normAutofit fontScale="92500" lnSpcReduction="10000"/>
          </a:bodyPr>
          <a:lstStyle/>
          <a:p>
            <a:r>
              <a:rPr lang="en-US" altLang="zh-CN" dirty="0"/>
              <a:t>Some of the potential applications and advantages of graphene are as follows:</a:t>
            </a:r>
          </a:p>
          <a:p>
            <a:endParaRPr lang="zh-CN" altLang="en-US" dirty="0"/>
          </a:p>
          <a:p>
            <a:pPr lvl="1"/>
            <a:r>
              <a:rPr lang="en-US" altLang="zh-CN" dirty="0"/>
              <a:t>new conductive materials could be made by mixing graphene with plastics;</a:t>
            </a:r>
          </a:p>
          <a:p>
            <a:pPr lvl="1"/>
            <a:r>
              <a:rPr lang="en-US" altLang="zh-CN" dirty="0"/>
              <a:t>transistors of graphene are predicted to be faster and smaller than silicon transistors </a:t>
            </a:r>
            <a:r>
              <a:rPr lang="en-GB" altLang="zh-CN" dirty="0"/>
              <a:t>in electronics;</a:t>
            </a:r>
          </a:p>
          <a:p>
            <a:pPr lvl="1"/>
            <a:r>
              <a:rPr lang="en-US" altLang="zh-CN" dirty="0"/>
              <a:t>touch screens of graphene printed on thin plastic instead of coatings layered onto glass would be light, flexible, and almost unbreakable;</a:t>
            </a:r>
          </a:p>
          <a:p>
            <a:pPr lvl="1"/>
            <a:r>
              <a:rPr lang="en-US" altLang="zh-CN" dirty="0"/>
              <a:t>supercapacitors for storing charge could replace batteries and more efficiently power mobile devices and electric cars;</a:t>
            </a:r>
          </a:p>
          <a:p>
            <a:pPr lvl="1"/>
            <a:r>
              <a:rPr lang="en-US" altLang="zh-CN" dirty="0"/>
              <a:t>solar panels in which photovoltaic cells (that generate electricity from sunlight) contain graphene would be light and flexible, and so could be wrapped around any surface such as clothing, furniture, or vehicles.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323528" y="476672"/>
            <a:ext cx="8570747" cy="6017921"/>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4"/>
          <a:stretch>
            <a:fillRect/>
          </a:stretch>
        </p:blipFill>
        <p:spPr>
          <a:xfrm>
            <a:off x="107315" y="116205"/>
            <a:ext cx="2896235" cy="2857500"/>
          </a:xfrm>
          <a:prstGeom prst="rect">
            <a:avLst/>
          </a:prstGeom>
          <a:noFill/>
          <a:ln w="9525">
            <a:noFill/>
          </a:ln>
        </p:spPr>
      </p:pic>
      <p:pic>
        <p:nvPicPr>
          <p:cNvPr id="102" name="图片 101"/>
          <p:cNvPicPr/>
          <p:nvPr>
            <p:custDataLst>
              <p:tags r:id="rId2"/>
            </p:custDataLst>
          </p:nvPr>
        </p:nvPicPr>
        <p:blipFill>
          <a:blip r:embed="rId5"/>
          <a:stretch>
            <a:fillRect/>
          </a:stretch>
        </p:blipFill>
        <p:spPr>
          <a:xfrm>
            <a:off x="768350" y="2647315"/>
            <a:ext cx="8298180" cy="4168140"/>
          </a:xfrm>
          <a:prstGeom prst="rect">
            <a:avLst/>
          </a:prstGeom>
          <a:noFill/>
          <a:ln w="9525">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Fullerenes</a:t>
            </a:r>
          </a:p>
        </p:txBody>
      </p:sp>
      <p:sp>
        <p:nvSpPr>
          <p:cNvPr id="3" name="TextBox 2"/>
          <p:cNvSpPr txBox="1"/>
          <p:nvPr/>
        </p:nvSpPr>
        <p:spPr>
          <a:xfrm>
            <a:off x="107504" y="1628800"/>
            <a:ext cx="4896544" cy="4523105"/>
          </a:xfrm>
          <a:prstGeom prst="rect">
            <a:avLst/>
          </a:prstGeom>
          <a:noFill/>
        </p:spPr>
        <p:txBody>
          <a:bodyPr wrap="square" rtlCol="0">
            <a:spAutoFit/>
          </a:bodyPr>
          <a:lstStyle/>
          <a:p>
            <a:r>
              <a:rPr lang="en-US" sz="2400" dirty="0"/>
              <a:t>Contain approximately spherical molecules made up of five- and six- membered carbon rings.</a:t>
            </a:r>
          </a:p>
          <a:p>
            <a:pPr marL="342900" indent="-342900">
              <a:buFont typeface="Arial" panose="020B0604020202020204"/>
              <a:buChar char="•"/>
            </a:pPr>
            <a:r>
              <a:rPr lang="en-US" sz="2400" dirty="0"/>
              <a:t>C</a:t>
            </a:r>
            <a:r>
              <a:rPr lang="en-US" sz="2400" baseline="-25000" dirty="0"/>
              <a:t>60</a:t>
            </a:r>
            <a:r>
              <a:rPr lang="en-US" sz="2400" dirty="0"/>
              <a:t> contains 60 C atoms, each C bond with 3 others</a:t>
            </a:r>
          </a:p>
          <a:p>
            <a:pPr marL="342900" indent="-342900">
              <a:buFont typeface="Arial" panose="020B0604020202020204"/>
              <a:buChar char="•"/>
            </a:pPr>
            <a:r>
              <a:rPr lang="en-US" sz="2400" dirty="0"/>
              <a:t>Delocalized e</a:t>
            </a:r>
            <a:r>
              <a:rPr lang="en-US" sz="2400" baseline="30000" dirty="0"/>
              <a:t>-</a:t>
            </a:r>
            <a:r>
              <a:rPr lang="en-US" sz="2400" dirty="0"/>
              <a:t> only on the surface of the ball, more electrical conductive than diamond, much less than graphite.</a:t>
            </a:r>
          </a:p>
          <a:p>
            <a:pPr marL="342900" indent="-342900">
              <a:buFont typeface="Arial" panose="020B0604020202020204"/>
              <a:buChar char="•"/>
            </a:pPr>
            <a:r>
              <a:rPr lang="en-US" sz="2400" dirty="0"/>
              <a:t>Non-giant, but </a:t>
            </a:r>
            <a:r>
              <a:rPr lang="en-US" sz="2400" b="1" dirty="0">
                <a:solidFill>
                  <a:srgbClr val="FF0000"/>
                </a:solidFill>
              </a:rPr>
              <a:t>molecular</a:t>
            </a:r>
            <a:r>
              <a:rPr lang="en-US" sz="2400" dirty="0"/>
              <a:t>, </a:t>
            </a:r>
            <a:r>
              <a:rPr lang="en-US" sz="2400" b="1" dirty="0">
                <a:solidFill>
                  <a:srgbClr val="FF0000"/>
                </a:solidFill>
              </a:rPr>
              <a:t>dissolve in non-polar solvents, low </a:t>
            </a:r>
            <a:r>
              <a:rPr lang="en-US" sz="2400" b="1" dirty="0" err="1">
                <a:solidFill>
                  <a:srgbClr val="FF0000"/>
                </a:solidFill>
              </a:rPr>
              <a:t>m.p</a:t>
            </a:r>
            <a:r>
              <a:rPr lang="en-US" sz="2400" b="1" dirty="0">
                <a:solidFill>
                  <a:srgbClr val="FF0000"/>
                </a:solidFill>
              </a:rPr>
              <a:t>.</a:t>
            </a:r>
            <a:r>
              <a:rPr lang="en-US" sz="2400" dirty="0"/>
              <a:t> compared with other C allotropes.</a:t>
            </a:r>
          </a:p>
        </p:txBody>
      </p:sp>
      <p:pic>
        <p:nvPicPr>
          <p:cNvPr id="4" name="Picture 3" descr="4-28.png"/>
          <p:cNvPicPr>
            <a:picLocks noChangeAspect="1"/>
          </p:cNvPicPr>
          <p:nvPr/>
        </p:nvPicPr>
        <p:blipFill rotWithShape="1">
          <a:blip r:embed="rId2">
            <a:extLst>
              <a:ext uri="{28A0092B-C50C-407E-A947-70E740481C1C}">
                <a14:useLocalDpi xmlns:a14="http://schemas.microsoft.com/office/drawing/2010/main" val="0"/>
              </a:ext>
            </a:extLst>
          </a:blip>
          <a:srcRect b="9831"/>
          <a:stretch>
            <a:fillRect/>
          </a:stretch>
        </p:blipFill>
        <p:spPr>
          <a:xfrm>
            <a:off x="4932040" y="1916832"/>
            <a:ext cx="4026117" cy="37444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stretch>
            <a:fillRect/>
          </a:stretch>
        </p:blipFill>
        <p:spPr>
          <a:xfrm>
            <a:off x="104140" y="1358265"/>
            <a:ext cx="8935720" cy="1797050"/>
          </a:xfrm>
          <a:prstGeom prst="rect">
            <a:avLst/>
          </a:prstGeom>
        </p:spPr>
      </p:pic>
      <p:sp>
        <p:nvSpPr>
          <p:cNvPr id="6" name="文本框 5"/>
          <p:cNvSpPr txBox="1"/>
          <p:nvPr>
            <p:custDataLst>
              <p:tags r:id="rId2"/>
            </p:custDataLst>
          </p:nvPr>
        </p:nvSpPr>
        <p:spPr>
          <a:xfrm>
            <a:off x="6876415" y="1628775"/>
            <a:ext cx="1084580" cy="368300"/>
          </a:xfrm>
          <a:prstGeom prst="rect">
            <a:avLst/>
          </a:prstGeom>
          <a:noFill/>
        </p:spPr>
        <p:txBody>
          <a:bodyPr wrap="square" rtlCol="0">
            <a:spAutoFit/>
          </a:bodyPr>
          <a:lstStyle/>
          <a:p>
            <a:r>
              <a:rPr lang="en-US" altLang="zh-CN" b="1">
                <a:solidFill>
                  <a:srgbClr val="FF0000"/>
                </a:solidFill>
              </a:rPr>
              <a:t>HL only</a:t>
            </a:r>
          </a:p>
        </p:txBody>
      </p:sp>
      <p:pic>
        <p:nvPicPr>
          <p:cNvPr id="2" name="图片 1"/>
          <p:cNvPicPr>
            <a:picLocks noChangeAspect="1"/>
          </p:cNvPicPr>
          <p:nvPr/>
        </p:nvPicPr>
        <p:blipFill>
          <a:blip r:embed="rId5"/>
          <a:stretch>
            <a:fillRect/>
          </a:stretch>
        </p:blipFill>
        <p:spPr>
          <a:xfrm>
            <a:off x="104140" y="3284855"/>
            <a:ext cx="8935720" cy="1997075"/>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179512" y="476672"/>
            <a:ext cx="8746106" cy="5296916"/>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179512" y="260648"/>
            <a:ext cx="8640960" cy="6341520"/>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Silicon</a:t>
            </a:r>
          </a:p>
        </p:txBody>
      </p:sp>
      <p:pic>
        <p:nvPicPr>
          <p:cNvPr id="3" name="Picture 2" descr="4-29-Silico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8485" y="4309745"/>
            <a:ext cx="2873375" cy="2389505"/>
          </a:xfrm>
          <a:prstGeom prst="rect">
            <a:avLst/>
          </a:prstGeom>
        </p:spPr>
      </p:pic>
      <p:sp>
        <p:nvSpPr>
          <p:cNvPr id="4" name="TextBox 3"/>
          <p:cNvSpPr txBox="1"/>
          <p:nvPr/>
        </p:nvSpPr>
        <p:spPr>
          <a:xfrm>
            <a:off x="544195" y="1557020"/>
            <a:ext cx="8218805" cy="3046095"/>
          </a:xfrm>
          <a:prstGeom prst="rect">
            <a:avLst/>
          </a:prstGeom>
          <a:noFill/>
        </p:spPr>
        <p:txBody>
          <a:bodyPr wrap="square" rtlCol="0">
            <a:spAutoFit/>
          </a:bodyPr>
          <a:lstStyle/>
          <a:p>
            <a:pPr marL="285750" indent="-285750">
              <a:buFont typeface="Arial" panose="020B0604020202020204"/>
              <a:buChar char="•"/>
            </a:pPr>
            <a:r>
              <a:rPr lang="en-US" sz="2400" dirty="0"/>
              <a:t>Giant covalent structure</a:t>
            </a:r>
          </a:p>
          <a:p>
            <a:pPr marL="285750" indent="-285750">
              <a:buFont typeface="Arial" panose="020B0604020202020204"/>
              <a:buChar char="•"/>
            </a:pPr>
            <a:r>
              <a:rPr lang="en-US" sz="2400" dirty="0"/>
              <a:t>Resemble diamond, each Si bond with 4 others</a:t>
            </a:r>
          </a:p>
          <a:p>
            <a:pPr marL="285750" indent="-285750">
              <a:buFont typeface="Arial" panose="020B0604020202020204"/>
              <a:buChar char="•"/>
            </a:pPr>
            <a:r>
              <a:rPr lang="en-US" sz="2400" dirty="0"/>
              <a:t>Si-Si bond weaker than C-C so lower m.p. and b.p. and hardness than diamond but still very high compare to other substances.</a:t>
            </a:r>
          </a:p>
          <a:p>
            <a:pPr marL="285750" indent="-285750">
              <a:buFont typeface="Arial" panose="020B0604020202020204"/>
              <a:buChar char="•"/>
            </a:pPr>
            <a:r>
              <a:rPr lang="en-US" sz="2400" dirty="0"/>
              <a:t>Si is a metalloid so bond is not solely covalent with some metallic character so Si with moderate electrical conductivity.</a:t>
            </a:r>
          </a:p>
          <a:p>
            <a:pPr marL="285750" indent="-285750">
              <a:buFont typeface="Arial" panose="020B0604020202020204"/>
              <a:buChar char="•"/>
            </a:pPr>
            <a:r>
              <a:rPr lang="en-US" sz="2400" dirty="0"/>
              <a:t>Insoluble in any solvents.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Silicon dioxide (Silica)</a:t>
            </a:r>
          </a:p>
        </p:txBody>
      </p:sp>
      <p:sp>
        <p:nvSpPr>
          <p:cNvPr id="4" name="TextBox 3"/>
          <p:cNvSpPr txBox="1"/>
          <p:nvPr/>
        </p:nvSpPr>
        <p:spPr>
          <a:xfrm>
            <a:off x="544195" y="1557020"/>
            <a:ext cx="7990205" cy="1938020"/>
          </a:xfrm>
          <a:prstGeom prst="rect">
            <a:avLst/>
          </a:prstGeom>
          <a:noFill/>
        </p:spPr>
        <p:txBody>
          <a:bodyPr wrap="square" rtlCol="0">
            <a:spAutoFit/>
          </a:bodyPr>
          <a:lstStyle/>
          <a:p>
            <a:pPr marL="285750" indent="-285750">
              <a:buFont typeface="Arial" panose="020B0604020202020204"/>
              <a:buChar char="•"/>
            </a:pPr>
            <a:r>
              <a:rPr lang="en-US" sz="2000" dirty="0"/>
              <a:t>Giant covalent structure</a:t>
            </a:r>
          </a:p>
          <a:p>
            <a:pPr marL="285750" indent="-285750">
              <a:buFont typeface="Arial" panose="020B0604020202020204"/>
              <a:buChar char="•"/>
            </a:pPr>
            <a:r>
              <a:rPr lang="en-US" sz="2000" dirty="0"/>
              <a:t>SiO</a:t>
            </a:r>
            <a:r>
              <a:rPr lang="en-US" sz="2000" baseline="-25000" dirty="0"/>
              <a:t>2</a:t>
            </a:r>
            <a:r>
              <a:rPr lang="en-US" sz="2000" dirty="0"/>
              <a:t>, each Si atom bonds with 4 neiboring O atoms, each O atom bonds with 2 neiboring Si atoms.</a:t>
            </a:r>
          </a:p>
          <a:p>
            <a:pPr marL="285750" indent="-285750">
              <a:buFont typeface="Arial" panose="020B0604020202020204"/>
              <a:buChar char="•"/>
            </a:pPr>
            <a:r>
              <a:rPr lang="en-US" sz="2000" dirty="0"/>
              <a:t>High m.p., b.p., and hardness; poor electrical conductor, insoluble in any solvents.</a:t>
            </a:r>
          </a:p>
          <a:p>
            <a:pPr marL="285750" indent="-285750">
              <a:buFont typeface="Arial" panose="020B0604020202020204"/>
              <a:buChar char="•"/>
            </a:pPr>
            <a:r>
              <a:rPr lang="en-US" sz="2000" dirty="0"/>
              <a:t>Weak acidic oxide so can react with strong alkali such as NaOH.</a:t>
            </a:r>
          </a:p>
        </p:txBody>
      </p:sp>
      <p:pic>
        <p:nvPicPr>
          <p:cNvPr id="5" name="Picture 3"/>
          <p:cNvPicPr>
            <a:picLocks noChangeAspect="1" noChangeArrowheads="1"/>
          </p:cNvPicPr>
          <p:nvPr/>
        </p:nvPicPr>
        <p:blipFill rotWithShape="1">
          <a:blip r:embed="rId2"/>
          <a:srcRect b="19231"/>
          <a:stretch>
            <a:fillRect/>
          </a:stretch>
        </p:blipFill>
        <p:spPr bwMode="auto">
          <a:xfrm>
            <a:off x="1331595" y="3644900"/>
            <a:ext cx="4824730" cy="302450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6525" y="1772285"/>
            <a:ext cx="8870950" cy="107950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331595" y="692433"/>
            <a:ext cx="7620000" cy="990600"/>
          </a:xfrm>
        </p:spPr>
        <p:txBody>
          <a:bodyPr/>
          <a:lstStyle/>
          <a:p>
            <a:r>
              <a:rPr lang="en-US" altLang="zh-CN" b="1" dirty="0">
                <a:solidFill>
                  <a:srgbClr val="FF0000"/>
                </a:solidFill>
              </a:rPr>
              <a:t>4.7 Intermolecular Forces</a:t>
            </a:r>
          </a:p>
        </p:txBody>
      </p:sp>
      <p:pic>
        <p:nvPicPr>
          <p:cNvPr id="2" name="图片 1"/>
          <p:cNvPicPr>
            <a:picLocks noChangeAspect="1"/>
          </p:cNvPicPr>
          <p:nvPr/>
        </p:nvPicPr>
        <p:blipFill>
          <a:blip r:embed="rId2"/>
          <a:stretch>
            <a:fillRect/>
          </a:stretch>
        </p:blipFill>
        <p:spPr>
          <a:xfrm>
            <a:off x="395605" y="2060575"/>
            <a:ext cx="8381365" cy="4034790"/>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7360" y="1052195"/>
            <a:ext cx="8166100" cy="284480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648" y="620688"/>
            <a:ext cx="8153400" cy="598512"/>
          </a:xfrm>
        </p:spPr>
        <p:txBody>
          <a:bodyPr>
            <a:normAutofit/>
          </a:bodyPr>
          <a:lstStyle/>
          <a:p>
            <a:pPr marL="320040" lvl="0" indent="-320040">
              <a:spcBef>
                <a:spcPts val="700"/>
              </a:spcBef>
              <a:buClr>
                <a:srgbClr val="DD8047"/>
              </a:buClr>
              <a:buSzPct val="60000"/>
              <a:buFont typeface="Wingdings" panose="05000000000000000000"/>
              <a:buChar char=""/>
            </a:pPr>
            <a:r>
              <a:rPr lang="en-US" altLang="zh-CN" sz="2800" dirty="0">
                <a:solidFill>
                  <a:prstClr val="black"/>
                </a:solidFill>
              </a:rPr>
              <a:t>1. London dispersion Force</a:t>
            </a:r>
          </a:p>
        </p:txBody>
      </p:sp>
      <p:sp>
        <p:nvSpPr>
          <p:cNvPr id="3" name="内容占位符 2"/>
          <p:cNvSpPr>
            <a:spLocks noGrp="1"/>
          </p:cNvSpPr>
          <p:nvPr>
            <p:ph sz="quarter" idx="1"/>
          </p:nvPr>
        </p:nvSpPr>
        <p:spPr>
          <a:xfrm>
            <a:off x="612648" y="1600200"/>
            <a:ext cx="5488115" cy="4495800"/>
          </a:xfrm>
        </p:spPr>
        <p:txBody>
          <a:bodyPr>
            <a:normAutofit fontScale="92500" lnSpcReduction="10000"/>
          </a:bodyPr>
          <a:lstStyle/>
          <a:p>
            <a:r>
              <a:rPr lang="en-US" altLang="zh-CN" dirty="0"/>
              <a:t>The electrons in atoms are continually moving around – at any moment in time they are unlikely to be evenly spread. </a:t>
            </a:r>
          </a:p>
          <a:p>
            <a:endParaRPr lang="en-US" altLang="zh-CN" dirty="0"/>
          </a:p>
          <a:p>
            <a:r>
              <a:rPr lang="en-US" altLang="zh-CN" dirty="0"/>
              <a:t>This gives the atom or molecule a temporary dipole.</a:t>
            </a:r>
          </a:p>
          <a:p>
            <a:r>
              <a:rPr lang="en-US" altLang="zh-CN" dirty="0"/>
              <a:t>This dipole moment will induce a temporary dipole in a neighboring atom by attracting/repelling its electron charge cloud. </a:t>
            </a:r>
          </a:p>
          <a:p>
            <a:endParaRPr lang="zh-CN" altLang="en-US" dirty="0"/>
          </a:p>
        </p:txBody>
      </p:sp>
      <p:pic>
        <p:nvPicPr>
          <p:cNvPr id="4" name="Picture 89" descr="uneven electronic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1557338"/>
            <a:ext cx="2536825" cy="1903412"/>
          </a:xfrm>
          <a:prstGeom prst="rect">
            <a:avLst/>
          </a:prstGeom>
          <a:noFill/>
          <a:ln>
            <a:noFill/>
          </a:ln>
        </p:spPr>
      </p:pic>
      <p:grpSp>
        <p:nvGrpSpPr>
          <p:cNvPr id="7" name="组合 6"/>
          <p:cNvGrpSpPr/>
          <p:nvPr/>
        </p:nvGrpSpPr>
        <p:grpSpPr>
          <a:xfrm>
            <a:off x="5364088" y="5517232"/>
            <a:ext cx="3672408" cy="1152128"/>
            <a:chOff x="3671533" y="4934157"/>
            <a:chExt cx="4743536" cy="1476966"/>
          </a:xfrm>
        </p:grpSpPr>
        <p:pic>
          <p:nvPicPr>
            <p:cNvPr id="5" name="Picture 96" descr="uneven electronic distribution"/>
            <p:cNvPicPr>
              <a:picLocks noChangeAspect="1" noChangeArrowheads="1"/>
            </p:cNvPicPr>
            <p:nvPr/>
          </p:nvPicPr>
          <p:blipFill rotWithShape="1">
            <a:blip r:embed="rId3">
              <a:extLst>
                <a:ext uri="{28A0092B-C50C-407E-A947-70E740481C1C}">
                  <a14:useLocalDpi xmlns:a14="http://schemas.microsoft.com/office/drawing/2010/main" val="0"/>
                </a:ext>
              </a:extLst>
            </a:blip>
            <a:srcRect l="4242" t="11020" b="11383"/>
            <a:stretch>
              <a:fillRect/>
            </a:stretch>
          </p:blipFill>
          <p:spPr bwMode="auto">
            <a:xfrm>
              <a:off x="3671533" y="4934157"/>
              <a:ext cx="2429229" cy="1476966"/>
            </a:xfrm>
            <a:prstGeom prst="rect">
              <a:avLst/>
            </a:prstGeom>
            <a:noFill/>
            <a:ln>
              <a:noFill/>
            </a:ln>
          </p:spPr>
        </p:pic>
        <p:pic>
          <p:nvPicPr>
            <p:cNvPr id="6" name="Picture 97" descr="uneven electronic distribution"/>
            <p:cNvPicPr>
              <a:picLocks noChangeAspect="1" noChangeArrowheads="1"/>
            </p:cNvPicPr>
            <p:nvPr/>
          </p:nvPicPr>
          <p:blipFill rotWithShape="1">
            <a:blip r:embed="rId3">
              <a:extLst>
                <a:ext uri="{28A0092B-C50C-407E-A947-70E740481C1C}">
                  <a14:useLocalDpi xmlns:a14="http://schemas.microsoft.com/office/drawing/2010/main" val="0"/>
                </a:ext>
              </a:extLst>
            </a:blip>
            <a:srcRect t="11020" r="5267" b="11383"/>
            <a:stretch>
              <a:fillRect/>
            </a:stretch>
          </p:blipFill>
          <p:spPr bwMode="auto">
            <a:xfrm>
              <a:off x="6011863" y="4934157"/>
              <a:ext cx="2403206" cy="1476966"/>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descr="FG12_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50"/>
            <a:ext cx="8532813" cy="3132138"/>
          </a:xfrm>
          <a:prstGeom prst="rect">
            <a:avLst/>
          </a:prstGeom>
          <a:noFill/>
          <a:ln>
            <a:noFill/>
          </a:ln>
        </p:spPr>
      </p:pic>
      <p:pic>
        <p:nvPicPr>
          <p:cNvPr id="4099" name="Picture 8" descr="FG12_17"/>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50825" y="3573463"/>
            <a:ext cx="8229600" cy="2911475"/>
          </a:xfrm>
          <a:noFill/>
        </p:spPr>
      </p:pic>
      <p:sp>
        <p:nvSpPr>
          <p:cNvPr id="4100" name="TextBox 5"/>
          <p:cNvSpPr txBox="1">
            <a:spLocks noChangeArrowheads="1"/>
          </p:cNvSpPr>
          <p:nvPr/>
        </p:nvSpPr>
        <p:spPr bwMode="auto">
          <a:xfrm>
            <a:off x="928688" y="6215063"/>
            <a:ext cx="7429500" cy="4000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r>
              <a:rPr lang="en-US" sz="2000" b="1">
                <a:solidFill>
                  <a:srgbClr val="002060"/>
                </a:solidFill>
              </a:rPr>
              <a:t>Temporary dipole attractions in Helium</a:t>
            </a:r>
            <a:endParaRPr lang="en-GB"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51520" y="404664"/>
            <a:ext cx="4176464" cy="6336704"/>
          </a:xfrm>
        </p:spPr>
        <p:txBody>
          <a:bodyPr/>
          <a:lstStyle/>
          <a:p>
            <a:r>
              <a:rPr lang="en-US" sz="2800" dirty="0"/>
              <a:t>London dispersion force </a:t>
            </a:r>
          </a:p>
          <a:p>
            <a:pPr marL="0" indent="0">
              <a:buNone/>
            </a:pPr>
            <a:endParaRPr lang="en-US" dirty="0"/>
          </a:p>
          <a:p>
            <a:pPr marL="0" indent="0">
              <a:buNone/>
            </a:pPr>
            <a:endParaRPr lang="en-US" dirty="0"/>
          </a:p>
          <a:p>
            <a:pPr marL="0" indent="0">
              <a:buNone/>
            </a:pPr>
            <a:r>
              <a:rPr lang="en-US" sz="2400" dirty="0"/>
              <a:t>increase with molar mass of molecule, owing to an increase in the # of e</a:t>
            </a:r>
            <a:r>
              <a:rPr lang="en-US" sz="2400" baseline="30000" dirty="0"/>
              <a:t>-</a:t>
            </a:r>
            <a:r>
              <a:rPr lang="en-US" sz="2400" dirty="0"/>
              <a:t> , and hence the size of the instantaneous dipoles</a:t>
            </a:r>
            <a:endParaRPr lang="en-US" sz="2400" baseline="30000" dirty="0"/>
          </a:p>
        </p:txBody>
      </p:sp>
      <p:pic>
        <p:nvPicPr>
          <p:cNvPr id="3" name="Picture 2" descr="4-5.png"/>
          <p:cNvPicPr>
            <a:picLocks noChangeAspect="1"/>
          </p:cNvPicPr>
          <p:nvPr/>
        </p:nvPicPr>
        <p:blipFill rotWithShape="1">
          <a:blip r:embed="rId2">
            <a:extLst>
              <a:ext uri="{28A0092B-C50C-407E-A947-70E740481C1C}">
                <a14:useLocalDpi xmlns:a14="http://schemas.microsoft.com/office/drawing/2010/main" val="0"/>
              </a:ext>
            </a:extLst>
          </a:blip>
          <a:srcRect b="18911"/>
          <a:stretch>
            <a:fillRect/>
          </a:stretch>
        </p:blipFill>
        <p:spPr>
          <a:xfrm>
            <a:off x="4139952" y="2852936"/>
            <a:ext cx="492877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M</a:t>
            </a:r>
            <a:r>
              <a:rPr lang="zh-CN" altLang="en-US"/>
              <a:t>etallic–covalent bonding continuum</a:t>
            </a:r>
          </a:p>
        </p:txBody>
      </p:sp>
      <p:sp>
        <p:nvSpPr>
          <p:cNvPr id="3" name="内容占位符 2"/>
          <p:cNvSpPr>
            <a:spLocks noGrp="1"/>
          </p:cNvSpPr>
          <p:nvPr>
            <p:ph sz="quarter" idx="1"/>
          </p:nvPr>
        </p:nvSpPr>
        <p:spPr>
          <a:xfrm>
            <a:off x="612775" y="3695065"/>
            <a:ext cx="8153400" cy="2759710"/>
          </a:xfrm>
        </p:spPr>
        <p:txBody>
          <a:bodyPr>
            <a:normAutofit/>
          </a:bodyPr>
          <a:lstStyle/>
          <a:p>
            <a:r>
              <a:rPr lang="zh-CN" altLang="en-US" sz="2400"/>
              <a:t>On the le</a:t>
            </a:r>
            <a:r>
              <a:rPr lang="en-US" altLang="zh-CN" sz="2400"/>
              <a:t>ft</a:t>
            </a:r>
            <a:r>
              <a:rPr lang="zh-CN" altLang="en-US" sz="2400"/>
              <a:t>,</a:t>
            </a:r>
            <a:r>
              <a:rPr lang="en-US" altLang="zh-CN" sz="2400"/>
              <a:t> </a:t>
            </a:r>
            <a:r>
              <a:rPr lang="zh-CN" altLang="en-US" sz="2400"/>
              <a:t>there are elements with low electronegativity values that tend to form metallic</a:t>
            </a:r>
            <a:r>
              <a:rPr lang="en-US" altLang="zh-CN" sz="2400"/>
              <a:t> </a:t>
            </a:r>
            <a:r>
              <a:rPr lang="zh-CN" altLang="en-US" sz="2400"/>
              <a:t>bonds. </a:t>
            </a:r>
          </a:p>
          <a:p>
            <a:r>
              <a:rPr lang="zh-CN" altLang="en-US" sz="2400"/>
              <a:t>On the right, there are highly electronegative non-metals that form</a:t>
            </a:r>
            <a:r>
              <a:rPr lang="en-US" altLang="zh-CN" sz="2400"/>
              <a:t> </a:t>
            </a:r>
            <a:r>
              <a:rPr lang="zh-CN" altLang="en-US" sz="2400"/>
              <a:t>covalent bonds. </a:t>
            </a:r>
          </a:p>
          <a:p>
            <a:r>
              <a:rPr lang="zh-CN" altLang="en-US" sz="2400"/>
              <a:t>Metalloids are somewhere in the middle: they have both</a:t>
            </a:r>
            <a:r>
              <a:rPr lang="en-US" altLang="zh-CN" sz="2400"/>
              <a:t> </a:t>
            </a:r>
            <a:r>
              <a:rPr lang="zh-CN" altLang="en-US" sz="2400"/>
              <a:t>metallic and non-metallic properties.</a:t>
            </a:r>
          </a:p>
        </p:txBody>
      </p:sp>
      <p:pic>
        <p:nvPicPr>
          <p:cNvPr id="5" name="图片 4"/>
          <p:cNvPicPr>
            <a:picLocks noChangeAspect="1"/>
          </p:cNvPicPr>
          <p:nvPr/>
        </p:nvPicPr>
        <p:blipFill>
          <a:blip r:embed="rId2"/>
          <a:stretch>
            <a:fillRect/>
          </a:stretch>
        </p:blipFill>
        <p:spPr>
          <a:xfrm>
            <a:off x="2555875" y="1124585"/>
            <a:ext cx="3288665" cy="2623820"/>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07504" y="1556792"/>
            <a:ext cx="2808312" cy="5112568"/>
          </a:xfrm>
        </p:spPr>
        <p:txBody>
          <a:bodyPr>
            <a:normAutofit/>
          </a:bodyPr>
          <a:lstStyle/>
          <a:p>
            <a:pPr marL="0" indent="0">
              <a:buNone/>
            </a:pPr>
            <a:r>
              <a:rPr lang="en-US" sz="2400" dirty="0"/>
              <a:t>Only effective over a short range, very dependent on the </a:t>
            </a:r>
            <a:r>
              <a:rPr lang="en-US" sz="2400" b="1" dirty="0"/>
              <a:t>surface area </a:t>
            </a:r>
            <a:r>
              <a:rPr lang="en-US" sz="2400" dirty="0"/>
              <a:t>of the molecules that come into close contact with each other.</a:t>
            </a:r>
          </a:p>
          <a:p>
            <a:pPr marL="0" indent="0">
              <a:buNone/>
            </a:pPr>
            <a:r>
              <a:rPr lang="en-US" sz="2400" dirty="0"/>
              <a:t>The </a:t>
            </a:r>
            <a:r>
              <a:rPr lang="en-US" sz="2400" b="1" dirty="0"/>
              <a:t>more elongated </a:t>
            </a:r>
            <a:r>
              <a:rPr lang="en-US" sz="2400" dirty="0"/>
              <a:t>the molecule, the stronger the London forces and the higher the boiling point.</a:t>
            </a:r>
          </a:p>
        </p:txBody>
      </p:sp>
      <p:sp>
        <p:nvSpPr>
          <p:cNvPr id="5" name="Content Placeholder 1"/>
          <p:cNvSpPr txBox="1"/>
          <p:nvPr/>
        </p:nvSpPr>
        <p:spPr>
          <a:xfrm>
            <a:off x="457199" y="817835"/>
            <a:ext cx="4978897" cy="738957"/>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a:lstStyle>
          <a:p>
            <a:r>
              <a:rPr lang="en-US" sz="2800" dirty="0"/>
              <a:t>London dispersion force </a:t>
            </a:r>
          </a:p>
        </p:txBody>
      </p:sp>
      <p:grpSp>
        <p:nvGrpSpPr>
          <p:cNvPr id="3" name="Group 2"/>
          <p:cNvGrpSpPr/>
          <p:nvPr/>
        </p:nvGrpSpPr>
        <p:grpSpPr>
          <a:xfrm>
            <a:off x="2843808" y="1848124"/>
            <a:ext cx="6231905" cy="3394055"/>
            <a:chOff x="2843808" y="1848124"/>
            <a:chExt cx="6231905" cy="3394055"/>
          </a:xfrm>
        </p:grpSpPr>
        <p:pic>
          <p:nvPicPr>
            <p:cNvPr id="4" name="Picture 3" descr="4-7.png"/>
            <p:cNvPicPr>
              <a:picLocks noChangeAspect="1"/>
            </p:cNvPicPr>
            <p:nvPr/>
          </p:nvPicPr>
          <p:blipFill rotWithShape="1">
            <a:blip r:embed="rId2">
              <a:extLst>
                <a:ext uri="{28A0092B-C50C-407E-A947-70E740481C1C}">
                  <a14:useLocalDpi xmlns:a14="http://schemas.microsoft.com/office/drawing/2010/main" val="0"/>
                </a:ext>
              </a:extLst>
            </a:blip>
            <a:srcRect b="32334"/>
            <a:stretch>
              <a:fillRect/>
            </a:stretch>
          </p:blipFill>
          <p:spPr>
            <a:xfrm>
              <a:off x="2843808" y="1848124"/>
              <a:ext cx="6231905" cy="2677646"/>
            </a:xfrm>
            <a:prstGeom prst="rect">
              <a:avLst/>
            </a:prstGeom>
          </p:spPr>
        </p:pic>
        <p:pic>
          <p:nvPicPr>
            <p:cNvPr id="7" name="Picture 6" descr="4-7.png"/>
            <p:cNvPicPr>
              <a:picLocks noChangeAspect="1"/>
            </p:cNvPicPr>
            <p:nvPr/>
          </p:nvPicPr>
          <p:blipFill rotWithShape="1">
            <a:blip r:embed="rId2">
              <a:extLst>
                <a:ext uri="{28A0092B-C50C-407E-A947-70E740481C1C}">
                  <a14:useLocalDpi xmlns:a14="http://schemas.microsoft.com/office/drawing/2010/main" val="0"/>
                </a:ext>
              </a:extLst>
            </a:blip>
            <a:srcRect t="79655"/>
            <a:stretch>
              <a:fillRect/>
            </a:stretch>
          </p:blipFill>
          <p:spPr>
            <a:xfrm>
              <a:off x="2843808" y="4437112"/>
              <a:ext cx="6231905" cy="80506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descr="糖葫芦-3.jpg"/>
          <p:cNvPicPr>
            <a:picLocks noGrp="1" noChangeAspect="1"/>
          </p:cNvPicPr>
          <p:nvPr>
            <p:ph/>
          </p:nvPr>
        </p:nvPicPr>
        <p:blipFill>
          <a:blip r:embed="rId2"/>
          <a:stretch>
            <a:fillRect/>
          </a:stretch>
        </p:blipFill>
        <p:spPr>
          <a:xfrm>
            <a:off x="7143768" y="142852"/>
            <a:ext cx="1804362" cy="1500198"/>
          </a:xfrm>
        </p:spPr>
      </p:pic>
      <p:pic>
        <p:nvPicPr>
          <p:cNvPr id="4" name="图片 3" descr="糖葫芦-2.jpg"/>
          <p:cNvPicPr>
            <a:picLocks noChangeAspect="1"/>
          </p:cNvPicPr>
          <p:nvPr/>
        </p:nvPicPr>
        <p:blipFill>
          <a:blip r:embed="rId3"/>
          <a:stretch>
            <a:fillRect/>
          </a:stretch>
        </p:blipFill>
        <p:spPr>
          <a:xfrm>
            <a:off x="3534682" y="2643182"/>
            <a:ext cx="4514940" cy="2996278"/>
          </a:xfrm>
          <a:prstGeom prst="rect">
            <a:avLst/>
          </a:prstGeom>
        </p:spPr>
      </p:pic>
      <p:grpSp>
        <p:nvGrpSpPr>
          <p:cNvPr id="2" name="组合 106"/>
          <p:cNvGrpSpPr/>
          <p:nvPr/>
        </p:nvGrpSpPr>
        <p:grpSpPr>
          <a:xfrm>
            <a:off x="-1549495" y="142852"/>
            <a:ext cx="4471990" cy="6643710"/>
            <a:chOff x="-1549495" y="142852"/>
            <a:chExt cx="4471990" cy="6643710"/>
          </a:xfrm>
        </p:grpSpPr>
        <p:cxnSp>
          <p:nvCxnSpPr>
            <p:cNvPr id="6" name="直接连接符 5"/>
            <p:cNvCxnSpPr/>
            <p:nvPr/>
          </p:nvCxnSpPr>
          <p:spPr>
            <a:xfrm rot="16200000" flipH="1">
              <a:off x="-2643226" y="3428988"/>
              <a:ext cx="6643710" cy="71438"/>
            </a:xfrm>
            <a:prstGeom prst="line">
              <a:avLst/>
            </a:prstGeom>
            <a:ln w="571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5" name="组合 105"/>
            <p:cNvGrpSpPr/>
            <p:nvPr/>
          </p:nvGrpSpPr>
          <p:grpSpPr>
            <a:xfrm rot="2670461">
              <a:off x="-1549495" y="1062647"/>
              <a:ext cx="4471990" cy="4400552"/>
              <a:chOff x="1262034" y="904852"/>
              <a:chExt cx="4471990" cy="4400552"/>
            </a:xfrm>
          </p:grpSpPr>
          <p:grpSp>
            <p:nvGrpSpPr>
              <p:cNvPr id="7" name="组合 21"/>
              <p:cNvGrpSpPr/>
              <p:nvPr/>
            </p:nvGrpSpPr>
            <p:grpSpPr>
              <a:xfrm>
                <a:off x="1262034" y="904852"/>
                <a:ext cx="357190" cy="285752"/>
                <a:chOff x="1643042" y="2214554"/>
                <a:chExt cx="357190" cy="285752"/>
              </a:xfrm>
            </p:grpSpPr>
            <p:sp>
              <p:nvSpPr>
                <p:cNvPr id="23" name="椭圆 22"/>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24"/>
              <p:cNvGrpSpPr/>
              <p:nvPr/>
            </p:nvGrpSpPr>
            <p:grpSpPr>
              <a:xfrm>
                <a:off x="1414434" y="1057252"/>
                <a:ext cx="357190" cy="285752"/>
                <a:chOff x="1643042" y="2214554"/>
                <a:chExt cx="357190" cy="285752"/>
              </a:xfrm>
            </p:grpSpPr>
            <p:sp>
              <p:nvSpPr>
                <p:cNvPr id="26" name="椭圆 25"/>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27"/>
              <p:cNvGrpSpPr/>
              <p:nvPr/>
            </p:nvGrpSpPr>
            <p:grpSpPr>
              <a:xfrm>
                <a:off x="1566834" y="1209652"/>
                <a:ext cx="357190" cy="285752"/>
                <a:chOff x="1643042" y="2214554"/>
                <a:chExt cx="357190" cy="285752"/>
              </a:xfrm>
            </p:grpSpPr>
            <p:sp>
              <p:nvSpPr>
                <p:cNvPr id="29" name="椭圆 28"/>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30"/>
              <p:cNvGrpSpPr/>
              <p:nvPr/>
            </p:nvGrpSpPr>
            <p:grpSpPr>
              <a:xfrm>
                <a:off x="1719234" y="1362052"/>
                <a:ext cx="357190" cy="285752"/>
                <a:chOff x="1643042" y="2214554"/>
                <a:chExt cx="357190" cy="285752"/>
              </a:xfrm>
            </p:grpSpPr>
            <p:sp>
              <p:nvSpPr>
                <p:cNvPr id="32" name="椭圆 31"/>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33"/>
              <p:cNvGrpSpPr/>
              <p:nvPr/>
            </p:nvGrpSpPr>
            <p:grpSpPr>
              <a:xfrm>
                <a:off x="1871634" y="1514452"/>
                <a:ext cx="357190" cy="285752"/>
                <a:chOff x="1643042" y="2214554"/>
                <a:chExt cx="357190" cy="285752"/>
              </a:xfrm>
            </p:grpSpPr>
            <p:sp>
              <p:nvSpPr>
                <p:cNvPr id="35" name="椭圆 34"/>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36"/>
              <p:cNvGrpSpPr/>
              <p:nvPr/>
            </p:nvGrpSpPr>
            <p:grpSpPr>
              <a:xfrm>
                <a:off x="2024034" y="1666852"/>
                <a:ext cx="357190" cy="285752"/>
                <a:chOff x="1643042" y="2214554"/>
                <a:chExt cx="357190" cy="285752"/>
              </a:xfrm>
            </p:grpSpPr>
            <p:sp>
              <p:nvSpPr>
                <p:cNvPr id="38" name="椭圆 37"/>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39"/>
              <p:cNvGrpSpPr/>
              <p:nvPr/>
            </p:nvGrpSpPr>
            <p:grpSpPr>
              <a:xfrm>
                <a:off x="2176434" y="1819252"/>
                <a:ext cx="357190" cy="285752"/>
                <a:chOff x="1643042" y="2214554"/>
                <a:chExt cx="357190" cy="285752"/>
              </a:xfrm>
            </p:grpSpPr>
            <p:sp>
              <p:nvSpPr>
                <p:cNvPr id="41" name="椭圆 40"/>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42"/>
              <p:cNvGrpSpPr/>
              <p:nvPr/>
            </p:nvGrpSpPr>
            <p:grpSpPr>
              <a:xfrm>
                <a:off x="2328834" y="1971652"/>
                <a:ext cx="357190" cy="285752"/>
                <a:chOff x="1643042" y="2214554"/>
                <a:chExt cx="357190" cy="285752"/>
              </a:xfrm>
            </p:grpSpPr>
            <p:sp>
              <p:nvSpPr>
                <p:cNvPr id="44" name="椭圆 43"/>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45"/>
              <p:cNvGrpSpPr/>
              <p:nvPr/>
            </p:nvGrpSpPr>
            <p:grpSpPr>
              <a:xfrm>
                <a:off x="2481234" y="2124052"/>
                <a:ext cx="357190" cy="285752"/>
                <a:chOff x="1643042" y="2214554"/>
                <a:chExt cx="357190" cy="285752"/>
              </a:xfrm>
            </p:grpSpPr>
            <p:sp>
              <p:nvSpPr>
                <p:cNvPr id="47" name="椭圆 46"/>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48"/>
              <p:cNvGrpSpPr/>
              <p:nvPr/>
            </p:nvGrpSpPr>
            <p:grpSpPr>
              <a:xfrm>
                <a:off x="2633634" y="2276452"/>
                <a:ext cx="357190" cy="285752"/>
                <a:chOff x="1643042" y="2214554"/>
                <a:chExt cx="357190" cy="285752"/>
              </a:xfrm>
            </p:grpSpPr>
            <p:sp>
              <p:nvSpPr>
                <p:cNvPr id="50" name="椭圆 49"/>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51"/>
              <p:cNvGrpSpPr/>
              <p:nvPr/>
            </p:nvGrpSpPr>
            <p:grpSpPr>
              <a:xfrm>
                <a:off x="2786034" y="2428852"/>
                <a:ext cx="357190" cy="285752"/>
                <a:chOff x="1643042" y="2214554"/>
                <a:chExt cx="357190" cy="285752"/>
              </a:xfrm>
            </p:grpSpPr>
            <p:sp>
              <p:nvSpPr>
                <p:cNvPr id="53" name="椭圆 52"/>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54"/>
              <p:cNvGrpSpPr/>
              <p:nvPr/>
            </p:nvGrpSpPr>
            <p:grpSpPr>
              <a:xfrm>
                <a:off x="2938434" y="2581252"/>
                <a:ext cx="357190" cy="285752"/>
                <a:chOff x="1643042" y="2214554"/>
                <a:chExt cx="357190" cy="285752"/>
              </a:xfrm>
            </p:grpSpPr>
            <p:sp>
              <p:nvSpPr>
                <p:cNvPr id="56" name="椭圆 55"/>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57"/>
              <p:cNvGrpSpPr/>
              <p:nvPr/>
            </p:nvGrpSpPr>
            <p:grpSpPr>
              <a:xfrm>
                <a:off x="3090834" y="2733652"/>
                <a:ext cx="357190" cy="285752"/>
                <a:chOff x="1643042" y="2214554"/>
                <a:chExt cx="357190" cy="285752"/>
              </a:xfrm>
            </p:grpSpPr>
            <p:sp>
              <p:nvSpPr>
                <p:cNvPr id="59" name="椭圆 58"/>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60"/>
              <p:cNvGrpSpPr/>
              <p:nvPr/>
            </p:nvGrpSpPr>
            <p:grpSpPr>
              <a:xfrm>
                <a:off x="3243234" y="2886052"/>
                <a:ext cx="357190" cy="285752"/>
                <a:chOff x="1643042" y="2214554"/>
                <a:chExt cx="357190" cy="285752"/>
              </a:xfrm>
            </p:grpSpPr>
            <p:sp>
              <p:nvSpPr>
                <p:cNvPr id="62" name="椭圆 61"/>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63"/>
              <p:cNvGrpSpPr/>
              <p:nvPr/>
            </p:nvGrpSpPr>
            <p:grpSpPr>
              <a:xfrm>
                <a:off x="3395634" y="3038452"/>
                <a:ext cx="357190" cy="285752"/>
                <a:chOff x="1643042" y="2214554"/>
                <a:chExt cx="357190" cy="285752"/>
              </a:xfrm>
            </p:grpSpPr>
            <p:sp>
              <p:nvSpPr>
                <p:cNvPr id="65" name="椭圆 64"/>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66"/>
              <p:cNvGrpSpPr/>
              <p:nvPr/>
            </p:nvGrpSpPr>
            <p:grpSpPr>
              <a:xfrm>
                <a:off x="3548034" y="3190852"/>
                <a:ext cx="357190" cy="285752"/>
                <a:chOff x="1643042" y="2214554"/>
                <a:chExt cx="357190" cy="285752"/>
              </a:xfrm>
            </p:grpSpPr>
            <p:sp>
              <p:nvSpPr>
                <p:cNvPr id="68" name="椭圆 67"/>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69"/>
              <p:cNvGrpSpPr/>
              <p:nvPr/>
            </p:nvGrpSpPr>
            <p:grpSpPr>
              <a:xfrm>
                <a:off x="3700434" y="3343252"/>
                <a:ext cx="357190" cy="285752"/>
                <a:chOff x="1643042" y="2214554"/>
                <a:chExt cx="357190" cy="285752"/>
              </a:xfrm>
            </p:grpSpPr>
            <p:sp>
              <p:nvSpPr>
                <p:cNvPr id="71" name="椭圆 70"/>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72"/>
              <p:cNvGrpSpPr/>
              <p:nvPr/>
            </p:nvGrpSpPr>
            <p:grpSpPr>
              <a:xfrm>
                <a:off x="3852834" y="3495652"/>
                <a:ext cx="357190" cy="285752"/>
                <a:chOff x="1643042" y="2214554"/>
                <a:chExt cx="357190" cy="285752"/>
              </a:xfrm>
            </p:grpSpPr>
            <p:sp>
              <p:nvSpPr>
                <p:cNvPr id="74" name="椭圆 73"/>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75"/>
              <p:cNvGrpSpPr/>
              <p:nvPr/>
            </p:nvGrpSpPr>
            <p:grpSpPr>
              <a:xfrm>
                <a:off x="4005234" y="3648052"/>
                <a:ext cx="357190" cy="285752"/>
                <a:chOff x="1643042" y="2214554"/>
                <a:chExt cx="357190" cy="285752"/>
              </a:xfrm>
            </p:grpSpPr>
            <p:sp>
              <p:nvSpPr>
                <p:cNvPr id="77" name="椭圆 76"/>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78"/>
              <p:cNvGrpSpPr/>
              <p:nvPr/>
            </p:nvGrpSpPr>
            <p:grpSpPr>
              <a:xfrm>
                <a:off x="4157634" y="3800452"/>
                <a:ext cx="357190" cy="285752"/>
                <a:chOff x="1643042" y="2214554"/>
                <a:chExt cx="357190" cy="285752"/>
              </a:xfrm>
            </p:grpSpPr>
            <p:sp>
              <p:nvSpPr>
                <p:cNvPr id="80" name="椭圆 79"/>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81"/>
              <p:cNvGrpSpPr/>
              <p:nvPr/>
            </p:nvGrpSpPr>
            <p:grpSpPr>
              <a:xfrm>
                <a:off x="4310034" y="3952852"/>
                <a:ext cx="357190" cy="285752"/>
                <a:chOff x="1643042" y="2214554"/>
                <a:chExt cx="357190" cy="285752"/>
              </a:xfrm>
            </p:grpSpPr>
            <p:sp>
              <p:nvSpPr>
                <p:cNvPr id="83" name="椭圆 82"/>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84"/>
              <p:cNvGrpSpPr/>
              <p:nvPr/>
            </p:nvGrpSpPr>
            <p:grpSpPr>
              <a:xfrm>
                <a:off x="4462434" y="4105252"/>
                <a:ext cx="357190" cy="285752"/>
                <a:chOff x="1643042" y="2214554"/>
                <a:chExt cx="357190" cy="285752"/>
              </a:xfrm>
            </p:grpSpPr>
            <p:sp>
              <p:nvSpPr>
                <p:cNvPr id="86" name="椭圆 85"/>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87"/>
              <p:cNvGrpSpPr/>
              <p:nvPr/>
            </p:nvGrpSpPr>
            <p:grpSpPr>
              <a:xfrm>
                <a:off x="4614834" y="4257652"/>
                <a:ext cx="357190" cy="285752"/>
                <a:chOff x="1643042" y="2214554"/>
                <a:chExt cx="357190" cy="285752"/>
              </a:xfrm>
            </p:grpSpPr>
            <p:sp>
              <p:nvSpPr>
                <p:cNvPr id="89" name="椭圆 88"/>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90"/>
              <p:cNvGrpSpPr/>
              <p:nvPr/>
            </p:nvGrpSpPr>
            <p:grpSpPr>
              <a:xfrm>
                <a:off x="4767234" y="4410052"/>
                <a:ext cx="357190" cy="285752"/>
                <a:chOff x="1643042" y="2214554"/>
                <a:chExt cx="357190" cy="285752"/>
              </a:xfrm>
            </p:grpSpPr>
            <p:sp>
              <p:nvSpPr>
                <p:cNvPr id="92" name="椭圆 91"/>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93"/>
              <p:cNvGrpSpPr/>
              <p:nvPr/>
            </p:nvGrpSpPr>
            <p:grpSpPr>
              <a:xfrm>
                <a:off x="4919634" y="4562452"/>
                <a:ext cx="357190" cy="285752"/>
                <a:chOff x="1643042" y="2214554"/>
                <a:chExt cx="357190" cy="285752"/>
              </a:xfrm>
            </p:grpSpPr>
            <p:sp>
              <p:nvSpPr>
                <p:cNvPr id="95" name="椭圆 94"/>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96"/>
              <p:cNvGrpSpPr/>
              <p:nvPr/>
            </p:nvGrpSpPr>
            <p:grpSpPr>
              <a:xfrm>
                <a:off x="5072034" y="4714852"/>
                <a:ext cx="357190" cy="285752"/>
                <a:chOff x="1643042" y="2214554"/>
                <a:chExt cx="357190" cy="285752"/>
              </a:xfrm>
            </p:grpSpPr>
            <p:sp>
              <p:nvSpPr>
                <p:cNvPr id="98" name="椭圆 97"/>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99"/>
              <p:cNvGrpSpPr/>
              <p:nvPr/>
            </p:nvGrpSpPr>
            <p:grpSpPr>
              <a:xfrm>
                <a:off x="5224434" y="4867252"/>
                <a:ext cx="357190" cy="285752"/>
                <a:chOff x="1643042" y="2214554"/>
                <a:chExt cx="357190" cy="285752"/>
              </a:xfrm>
            </p:grpSpPr>
            <p:sp>
              <p:nvSpPr>
                <p:cNvPr id="101" name="椭圆 100"/>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02"/>
              <p:cNvGrpSpPr/>
              <p:nvPr/>
            </p:nvGrpSpPr>
            <p:grpSpPr>
              <a:xfrm>
                <a:off x="5376834" y="5019652"/>
                <a:ext cx="357190" cy="285752"/>
                <a:chOff x="1643042" y="2214554"/>
                <a:chExt cx="357190" cy="285752"/>
              </a:xfrm>
            </p:grpSpPr>
            <p:sp>
              <p:nvSpPr>
                <p:cNvPr id="104" name="椭圆 103"/>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1" name="组合 107"/>
          <p:cNvGrpSpPr/>
          <p:nvPr/>
        </p:nvGrpSpPr>
        <p:grpSpPr>
          <a:xfrm>
            <a:off x="-685808" y="142876"/>
            <a:ext cx="4471990" cy="6643710"/>
            <a:chOff x="-1549495" y="142852"/>
            <a:chExt cx="4471990" cy="6643710"/>
          </a:xfrm>
        </p:grpSpPr>
        <p:cxnSp>
          <p:nvCxnSpPr>
            <p:cNvPr id="109" name="直接连接符 108"/>
            <p:cNvCxnSpPr/>
            <p:nvPr/>
          </p:nvCxnSpPr>
          <p:spPr>
            <a:xfrm rot="16200000" flipH="1">
              <a:off x="-2643226" y="3428988"/>
              <a:ext cx="6643710" cy="71438"/>
            </a:xfrm>
            <a:prstGeom prst="line">
              <a:avLst/>
            </a:prstGeom>
            <a:ln w="571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nvGrpSpPr>
            <p:cNvPr id="64" name="组合 105"/>
            <p:cNvGrpSpPr/>
            <p:nvPr/>
          </p:nvGrpSpPr>
          <p:grpSpPr>
            <a:xfrm rot="2670461">
              <a:off x="-1549493" y="1062641"/>
              <a:ext cx="4471990" cy="4400552"/>
              <a:chOff x="1262034" y="904852"/>
              <a:chExt cx="4471990" cy="4400552"/>
            </a:xfrm>
          </p:grpSpPr>
          <p:grpSp>
            <p:nvGrpSpPr>
              <p:cNvPr id="67" name="组合 21"/>
              <p:cNvGrpSpPr/>
              <p:nvPr/>
            </p:nvGrpSpPr>
            <p:grpSpPr>
              <a:xfrm>
                <a:off x="1262034" y="904852"/>
                <a:ext cx="357190" cy="285752"/>
                <a:chOff x="1643042" y="2214554"/>
                <a:chExt cx="357190" cy="285752"/>
              </a:xfrm>
            </p:grpSpPr>
            <p:sp>
              <p:nvSpPr>
                <p:cNvPr id="193" name="椭圆 22"/>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23"/>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24"/>
              <p:cNvGrpSpPr/>
              <p:nvPr/>
            </p:nvGrpSpPr>
            <p:grpSpPr>
              <a:xfrm>
                <a:off x="1414434" y="1057252"/>
                <a:ext cx="357190" cy="285752"/>
                <a:chOff x="1643042" y="2214554"/>
                <a:chExt cx="357190" cy="285752"/>
              </a:xfrm>
            </p:grpSpPr>
            <p:sp>
              <p:nvSpPr>
                <p:cNvPr id="191" name="椭圆 25"/>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26"/>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27"/>
              <p:cNvGrpSpPr/>
              <p:nvPr/>
            </p:nvGrpSpPr>
            <p:grpSpPr>
              <a:xfrm>
                <a:off x="1566834" y="1209652"/>
                <a:ext cx="357190" cy="285752"/>
                <a:chOff x="1643042" y="2214554"/>
                <a:chExt cx="357190" cy="285752"/>
              </a:xfrm>
            </p:grpSpPr>
            <p:sp>
              <p:nvSpPr>
                <p:cNvPr id="189" name="椭圆 28"/>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29"/>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30"/>
              <p:cNvGrpSpPr/>
              <p:nvPr/>
            </p:nvGrpSpPr>
            <p:grpSpPr>
              <a:xfrm>
                <a:off x="1719234" y="1362052"/>
                <a:ext cx="357190" cy="285752"/>
                <a:chOff x="1643042" y="2214554"/>
                <a:chExt cx="357190" cy="285752"/>
              </a:xfrm>
            </p:grpSpPr>
            <p:sp>
              <p:nvSpPr>
                <p:cNvPr id="187" name="椭圆 31"/>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32"/>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33"/>
              <p:cNvGrpSpPr/>
              <p:nvPr/>
            </p:nvGrpSpPr>
            <p:grpSpPr>
              <a:xfrm>
                <a:off x="1871634" y="1514452"/>
                <a:ext cx="357190" cy="285752"/>
                <a:chOff x="1643042" y="2214554"/>
                <a:chExt cx="357190" cy="285752"/>
              </a:xfrm>
            </p:grpSpPr>
            <p:sp>
              <p:nvSpPr>
                <p:cNvPr id="185" name="椭圆 184"/>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36"/>
              <p:cNvGrpSpPr/>
              <p:nvPr/>
            </p:nvGrpSpPr>
            <p:grpSpPr>
              <a:xfrm>
                <a:off x="2024034" y="1666852"/>
                <a:ext cx="357190" cy="285752"/>
                <a:chOff x="1643042" y="2214554"/>
                <a:chExt cx="357190" cy="285752"/>
              </a:xfrm>
            </p:grpSpPr>
            <p:sp>
              <p:nvSpPr>
                <p:cNvPr id="183" name="椭圆 182"/>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39"/>
              <p:cNvGrpSpPr/>
              <p:nvPr/>
            </p:nvGrpSpPr>
            <p:grpSpPr>
              <a:xfrm>
                <a:off x="2176434" y="1819252"/>
                <a:ext cx="357190" cy="285752"/>
                <a:chOff x="1643042" y="2214554"/>
                <a:chExt cx="357190" cy="285752"/>
              </a:xfrm>
            </p:grpSpPr>
            <p:sp>
              <p:nvSpPr>
                <p:cNvPr id="181" name="椭圆 180"/>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42"/>
              <p:cNvGrpSpPr/>
              <p:nvPr/>
            </p:nvGrpSpPr>
            <p:grpSpPr>
              <a:xfrm>
                <a:off x="2328834" y="1971652"/>
                <a:ext cx="357190" cy="285752"/>
                <a:chOff x="1643042" y="2214554"/>
                <a:chExt cx="357190" cy="285752"/>
              </a:xfrm>
            </p:grpSpPr>
            <p:sp>
              <p:nvSpPr>
                <p:cNvPr id="179" name="椭圆 178"/>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45"/>
              <p:cNvGrpSpPr/>
              <p:nvPr/>
            </p:nvGrpSpPr>
            <p:grpSpPr>
              <a:xfrm>
                <a:off x="2481234" y="2124052"/>
                <a:ext cx="357190" cy="285752"/>
                <a:chOff x="1643042" y="2214554"/>
                <a:chExt cx="357190" cy="285752"/>
              </a:xfrm>
            </p:grpSpPr>
            <p:sp>
              <p:nvSpPr>
                <p:cNvPr id="177" name="椭圆 176"/>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48"/>
              <p:cNvGrpSpPr/>
              <p:nvPr/>
            </p:nvGrpSpPr>
            <p:grpSpPr>
              <a:xfrm>
                <a:off x="2633634" y="2276452"/>
                <a:ext cx="357190" cy="285752"/>
                <a:chOff x="1643042" y="2214554"/>
                <a:chExt cx="357190" cy="285752"/>
              </a:xfrm>
            </p:grpSpPr>
            <p:sp>
              <p:nvSpPr>
                <p:cNvPr id="175" name="椭圆 174"/>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51"/>
              <p:cNvGrpSpPr/>
              <p:nvPr/>
            </p:nvGrpSpPr>
            <p:grpSpPr>
              <a:xfrm>
                <a:off x="2786034" y="2428852"/>
                <a:ext cx="357190" cy="285752"/>
                <a:chOff x="1643042" y="2214554"/>
                <a:chExt cx="357190" cy="285752"/>
              </a:xfrm>
            </p:grpSpPr>
            <p:sp>
              <p:nvSpPr>
                <p:cNvPr id="173" name="椭圆 172"/>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54"/>
              <p:cNvGrpSpPr/>
              <p:nvPr/>
            </p:nvGrpSpPr>
            <p:grpSpPr>
              <a:xfrm>
                <a:off x="2938434" y="2581252"/>
                <a:ext cx="357190" cy="285752"/>
                <a:chOff x="1643042" y="2214554"/>
                <a:chExt cx="357190" cy="285752"/>
              </a:xfrm>
            </p:grpSpPr>
            <p:sp>
              <p:nvSpPr>
                <p:cNvPr id="171" name="椭圆 170"/>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57"/>
              <p:cNvGrpSpPr/>
              <p:nvPr/>
            </p:nvGrpSpPr>
            <p:grpSpPr>
              <a:xfrm>
                <a:off x="3090834" y="2733652"/>
                <a:ext cx="357190" cy="285752"/>
                <a:chOff x="1643042" y="2214554"/>
                <a:chExt cx="357190" cy="285752"/>
              </a:xfrm>
            </p:grpSpPr>
            <p:sp>
              <p:nvSpPr>
                <p:cNvPr id="169" name="椭圆 168"/>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60"/>
              <p:cNvGrpSpPr/>
              <p:nvPr/>
            </p:nvGrpSpPr>
            <p:grpSpPr>
              <a:xfrm>
                <a:off x="3243234" y="2886052"/>
                <a:ext cx="357190" cy="285752"/>
                <a:chOff x="1643042" y="2214554"/>
                <a:chExt cx="357190" cy="285752"/>
              </a:xfrm>
            </p:grpSpPr>
            <p:sp>
              <p:nvSpPr>
                <p:cNvPr id="167" name="椭圆 166"/>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63"/>
              <p:cNvGrpSpPr/>
              <p:nvPr/>
            </p:nvGrpSpPr>
            <p:grpSpPr>
              <a:xfrm>
                <a:off x="3395634" y="3038452"/>
                <a:ext cx="357190" cy="285752"/>
                <a:chOff x="1643042" y="2214554"/>
                <a:chExt cx="357190" cy="285752"/>
              </a:xfrm>
            </p:grpSpPr>
            <p:sp>
              <p:nvSpPr>
                <p:cNvPr id="165" name="椭圆 164"/>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66"/>
              <p:cNvGrpSpPr/>
              <p:nvPr/>
            </p:nvGrpSpPr>
            <p:grpSpPr>
              <a:xfrm>
                <a:off x="3548034" y="3190852"/>
                <a:ext cx="357190" cy="285752"/>
                <a:chOff x="1643042" y="2214554"/>
                <a:chExt cx="357190" cy="285752"/>
              </a:xfrm>
            </p:grpSpPr>
            <p:sp>
              <p:nvSpPr>
                <p:cNvPr id="163" name="椭圆 162"/>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69"/>
              <p:cNvGrpSpPr/>
              <p:nvPr/>
            </p:nvGrpSpPr>
            <p:grpSpPr>
              <a:xfrm>
                <a:off x="3700434" y="3343252"/>
                <a:ext cx="357190" cy="285752"/>
                <a:chOff x="1643042" y="2214554"/>
                <a:chExt cx="357190" cy="285752"/>
              </a:xfrm>
            </p:grpSpPr>
            <p:sp>
              <p:nvSpPr>
                <p:cNvPr id="161" name="椭圆 160"/>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72"/>
              <p:cNvGrpSpPr/>
              <p:nvPr/>
            </p:nvGrpSpPr>
            <p:grpSpPr>
              <a:xfrm>
                <a:off x="3852834" y="3495652"/>
                <a:ext cx="357190" cy="285752"/>
                <a:chOff x="1643042" y="2214554"/>
                <a:chExt cx="357190" cy="285752"/>
              </a:xfrm>
            </p:grpSpPr>
            <p:sp>
              <p:nvSpPr>
                <p:cNvPr id="159" name="椭圆 158"/>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75"/>
              <p:cNvGrpSpPr/>
              <p:nvPr/>
            </p:nvGrpSpPr>
            <p:grpSpPr>
              <a:xfrm>
                <a:off x="4005234" y="3648052"/>
                <a:ext cx="357190" cy="285752"/>
                <a:chOff x="1643042" y="2214554"/>
                <a:chExt cx="357190" cy="285752"/>
              </a:xfrm>
            </p:grpSpPr>
            <p:sp>
              <p:nvSpPr>
                <p:cNvPr id="157" name="椭圆 156"/>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78"/>
              <p:cNvGrpSpPr/>
              <p:nvPr/>
            </p:nvGrpSpPr>
            <p:grpSpPr>
              <a:xfrm>
                <a:off x="4157634" y="3800452"/>
                <a:ext cx="357190" cy="285752"/>
                <a:chOff x="1643042" y="2214554"/>
                <a:chExt cx="357190" cy="285752"/>
              </a:xfrm>
            </p:grpSpPr>
            <p:sp>
              <p:nvSpPr>
                <p:cNvPr id="155" name="椭圆 154"/>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4" name="组合 81"/>
              <p:cNvGrpSpPr/>
              <p:nvPr/>
            </p:nvGrpSpPr>
            <p:grpSpPr>
              <a:xfrm>
                <a:off x="4310034" y="3952852"/>
                <a:ext cx="357190" cy="285752"/>
                <a:chOff x="1643042" y="2214554"/>
                <a:chExt cx="357190" cy="285752"/>
              </a:xfrm>
            </p:grpSpPr>
            <p:sp>
              <p:nvSpPr>
                <p:cNvPr id="153" name="椭圆 152"/>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84"/>
              <p:cNvGrpSpPr/>
              <p:nvPr/>
            </p:nvGrpSpPr>
            <p:grpSpPr>
              <a:xfrm>
                <a:off x="4462434" y="4105252"/>
                <a:ext cx="357190" cy="285752"/>
                <a:chOff x="1643042" y="2214554"/>
                <a:chExt cx="357190" cy="285752"/>
              </a:xfrm>
            </p:grpSpPr>
            <p:sp>
              <p:nvSpPr>
                <p:cNvPr id="151" name="椭圆 150"/>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组合 87"/>
              <p:cNvGrpSpPr/>
              <p:nvPr/>
            </p:nvGrpSpPr>
            <p:grpSpPr>
              <a:xfrm>
                <a:off x="4614834" y="4257652"/>
                <a:ext cx="357190" cy="285752"/>
                <a:chOff x="1643042" y="2214554"/>
                <a:chExt cx="357190" cy="285752"/>
              </a:xfrm>
            </p:grpSpPr>
            <p:sp>
              <p:nvSpPr>
                <p:cNvPr id="149" name="椭圆 148"/>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7" name="组合 90"/>
              <p:cNvGrpSpPr/>
              <p:nvPr/>
            </p:nvGrpSpPr>
            <p:grpSpPr>
              <a:xfrm>
                <a:off x="4767234" y="4410052"/>
                <a:ext cx="357190" cy="285752"/>
                <a:chOff x="1643042" y="2214554"/>
                <a:chExt cx="357190" cy="285752"/>
              </a:xfrm>
            </p:grpSpPr>
            <p:sp>
              <p:nvSpPr>
                <p:cNvPr id="147" name="椭圆 146"/>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93"/>
              <p:cNvGrpSpPr/>
              <p:nvPr/>
            </p:nvGrpSpPr>
            <p:grpSpPr>
              <a:xfrm>
                <a:off x="4919634" y="4562452"/>
                <a:ext cx="357190" cy="285752"/>
                <a:chOff x="1643042" y="2214554"/>
                <a:chExt cx="357190" cy="285752"/>
              </a:xfrm>
            </p:grpSpPr>
            <p:sp>
              <p:nvSpPr>
                <p:cNvPr id="145" name="椭圆 144"/>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9" name="组合 96"/>
              <p:cNvGrpSpPr/>
              <p:nvPr/>
            </p:nvGrpSpPr>
            <p:grpSpPr>
              <a:xfrm>
                <a:off x="5072034" y="4714852"/>
                <a:ext cx="357190" cy="285752"/>
                <a:chOff x="1643042" y="2214554"/>
                <a:chExt cx="357190" cy="285752"/>
              </a:xfrm>
            </p:grpSpPr>
            <p:sp>
              <p:nvSpPr>
                <p:cNvPr id="143" name="椭圆 142"/>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0" name="组合 99"/>
              <p:cNvGrpSpPr/>
              <p:nvPr/>
            </p:nvGrpSpPr>
            <p:grpSpPr>
              <a:xfrm>
                <a:off x="5224434" y="4867252"/>
                <a:ext cx="357190" cy="285752"/>
                <a:chOff x="1643042" y="2214554"/>
                <a:chExt cx="357190" cy="285752"/>
              </a:xfrm>
            </p:grpSpPr>
            <p:sp>
              <p:nvSpPr>
                <p:cNvPr id="141" name="椭圆 140"/>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02"/>
              <p:cNvGrpSpPr/>
              <p:nvPr/>
            </p:nvGrpSpPr>
            <p:grpSpPr>
              <a:xfrm>
                <a:off x="5376834" y="5019652"/>
                <a:ext cx="357190" cy="285752"/>
                <a:chOff x="1643042" y="2214554"/>
                <a:chExt cx="357190" cy="285752"/>
              </a:xfrm>
            </p:grpSpPr>
            <p:sp>
              <p:nvSpPr>
                <p:cNvPr id="139" name="椭圆 138"/>
                <p:cNvSpPr/>
                <p:nvPr/>
              </p:nvSpPr>
              <p:spPr>
                <a:xfrm>
                  <a:off x="1643042" y="2214554"/>
                  <a:ext cx="357190" cy="285752"/>
                </a:xfrm>
                <a:prstGeom prst="ellipse">
                  <a:avLst/>
                </a:prstGeom>
                <a:solidFill>
                  <a:srgbClr val="FF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1857356" y="2285992"/>
                  <a:ext cx="71438" cy="71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95" name="TextBox 194"/>
          <p:cNvSpPr txBox="1"/>
          <p:nvPr/>
        </p:nvSpPr>
        <p:spPr>
          <a:xfrm>
            <a:off x="2071670" y="214290"/>
            <a:ext cx="4873385" cy="1077218"/>
          </a:xfrm>
          <a:prstGeom prst="rect">
            <a:avLst/>
          </a:prstGeom>
          <a:noFill/>
        </p:spPr>
        <p:txBody>
          <a:bodyPr wrap="none" rtlCol="0">
            <a:spAutoFit/>
          </a:bodyPr>
          <a:lstStyle/>
          <a:p>
            <a:r>
              <a:rPr lang="en-US" altLang="zh-CN" sz="3200" dirty="0"/>
              <a:t>Surface area for contact:</a:t>
            </a:r>
          </a:p>
          <a:p>
            <a:r>
              <a:rPr lang="en-US" altLang="zh-CN" sz="3200" dirty="0"/>
              <a:t>Long string V.S. big branches</a:t>
            </a:r>
            <a:endParaRPr lang="zh-CN" altLang="en-US" sz="32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spiderman.jpg"/>
          <p:cNvPicPr>
            <a:picLocks noChangeAspect="1"/>
          </p:cNvPicPr>
          <p:nvPr/>
        </p:nvPicPr>
        <p:blipFill>
          <a:blip r:embed="rId2"/>
          <a:stretch>
            <a:fillRect/>
          </a:stretch>
        </p:blipFill>
        <p:spPr>
          <a:xfrm>
            <a:off x="7777169" y="0"/>
            <a:ext cx="1366831" cy="2000240"/>
          </a:xfrm>
          <a:prstGeom prst="rect">
            <a:avLst/>
          </a:prstGeom>
        </p:spPr>
      </p:pic>
      <p:sp>
        <p:nvSpPr>
          <p:cNvPr id="2" name="标题 1"/>
          <p:cNvSpPr>
            <a:spLocks noGrp="1"/>
          </p:cNvSpPr>
          <p:nvPr>
            <p:ph type="title"/>
          </p:nvPr>
        </p:nvSpPr>
        <p:spPr/>
        <p:txBody>
          <a:bodyPr/>
          <a:lstStyle/>
          <a:p>
            <a:r>
              <a:rPr lang="en-US" altLang="zh-CN" dirty="0"/>
              <a:t>Gecko tape</a:t>
            </a:r>
            <a:endParaRPr lang="zh-CN" altLang="en-US" dirty="0"/>
          </a:p>
        </p:txBody>
      </p:sp>
      <p:pic>
        <p:nvPicPr>
          <p:cNvPr id="5" name="图片 4" descr="dn3785-1_370.jpg"/>
          <p:cNvPicPr>
            <a:picLocks noChangeAspect="1"/>
          </p:cNvPicPr>
          <p:nvPr/>
        </p:nvPicPr>
        <p:blipFill>
          <a:blip r:embed="rId3"/>
          <a:stretch>
            <a:fillRect/>
          </a:stretch>
        </p:blipFill>
        <p:spPr>
          <a:xfrm>
            <a:off x="-32" y="1500174"/>
            <a:ext cx="4699000" cy="3187700"/>
          </a:xfrm>
          <a:prstGeom prst="rect">
            <a:avLst/>
          </a:prstGeom>
        </p:spPr>
      </p:pic>
      <p:pic>
        <p:nvPicPr>
          <p:cNvPr id="6" name="图片 5" descr="gecko7-600x600.jpg"/>
          <p:cNvPicPr>
            <a:picLocks noChangeAspect="1"/>
          </p:cNvPicPr>
          <p:nvPr/>
        </p:nvPicPr>
        <p:blipFill>
          <a:blip r:embed="rId4"/>
          <a:stretch>
            <a:fillRect/>
          </a:stretch>
        </p:blipFill>
        <p:spPr>
          <a:xfrm>
            <a:off x="4571988" y="1500174"/>
            <a:ext cx="4572012" cy="4572012"/>
          </a:xfrm>
          <a:prstGeom prst="rect">
            <a:avLst/>
          </a:prstGeom>
        </p:spPr>
      </p:pic>
      <p:sp>
        <p:nvSpPr>
          <p:cNvPr id="8" name="TextBox 7"/>
          <p:cNvSpPr txBox="1"/>
          <p:nvPr/>
        </p:nvSpPr>
        <p:spPr>
          <a:xfrm>
            <a:off x="4643470" y="6028157"/>
            <a:ext cx="4429124" cy="615553"/>
          </a:xfrm>
          <a:prstGeom prst="rect">
            <a:avLst/>
          </a:prstGeom>
          <a:noFill/>
        </p:spPr>
        <p:txBody>
          <a:bodyPr wrap="square" rtlCol="0">
            <a:spAutoFit/>
          </a:bodyPr>
          <a:lstStyle/>
          <a:p>
            <a:r>
              <a:rPr lang="en-US" altLang="zh-CN" dirty="0"/>
              <a:t>http://</a:t>
            </a:r>
            <a:r>
              <a:rPr lang="en-US" altLang="zh-CN" sz="1600" dirty="0"/>
              <a:t>www.instituteofmaking.org.uk/materials-library/material/gecko-tape#gallery-window</a:t>
            </a:r>
            <a:endParaRPr lang="zh-CN" altLang="en-US" sz="1600" dirty="0"/>
          </a:p>
        </p:txBody>
      </p:sp>
      <p:sp>
        <p:nvSpPr>
          <p:cNvPr id="9" name="矩形 8"/>
          <p:cNvSpPr/>
          <p:nvPr/>
        </p:nvSpPr>
        <p:spPr>
          <a:xfrm rot="-1380000">
            <a:off x="5624175" y="2965125"/>
            <a:ext cx="214314" cy="14287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stCxn id="9" idx="1"/>
          </p:cNvCxnSpPr>
          <p:nvPr/>
        </p:nvCxnSpPr>
        <p:spPr>
          <a:xfrm rot="10800000">
            <a:off x="4481167" y="1501123"/>
            <a:ext cx="1151526" cy="157731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0800000" flipV="1">
            <a:off x="4572001" y="3148926"/>
            <a:ext cx="1080088" cy="156595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4786322"/>
            <a:ext cx="4429124" cy="584775"/>
          </a:xfrm>
          <a:prstGeom prst="rect">
            <a:avLst/>
          </a:prstGeom>
          <a:noFill/>
        </p:spPr>
        <p:txBody>
          <a:bodyPr wrap="square" rtlCol="0">
            <a:spAutoFit/>
          </a:bodyPr>
          <a:lstStyle/>
          <a:p>
            <a:r>
              <a:rPr lang="en-US" altLang="zh-CN" sz="1600" dirty="0"/>
              <a:t>https://www.newscientist.com/article/dn3785-gecko-tape-will-stick-you-to-ceiling/</a:t>
            </a:r>
            <a:endParaRPr lang="zh-CN" altLang="en-US" sz="16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p:nvPr/>
        </p:nvSpPr>
        <p:spPr>
          <a:xfrm>
            <a:off x="457199" y="817835"/>
            <a:ext cx="3834695" cy="738957"/>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a:lstStyle>
          <a:p>
            <a:r>
              <a:rPr lang="en-US" sz="2800" dirty="0"/>
              <a:t>2. Dipole-dipole forces</a:t>
            </a:r>
          </a:p>
        </p:txBody>
      </p:sp>
      <p:sp>
        <p:nvSpPr>
          <p:cNvPr id="5" name="Rectangle 4"/>
          <p:cNvSpPr>
            <a:spLocks noChangeArrowheads="1"/>
          </p:cNvSpPr>
          <p:nvPr/>
        </p:nvSpPr>
        <p:spPr bwMode="auto">
          <a:xfrm>
            <a:off x="468064" y="1742579"/>
            <a:ext cx="8280400" cy="822325"/>
          </a:xfrm>
          <a:prstGeom prst="rect">
            <a:avLst/>
          </a:prstGeom>
          <a:noFill/>
          <a:ln>
            <a:noFill/>
          </a:ln>
        </p:spPr>
        <p:txBody>
          <a:bodyPr anchor="ctr">
            <a:spAutoFit/>
          </a:bodyPr>
          <a:lstStyle/>
          <a:p>
            <a:r>
              <a:rPr lang="en-GB" sz="2400" dirty="0">
                <a:latin typeface="Tahoma" panose="020B0604030504040204" charset="0"/>
              </a:rPr>
              <a:t>Polar molecules (molecules with permanent dipoles) will attract other molecules with permanent dipoles. </a:t>
            </a:r>
          </a:p>
        </p:txBody>
      </p:sp>
      <p:pic>
        <p:nvPicPr>
          <p:cNvPr id="6" name="Picture 8" descr="FG12_23-04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355876"/>
            <a:ext cx="7812088" cy="26654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FG12_19"/>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6156325" y="1557338"/>
            <a:ext cx="1878013" cy="4525962"/>
          </a:xfrm>
          <a:noFill/>
        </p:spPr>
      </p:pic>
      <p:pic>
        <p:nvPicPr>
          <p:cNvPr id="6147" name="Picture 7" descr="FG12_1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9750" y="1628775"/>
            <a:ext cx="4038600" cy="2776538"/>
          </a:xfrm>
          <a:noFill/>
        </p:spPr>
      </p:pic>
      <p:sp>
        <p:nvSpPr>
          <p:cNvPr id="6148" name="TextBox 5"/>
          <p:cNvSpPr txBox="1">
            <a:spLocks noChangeArrowheads="1"/>
          </p:cNvSpPr>
          <p:nvPr/>
        </p:nvSpPr>
        <p:spPr bwMode="auto">
          <a:xfrm>
            <a:off x="1000125" y="5143500"/>
            <a:ext cx="4286250" cy="70802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r>
              <a:rPr lang="en-US" sz="2000" b="1">
                <a:solidFill>
                  <a:srgbClr val="002060"/>
                </a:solidFill>
              </a:rPr>
              <a:t>Dipole-dipole attractions in methanal</a:t>
            </a:r>
            <a:endParaRPr lang="en-GB"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04664"/>
            <a:ext cx="7499176" cy="954981"/>
          </a:xfrm>
        </p:spPr>
        <p:txBody>
          <a:bodyPr/>
          <a:lstStyle/>
          <a:p>
            <a:r>
              <a:rPr lang="en-US" sz="2400" dirty="0"/>
              <a:t>Dipole-Dipole forces are stronger </a:t>
            </a:r>
            <a:r>
              <a:rPr lang="en-US" sz="2400"/>
              <a:t>than London forces </a:t>
            </a:r>
            <a:r>
              <a:rPr lang="en-US" sz="2400" dirty="0"/>
              <a:t>in molecules of a similar size</a:t>
            </a:r>
            <a:endParaRPr lang="en-US" sz="2400" baseline="30000" dirty="0"/>
          </a:p>
        </p:txBody>
      </p:sp>
      <p:pic>
        <p:nvPicPr>
          <p:cNvPr id="4" name="Picture 3" descr="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1" y="1772816"/>
            <a:ext cx="5978128" cy="4483596"/>
          </a:xfrm>
          <a:prstGeom prst="rect">
            <a:avLst/>
          </a:prstGeom>
        </p:spPr>
      </p:pic>
      <p:sp>
        <p:nvSpPr>
          <p:cNvPr id="5" name="TextBox 4"/>
          <p:cNvSpPr txBox="1"/>
          <p:nvPr/>
        </p:nvSpPr>
        <p:spPr>
          <a:xfrm>
            <a:off x="4617450" y="2852936"/>
            <a:ext cx="530614" cy="369332"/>
          </a:xfrm>
          <a:prstGeom prst="rect">
            <a:avLst/>
          </a:prstGeom>
          <a:noFill/>
        </p:spPr>
        <p:txBody>
          <a:bodyPr wrap="square" rtlCol="0">
            <a:spAutoFit/>
          </a:bodyPr>
          <a:lstStyle/>
          <a:p>
            <a:r>
              <a:rPr lang="en-US" dirty="0"/>
              <a:t>Kr</a:t>
            </a:r>
          </a:p>
        </p:txBody>
      </p:sp>
      <p:sp>
        <p:nvSpPr>
          <p:cNvPr id="6" name="TextBox 5"/>
          <p:cNvSpPr txBox="1"/>
          <p:nvPr/>
        </p:nvSpPr>
        <p:spPr>
          <a:xfrm>
            <a:off x="3563888" y="3140968"/>
            <a:ext cx="672532" cy="369332"/>
          </a:xfrm>
          <a:prstGeom prst="rect">
            <a:avLst/>
          </a:prstGeom>
          <a:noFill/>
        </p:spPr>
        <p:txBody>
          <a:bodyPr wrap="square" rtlCol="0">
            <a:spAutoFit/>
          </a:bodyPr>
          <a:lstStyle/>
          <a:p>
            <a:r>
              <a:rPr lang="en-US" dirty="0" err="1"/>
              <a:t>Ar</a:t>
            </a:r>
            <a:endParaRPr lang="en-US" dirty="0"/>
          </a:p>
        </p:txBody>
      </p:sp>
      <p:sp>
        <p:nvSpPr>
          <p:cNvPr id="7" name="TextBox 6"/>
          <p:cNvSpPr txBox="1"/>
          <p:nvPr/>
        </p:nvSpPr>
        <p:spPr>
          <a:xfrm>
            <a:off x="5724128" y="2411596"/>
            <a:ext cx="576064" cy="369332"/>
          </a:xfrm>
          <a:prstGeom prst="rect">
            <a:avLst/>
          </a:prstGeom>
          <a:noFill/>
        </p:spPr>
        <p:txBody>
          <a:bodyPr wrap="square" rtlCol="0">
            <a:spAutoFit/>
          </a:bodyPr>
          <a:lstStyle/>
          <a:p>
            <a:r>
              <a:rPr lang="en-US" dirty="0" err="1"/>
              <a:t>Xe</a:t>
            </a:r>
            <a:endParaRPr lang="en-US" dirty="0"/>
          </a:p>
        </p:txBody>
      </p:sp>
      <p:sp>
        <p:nvSpPr>
          <p:cNvPr id="8" name="TextBox 7"/>
          <p:cNvSpPr txBox="1"/>
          <p:nvPr/>
        </p:nvSpPr>
        <p:spPr>
          <a:xfrm>
            <a:off x="3491880" y="2132856"/>
            <a:ext cx="514121" cy="369332"/>
          </a:xfrm>
          <a:prstGeom prst="rect">
            <a:avLst/>
          </a:prstGeom>
          <a:noFill/>
        </p:spPr>
        <p:txBody>
          <a:bodyPr wrap="none" rtlCol="0">
            <a:spAutoFit/>
          </a:bodyPr>
          <a:lstStyle/>
          <a:p>
            <a:r>
              <a:rPr lang="en-US" dirty="0" err="1"/>
              <a:t>HCl</a:t>
            </a:r>
            <a:endParaRPr lang="en-US" dirty="0"/>
          </a:p>
        </p:txBody>
      </p:sp>
      <p:sp>
        <p:nvSpPr>
          <p:cNvPr id="9" name="TextBox 8"/>
          <p:cNvSpPr txBox="1"/>
          <p:nvPr/>
        </p:nvSpPr>
        <p:spPr>
          <a:xfrm>
            <a:off x="4489927" y="1988840"/>
            <a:ext cx="518091" cy="369332"/>
          </a:xfrm>
          <a:prstGeom prst="rect">
            <a:avLst/>
          </a:prstGeom>
          <a:noFill/>
        </p:spPr>
        <p:txBody>
          <a:bodyPr wrap="none" rtlCol="0">
            <a:spAutoFit/>
          </a:bodyPr>
          <a:lstStyle/>
          <a:p>
            <a:r>
              <a:rPr lang="en-US" dirty="0" err="1"/>
              <a:t>HBr</a:t>
            </a:r>
            <a:endParaRPr lang="en-US" dirty="0"/>
          </a:p>
        </p:txBody>
      </p:sp>
      <p:sp>
        <p:nvSpPr>
          <p:cNvPr id="10" name="TextBox 9"/>
          <p:cNvSpPr txBox="1"/>
          <p:nvPr/>
        </p:nvSpPr>
        <p:spPr>
          <a:xfrm>
            <a:off x="5580112" y="1700808"/>
            <a:ext cx="374697" cy="369332"/>
          </a:xfrm>
          <a:prstGeom prst="rect">
            <a:avLst/>
          </a:prstGeom>
          <a:noFill/>
        </p:spPr>
        <p:txBody>
          <a:bodyPr wrap="none" rtlCol="0">
            <a:spAutoFit/>
          </a:bodyPr>
          <a:lstStyle/>
          <a:p>
            <a:r>
              <a:rPr lang="en-US" dirty="0"/>
              <a:t>HI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P spid="7" grpId="0"/>
      <p:bldP spid="8" grpId="0"/>
      <p:bldP spid="9" grpId="0"/>
      <p:bldP spid="10"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noAutofit/>
          </a:bodyPr>
          <a:lstStyle/>
          <a:p>
            <a:r>
              <a:rPr lang="en-GB" altLang="zh-CN" sz="2400" dirty="0">
                <a:latin typeface="Tahoma" panose="020B0604030504040204" charset="0"/>
              </a:rPr>
              <a:t>They occur when H is bonded to N, O or F (which are very electronegative </a:t>
            </a:r>
            <a:r>
              <a:rPr lang="en-AU" altLang="en-GB" sz="2400" dirty="0">
                <a:latin typeface="Tahoma" panose="020B0604030504040204" charset="0"/>
              </a:rPr>
              <a:t>and very small atomic radius</a:t>
            </a:r>
            <a:r>
              <a:rPr lang="en-GB" altLang="zh-CN" sz="2400" dirty="0">
                <a:latin typeface="Tahoma" panose="020B0604030504040204" charset="0"/>
              </a:rPr>
              <a:t>).</a:t>
            </a:r>
          </a:p>
          <a:p>
            <a:endParaRPr lang="en-GB" altLang="zh-CN" sz="2400" dirty="0">
              <a:latin typeface="Tahoma" panose="020B0604030504040204" charset="0"/>
            </a:endParaRPr>
          </a:p>
          <a:p>
            <a:r>
              <a:rPr lang="en-GB" altLang="zh-CN" sz="2400" dirty="0">
                <a:latin typeface="Tahoma" panose="020B0604030504040204" charset="0"/>
              </a:rPr>
              <a:t>As H only has the two electrons in the covalent bond, if they are pulled away from the H atom, the H nucleus is exposed.</a:t>
            </a:r>
          </a:p>
          <a:p>
            <a:endParaRPr lang="en-GB" altLang="zh-CN" sz="2400" dirty="0">
              <a:latin typeface="Tahoma" panose="020B0604030504040204" charset="0"/>
            </a:endParaRPr>
          </a:p>
          <a:p>
            <a:r>
              <a:rPr lang="en-GB" altLang="zh-CN" sz="2400" dirty="0">
                <a:latin typeface="Tahoma" panose="020B0604030504040204" charset="0"/>
              </a:rPr>
              <a:t>The </a:t>
            </a:r>
            <a:r>
              <a:rPr lang="en-US" altLang="zh-CN" sz="2400" dirty="0">
                <a:latin typeface="Tahoma" panose="020B0604030504040204" charset="0"/>
              </a:rPr>
              <a:t>“</a:t>
            </a:r>
            <a:r>
              <a:rPr lang="en-GB" altLang="zh-CN" sz="2400" dirty="0">
                <a:latin typeface="Tahoma" panose="020B0604030504040204" charset="0"/>
              </a:rPr>
              <a:t>Hydrogen bond</a:t>
            </a:r>
            <a:r>
              <a:rPr lang="en-US" altLang="ja-JP" sz="2400" dirty="0">
                <a:latin typeface="Tahoma" panose="020B0604030504040204" charset="0"/>
              </a:rPr>
              <a:t>”</a:t>
            </a:r>
            <a:r>
              <a:rPr lang="en-GB" altLang="zh-CN" sz="2400" dirty="0">
                <a:latin typeface="Tahoma" panose="020B0604030504040204" charset="0"/>
              </a:rPr>
              <a:t> is the attraction between a lone pair on the N, O or F to the </a:t>
            </a:r>
            <a:r>
              <a:rPr lang="en-GB" altLang="zh-CN" sz="2400" dirty="0">
                <a:latin typeface="Tahoma" panose="020B0604030504040204" charset="0"/>
                <a:sym typeface="Symbol" panose="05050102010706020507" charset="0"/>
              </a:rPr>
              <a:t>+ </a:t>
            </a:r>
            <a:r>
              <a:rPr lang="en-GB" altLang="zh-CN" sz="2400" dirty="0">
                <a:latin typeface="Tahoma" panose="020B0604030504040204" charset="0"/>
              </a:rPr>
              <a:t>H on a neighbouring molecule.</a:t>
            </a:r>
          </a:p>
        </p:txBody>
      </p:sp>
      <p:sp>
        <p:nvSpPr>
          <p:cNvPr id="4" name="Content Placeholder 1"/>
          <p:cNvSpPr txBox="1"/>
          <p:nvPr/>
        </p:nvSpPr>
        <p:spPr>
          <a:xfrm>
            <a:off x="457199" y="817835"/>
            <a:ext cx="3834695" cy="738957"/>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a:lstStyle>
          <a:p>
            <a:r>
              <a:rPr lang="en-US" sz="2800" dirty="0"/>
              <a:t>3. Hydrogen bondings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FG12_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04813"/>
            <a:ext cx="8569325" cy="2968625"/>
          </a:xfrm>
          <a:prstGeom prst="rect">
            <a:avLst/>
          </a:prstGeom>
          <a:noFill/>
          <a:ln>
            <a:noFill/>
          </a:ln>
        </p:spPr>
      </p:pic>
      <p:pic>
        <p:nvPicPr>
          <p:cNvPr id="8195" name="Picture 6" descr="FG12_23-05f"/>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539750" y="3860800"/>
            <a:ext cx="8229600" cy="2757488"/>
          </a:xfrm>
          <a:noFill/>
        </p:spPr>
      </p:pic>
      <p:sp>
        <p:nvSpPr>
          <p:cNvPr id="8196" name="TextBox 5"/>
          <p:cNvSpPr txBox="1">
            <a:spLocks noChangeArrowheads="1"/>
          </p:cNvSpPr>
          <p:nvPr/>
        </p:nvSpPr>
        <p:spPr bwMode="auto">
          <a:xfrm>
            <a:off x="714375" y="3643313"/>
            <a:ext cx="7429500" cy="4000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r>
              <a:rPr lang="en-US" sz="2000" b="1">
                <a:solidFill>
                  <a:srgbClr val="002060"/>
                </a:solidFill>
              </a:rPr>
              <a:t>H-bonding attractions in HF</a:t>
            </a:r>
            <a:endParaRPr lang="en-GB"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7" descr="FG02_15_FC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208" y="1623271"/>
            <a:ext cx="6033104" cy="4037977"/>
          </a:xfrm>
          <a:prstGeom prst="rect">
            <a:avLst/>
          </a:prstGeom>
          <a:noFill/>
          <a:ln>
            <a:noFill/>
          </a:ln>
        </p:spPr>
      </p:pic>
      <p:sp>
        <p:nvSpPr>
          <p:cNvPr id="9219" name="TextBox 4"/>
          <p:cNvSpPr txBox="1">
            <a:spLocks noChangeArrowheads="1"/>
          </p:cNvSpPr>
          <p:nvPr/>
        </p:nvSpPr>
        <p:spPr bwMode="auto">
          <a:xfrm>
            <a:off x="2123728" y="5621238"/>
            <a:ext cx="4643437" cy="4000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r>
              <a:rPr lang="en-US" sz="2000" b="1" dirty="0">
                <a:solidFill>
                  <a:srgbClr val="002060"/>
                </a:solidFill>
              </a:rPr>
              <a:t>H-bonding between water molecules</a:t>
            </a:r>
            <a:endParaRPr lang="en-GB" sz="2000" b="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74638"/>
            <a:ext cx="8229600" cy="777875"/>
          </a:xfrm>
          <a:solidFill>
            <a:srgbClr val="FFFFFF"/>
          </a:solidFill>
          <a:ln>
            <a:solidFill>
              <a:schemeClr val="tx1"/>
            </a:solidFill>
            <a:miter lim="800000"/>
          </a:ln>
        </p:spPr>
        <p:txBody>
          <a:bodyPr/>
          <a:lstStyle/>
          <a:p>
            <a:pPr eaLnBrk="1" hangingPunct="1"/>
            <a:r>
              <a:rPr lang="en-GB" sz="2800" b="1">
                <a:latin typeface="Tahoma" panose="020B0604030504040204" charset="0"/>
                <a:cs typeface="Arial" panose="020B0604020202020204" pitchFamily="34" charset="0"/>
              </a:rPr>
              <a:t> Drawing H bonds</a:t>
            </a:r>
            <a:endParaRPr lang="en-GB" sz="2800" b="1">
              <a:latin typeface="Tahoma" panose="020B0604030504040204" charset="0"/>
              <a:cs typeface="Arial" panose="020B0604020202020204" pitchFamily="34" charset="0"/>
              <a:sym typeface="Symbol" panose="05050102010706020507" charset="0"/>
            </a:endParaRPr>
          </a:p>
        </p:txBody>
      </p:sp>
      <p:sp>
        <p:nvSpPr>
          <p:cNvPr id="12291" name="Rectangle 3"/>
          <p:cNvSpPr>
            <a:spLocks noChangeArrowheads="1"/>
          </p:cNvSpPr>
          <p:nvPr/>
        </p:nvSpPr>
        <p:spPr bwMode="auto">
          <a:xfrm>
            <a:off x="2649538" y="2652713"/>
            <a:ext cx="3165475" cy="0"/>
          </a:xfrm>
          <a:prstGeom prst="rect">
            <a:avLst/>
          </a:prstGeom>
          <a:noFill/>
          <a:ln>
            <a:noFill/>
          </a:ln>
        </p:spPr>
        <p:txBody>
          <a:bodyPr wrap="none">
            <a:spAutoFit/>
          </a:bodyPr>
          <a:lstStyle/>
          <a:p>
            <a:endParaRPr lang="en-US"/>
          </a:p>
        </p:txBody>
      </p:sp>
      <p:sp>
        <p:nvSpPr>
          <p:cNvPr id="12292" name="Rectangle 5"/>
          <p:cNvSpPr>
            <a:spLocks noChangeArrowheads="1"/>
          </p:cNvSpPr>
          <p:nvPr/>
        </p:nvSpPr>
        <p:spPr bwMode="auto">
          <a:xfrm>
            <a:off x="395288" y="1341438"/>
            <a:ext cx="8496300" cy="719137"/>
          </a:xfrm>
          <a:prstGeom prst="rect">
            <a:avLst/>
          </a:prstGeom>
          <a:noFill/>
          <a:ln>
            <a:noFill/>
          </a:ln>
        </p:spPr>
        <p:txBody>
          <a:bodyPr anchor="ctr"/>
          <a:lstStyle/>
          <a:p>
            <a:r>
              <a:rPr lang="en-GB" sz="2800" b="1">
                <a:solidFill>
                  <a:schemeClr val="tx2"/>
                </a:solidFill>
                <a:latin typeface="Tahoma" panose="020B0604030504040204" charset="0"/>
              </a:rPr>
              <a:t>from lone pair on N, O, F to </a:t>
            </a:r>
            <a:r>
              <a:rPr lang="en-GB" sz="2800" b="1">
                <a:solidFill>
                  <a:schemeClr val="tx2"/>
                </a:solidFill>
                <a:latin typeface="Tahoma" panose="020B0604030504040204" charset="0"/>
                <a:sym typeface="Symbol" panose="05050102010706020507" charset="0"/>
              </a:rPr>
              <a:t>+ on H,   e.g. HF</a:t>
            </a:r>
          </a:p>
        </p:txBody>
      </p:sp>
      <p:pic>
        <p:nvPicPr>
          <p:cNvPr id="12293" name="Picture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116013" y="2492375"/>
            <a:ext cx="6696075" cy="3036888"/>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P spid="1229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Chemical Bond</a:t>
            </a:r>
            <a:endParaRPr lang="zh-CN" altLang="en-US" dirty="0"/>
          </a:p>
        </p:txBody>
      </p:sp>
      <p:sp>
        <p:nvSpPr>
          <p:cNvPr id="3" name="内容占位符 2"/>
          <p:cNvSpPr>
            <a:spLocks noGrp="1"/>
          </p:cNvSpPr>
          <p:nvPr>
            <p:ph sz="quarter" idx="1"/>
          </p:nvPr>
        </p:nvSpPr>
        <p:spPr/>
        <p:txBody>
          <a:bodyPr>
            <a:normAutofit/>
          </a:bodyPr>
          <a:lstStyle/>
          <a:p>
            <a:r>
              <a:rPr lang="en-US" altLang="zh-CN" dirty="0"/>
              <a:t>Is a strong electrostatic attraction between atoms or ions that results in a reduction in the potential energy of the system which hence makes it become more stable.</a:t>
            </a:r>
          </a:p>
          <a:p>
            <a:pPr>
              <a:buNone/>
            </a:pPr>
            <a:endParaRPr lang="en-US" altLang="zh-CN" dirty="0"/>
          </a:p>
          <a:p>
            <a:r>
              <a:rPr lang="en-US" altLang="zh-CN" dirty="0"/>
              <a:t>The formation of a chemical bond between atoms involves the interaction of the electrons in the valence shells of the atoms.</a:t>
            </a:r>
          </a:p>
          <a:p>
            <a:pPr>
              <a:buNone/>
            </a:pPr>
            <a:endParaRPr lang="en-US" altLang="zh-CN" dirty="0"/>
          </a:p>
          <a:p>
            <a:pPr>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Metallic bonding</a:t>
            </a:r>
            <a:endParaRPr lang="zh-CN" altLang="en-US" dirty="0"/>
          </a:p>
        </p:txBody>
      </p:sp>
      <p:sp>
        <p:nvSpPr>
          <p:cNvPr id="3" name="内容占位符 2"/>
          <p:cNvSpPr>
            <a:spLocks noGrp="1"/>
          </p:cNvSpPr>
          <p:nvPr>
            <p:ph sz="quarter" idx="1"/>
          </p:nvPr>
        </p:nvSpPr>
        <p:spPr>
          <a:xfrm>
            <a:off x="179512" y="1600200"/>
            <a:ext cx="8964488" cy="4495800"/>
          </a:xfrm>
        </p:spPr>
        <p:txBody>
          <a:bodyPr/>
          <a:lstStyle/>
          <a:p>
            <a:r>
              <a:rPr lang="en-US" altLang="zh-CN" dirty="0"/>
              <a:t>Occurs between atoms which all have low electronegativities.</a:t>
            </a:r>
          </a:p>
          <a:p>
            <a:r>
              <a:rPr lang="en-US" altLang="zh-CN" dirty="0">
                <a:solidFill>
                  <a:srgbClr val="FF0000"/>
                </a:solidFill>
              </a:rPr>
              <a:t>Strong electrostatic attraction between metal cations and delocalized electrons</a:t>
            </a:r>
            <a:r>
              <a:rPr lang="en-US" altLang="zh-CN" dirty="0"/>
              <a:t>.</a:t>
            </a:r>
          </a:p>
        </p:txBody>
      </p:sp>
      <p:sp>
        <p:nvSpPr>
          <p:cNvPr id="5" name="TextBox 4"/>
          <p:cNvSpPr txBox="1"/>
          <p:nvPr/>
        </p:nvSpPr>
        <p:spPr>
          <a:xfrm>
            <a:off x="428596" y="5286388"/>
            <a:ext cx="8290500" cy="830997"/>
          </a:xfrm>
          <a:prstGeom prst="rect">
            <a:avLst/>
          </a:prstGeom>
          <a:noFill/>
          <a:ln>
            <a:solidFill>
              <a:schemeClr val="accent1"/>
            </a:solidFill>
          </a:ln>
        </p:spPr>
        <p:txBody>
          <a:bodyPr wrap="square" rtlCol="0">
            <a:spAutoFit/>
          </a:bodyPr>
          <a:lstStyle/>
          <a:p>
            <a:r>
              <a:rPr lang="en-US" sz="2400" dirty="0"/>
              <a:t>Metallic structure is often described as consisting of a lattice of positive ions filled by a mobile “sea” of valence electrons</a:t>
            </a:r>
          </a:p>
        </p:txBody>
      </p:sp>
      <p:pic>
        <p:nvPicPr>
          <p:cNvPr id="7" name="图片 6" descr="Metallic-bonding.jpg"/>
          <p:cNvPicPr>
            <a:picLocks noChangeAspect="1"/>
          </p:cNvPicPr>
          <p:nvPr/>
        </p:nvPicPr>
        <p:blipFill>
          <a:blip r:embed="rId2"/>
          <a:srcRect t="8992" b="19517"/>
          <a:stretch>
            <a:fillRect/>
          </a:stretch>
        </p:blipFill>
        <p:spPr>
          <a:xfrm>
            <a:off x="4067810" y="3140710"/>
            <a:ext cx="4398010" cy="2007870"/>
          </a:xfrm>
          <a:prstGeom prst="rect">
            <a:avLst/>
          </a:prstGeom>
        </p:spPr>
      </p:pic>
      <p:sp>
        <p:nvSpPr>
          <p:cNvPr id="8" name="矩形 7"/>
          <p:cNvSpPr/>
          <p:nvPr/>
        </p:nvSpPr>
        <p:spPr>
          <a:xfrm>
            <a:off x="428596" y="6068817"/>
            <a:ext cx="8215370" cy="707886"/>
          </a:xfrm>
          <a:prstGeom prst="rect">
            <a:avLst/>
          </a:prstGeom>
          <a:ln>
            <a:noFill/>
          </a:ln>
        </p:spPr>
        <p:txBody>
          <a:bodyPr wrap="square">
            <a:spAutoFit/>
          </a:bodyPr>
          <a:lstStyle/>
          <a:p>
            <a:r>
              <a:rPr lang="en-US" sz="2000" dirty="0"/>
              <a:t>Outermost electrons wander freely through metal. Metal consists of cations held together by negatively-charged electron "glue."</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274638"/>
            <a:ext cx="8229600" cy="777875"/>
          </a:xfrm>
          <a:solidFill>
            <a:srgbClr val="FFFFFF"/>
          </a:solidFill>
          <a:ln>
            <a:solidFill>
              <a:schemeClr val="tx1"/>
            </a:solidFill>
            <a:miter lim="800000"/>
          </a:ln>
        </p:spPr>
        <p:txBody>
          <a:bodyPr/>
          <a:lstStyle/>
          <a:p>
            <a:pPr eaLnBrk="1" hangingPunct="1"/>
            <a:r>
              <a:rPr lang="en-GB" sz="2800" b="1">
                <a:latin typeface="Tahoma" panose="020B0604030504040204" charset="0"/>
                <a:cs typeface="Arial" panose="020B0604020202020204" pitchFamily="34" charset="0"/>
              </a:rPr>
              <a:t>Drawing H bonds</a:t>
            </a:r>
            <a:endParaRPr lang="en-GB" sz="2800" b="1">
              <a:latin typeface="Tahoma" panose="020B0604030504040204" charset="0"/>
              <a:cs typeface="Arial" panose="020B0604020202020204" pitchFamily="34" charset="0"/>
              <a:sym typeface="Symbol" panose="05050102010706020507" charset="0"/>
            </a:endParaRPr>
          </a:p>
        </p:txBody>
      </p:sp>
      <p:sp>
        <p:nvSpPr>
          <p:cNvPr id="11267" name="Rectangle 4"/>
          <p:cNvSpPr>
            <a:spLocks noChangeArrowheads="1"/>
          </p:cNvSpPr>
          <p:nvPr/>
        </p:nvSpPr>
        <p:spPr bwMode="auto">
          <a:xfrm>
            <a:off x="2649538" y="2652713"/>
            <a:ext cx="3165475" cy="0"/>
          </a:xfrm>
          <a:prstGeom prst="rect">
            <a:avLst/>
          </a:prstGeom>
          <a:noFill/>
          <a:ln>
            <a:noFill/>
          </a:ln>
        </p:spPr>
        <p:txBody>
          <a:bodyPr wrap="none">
            <a:spAutoFit/>
          </a:bodyPr>
          <a:lstStyle/>
          <a:p>
            <a:endParaRPr lang="en-US"/>
          </a:p>
        </p:txBody>
      </p:sp>
      <p:pic>
        <p:nvPicPr>
          <p:cNvPr id="11268" name="Picture 20"/>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979613" y="2244725"/>
            <a:ext cx="5184775" cy="4429125"/>
          </a:xfrm>
          <a:noFill/>
        </p:spPr>
      </p:pic>
      <p:sp>
        <p:nvSpPr>
          <p:cNvPr id="11269" name="Rectangle 22"/>
          <p:cNvSpPr>
            <a:spLocks noChangeArrowheads="1"/>
          </p:cNvSpPr>
          <p:nvPr/>
        </p:nvSpPr>
        <p:spPr bwMode="auto">
          <a:xfrm>
            <a:off x="395288" y="1341438"/>
            <a:ext cx="8496300" cy="719137"/>
          </a:xfrm>
          <a:prstGeom prst="rect">
            <a:avLst/>
          </a:prstGeom>
          <a:noFill/>
          <a:ln>
            <a:noFill/>
          </a:ln>
        </p:spPr>
        <p:txBody>
          <a:bodyPr anchor="ctr"/>
          <a:lstStyle/>
          <a:p>
            <a:r>
              <a:rPr lang="en-GB" sz="2800" b="1">
                <a:solidFill>
                  <a:schemeClr val="tx2"/>
                </a:solidFill>
                <a:latin typeface="Tahoma" panose="020B0604030504040204" charset="0"/>
              </a:rPr>
              <a:t>from lone pair on N, O, F to </a:t>
            </a:r>
            <a:r>
              <a:rPr lang="en-GB" sz="2800" b="1">
                <a:solidFill>
                  <a:schemeClr val="tx2"/>
                </a:solidFill>
                <a:latin typeface="Tahoma" panose="020B0604030504040204" charset="0"/>
                <a:sym typeface="Symbol" panose="05050102010706020507" charset="0"/>
              </a:rPr>
              <a:t>+ on H,   e.g. H</a:t>
            </a:r>
            <a:r>
              <a:rPr lang="en-GB" sz="2800" b="1" baseline="-25000">
                <a:solidFill>
                  <a:schemeClr val="tx2"/>
                </a:solidFill>
                <a:latin typeface="Tahoma" panose="020B0604030504040204" charset="0"/>
                <a:sym typeface="Symbol" panose="05050102010706020507" charset="0"/>
              </a:rPr>
              <a:t>2</a:t>
            </a:r>
            <a:r>
              <a:rPr lang="en-GB" sz="2800" b="1">
                <a:solidFill>
                  <a:schemeClr val="tx2"/>
                </a:solidFill>
                <a:latin typeface="Tahoma" panose="020B0604030504040204" charset="0"/>
                <a:sym typeface="Symbol" panose="05050102010706020507" charset="0"/>
              </a:rPr>
              <a:t>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69"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68313" y="333375"/>
            <a:ext cx="8229600" cy="706438"/>
          </a:xfrm>
          <a:noFill/>
          <a:ln>
            <a:solidFill>
              <a:schemeClr val="tx1"/>
            </a:solidFill>
            <a:miter lim="800000"/>
          </a:ln>
        </p:spPr>
        <p:txBody>
          <a:bodyPr/>
          <a:lstStyle/>
          <a:p>
            <a:pPr eaLnBrk="1" hangingPunct="1"/>
            <a:r>
              <a:rPr lang="en-GB" sz="2800" b="1">
                <a:latin typeface="Tahoma" panose="020B0604030504040204" charset="0"/>
                <a:cs typeface="Arial" panose="020B0604020202020204" pitchFamily="34" charset="0"/>
              </a:rPr>
              <a:t>Drawing H bonds</a:t>
            </a:r>
            <a:endParaRPr lang="en-GB" sz="2800" b="1">
              <a:latin typeface="Tahoma" panose="020B0604030504040204" charset="0"/>
              <a:cs typeface="Arial" panose="020B0604020202020204" pitchFamily="34" charset="0"/>
              <a:sym typeface="Symbol" panose="05050102010706020507" charset="0"/>
            </a:endParaRPr>
          </a:p>
        </p:txBody>
      </p:sp>
      <p:sp>
        <p:nvSpPr>
          <p:cNvPr id="10243" name="Rectangle 4"/>
          <p:cNvSpPr>
            <a:spLocks noChangeArrowheads="1"/>
          </p:cNvSpPr>
          <p:nvPr/>
        </p:nvSpPr>
        <p:spPr bwMode="auto">
          <a:xfrm>
            <a:off x="395288" y="1341438"/>
            <a:ext cx="8496300" cy="719137"/>
          </a:xfrm>
          <a:prstGeom prst="rect">
            <a:avLst/>
          </a:prstGeom>
          <a:noFill/>
          <a:ln>
            <a:noFill/>
          </a:ln>
        </p:spPr>
        <p:txBody>
          <a:bodyPr anchor="ctr"/>
          <a:lstStyle/>
          <a:p>
            <a:r>
              <a:rPr lang="en-GB" sz="2800" b="1">
                <a:solidFill>
                  <a:schemeClr val="tx2"/>
                </a:solidFill>
                <a:latin typeface="Tahoma" panose="020B0604030504040204" charset="0"/>
              </a:rPr>
              <a:t>from lone pair on N, O, F to </a:t>
            </a:r>
            <a:r>
              <a:rPr lang="en-GB" sz="2800" b="1">
                <a:solidFill>
                  <a:schemeClr val="tx2"/>
                </a:solidFill>
                <a:latin typeface="Tahoma" panose="020B0604030504040204" charset="0"/>
                <a:sym typeface="Symbol" panose="05050102010706020507" charset="0"/>
              </a:rPr>
              <a:t>+ on H,   e.g. NH</a:t>
            </a:r>
            <a:r>
              <a:rPr lang="en-GB" sz="2800" b="1" baseline="-25000">
                <a:solidFill>
                  <a:schemeClr val="tx2"/>
                </a:solidFill>
                <a:latin typeface="Tahoma" panose="020B0604030504040204" charset="0"/>
                <a:sym typeface="Symbol" panose="05050102010706020507" charset="0"/>
              </a:rPr>
              <a:t>3</a:t>
            </a:r>
            <a:endParaRPr lang="en-GB" sz="2800" b="1">
              <a:solidFill>
                <a:schemeClr val="tx2"/>
              </a:solidFill>
              <a:latin typeface="Tahoma" panose="020B0604030504040204" charset="0"/>
              <a:sym typeface="Symbol" panose="05050102010706020507" charset="0"/>
            </a:endParaRPr>
          </a:p>
        </p:txBody>
      </p:sp>
      <p:sp>
        <p:nvSpPr>
          <p:cNvPr id="10244" name="Rectangle 7"/>
          <p:cNvSpPr>
            <a:spLocks noChangeArrowheads="1"/>
          </p:cNvSpPr>
          <p:nvPr/>
        </p:nvSpPr>
        <p:spPr bwMode="auto">
          <a:xfrm>
            <a:off x="2649538" y="2652713"/>
            <a:ext cx="3165475" cy="0"/>
          </a:xfrm>
          <a:prstGeom prst="rect">
            <a:avLst/>
          </a:prstGeom>
          <a:noFill/>
          <a:ln>
            <a:noFill/>
          </a:ln>
        </p:spPr>
        <p:txBody>
          <a:bodyPr wrap="none">
            <a:spAutoFit/>
          </a:bodyPr>
          <a:lstStyle/>
          <a:p>
            <a:endParaRPr lang="en-US"/>
          </a:p>
        </p:txBody>
      </p:sp>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205038"/>
            <a:ext cx="7200900" cy="39385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44"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04664"/>
            <a:ext cx="8219256" cy="954981"/>
          </a:xfrm>
        </p:spPr>
        <p:txBody>
          <a:bodyPr/>
          <a:lstStyle/>
          <a:p>
            <a:r>
              <a:rPr lang="en-US" sz="2400" dirty="0"/>
              <a:t>Hydrogen bonding is much stronger than London forces ,and dipole-dipole forces</a:t>
            </a:r>
            <a:endParaRPr lang="en-US" sz="2400" baseline="30000" dirty="0"/>
          </a:p>
        </p:txBody>
      </p:sp>
      <p:graphicFrame>
        <p:nvGraphicFramePr>
          <p:cNvPr id="3" name="Table 2"/>
          <p:cNvGraphicFramePr>
            <a:graphicFrameLocks noGrp="1"/>
          </p:cNvGraphicFramePr>
          <p:nvPr/>
        </p:nvGraphicFramePr>
        <p:xfrm>
          <a:off x="899592" y="1988840"/>
          <a:ext cx="7056783" cy="1483360"/>
        </p:xfrm>
        <a:graphic>
          <a:graphicData uri="http://schemas.openxmlformats.org/drawingml/2006/table">
            <a:tbl>
              <a:tblPr firstCol="1">
                <a:tableStyleId>{5C22544A-7EE6-4342-B048-85BDC9FD1C3A}</a:tableStyleId>
              </a:tblPr>
              <a:tblGrid>
                <a:gridCol w="1764196">
                  <a:extLst>
                    <a:ext uri="{9D8B030D-6E8A-4147-A177-3AD203B41FA5}">
                      <a16:colId xmlns:a16="http://schemas.microsoft.com/office/drawing/2014/main" val="20000"/>
                    </a:ext>
                  </a:extLst>
                </a:gridCol>
                <a:gridCol w="1346859">
                  <a:extLst>
                    <a:ext uri="{9D8B030D-6E8A-4147-A177-3AD203B41FA5}">
                      <a16:colId xmlns:a16="http://schemas.microsoft.com/office/drawing/2014/main" val="20001"/>
                    </a:ext>
                  </a:extLst>
                </a:gridCol>
                <a:gridCol w="1972864">
                  <a:extLst>
                    <a:ext uri="{9D8B030D-6E8A-4147-A177-3AD203B41FA5}">
                      <a16:colId xmlns:a16="http://schemas.microsoft.com/office/drawing/2014/main" val="20002"/>
                    </a:ext>
                  </a:extLst>
                </a:gridCol>
                <a:gridCol w="1972864">
                  <a:extLst>
                    <a:ext uri="{9D8B030D-6E8A-4147-A177-3AD203B41FA5}">
                      <a16:colId xmlns:a16="http://schemas.microsoft.com/office/drawing/2014/main" val="20003"/>
                    </a:ext>
                  </a:extLst>
                </a:gridCol>
              </a:tblGrid>
              <a:tr h="370840">
                <a:tc>
                  <a:txBody>
                    <a:bodyPr/>
                    <a:lstStyle/>
                    <a:p>
                      <a:r>
                        <a:rPr lang="en-US" dirty="0"/>
                        <a:t>Name</a:t>
                      </a:r>
                    </a:p>
                  </a:txBody>
                  <a:tcPr/>
                </a:tc>
                <a:tc>
                  <a:txBody>
                    <a:bodyPr/>
                    <a:lstStyle/>
                    <a:p>
                      <a:pPr algn="ctr"/>
                      <a:r>
                        <a:rPr lang="en-US" dirty="0"/>
                        <a:t>Fluorine</a:t>
                      </a:r>
                    </a:p>
                  </a:txBody>
                  <a:tcPr/>
                </a:tc>
                <a:tc>
                  <a:txBody>
                    <a:bodyPr/>
                    <a:lstStyle/>
                    <a:p>
                      <a:pPr algn="ctr"/>
                      <a:r>
                        <a:rPr lang="en-US" dirty="0"/>
                        <a:t>Hydrogen Chloride</a:t>
                      </a:r>
                    </a:p>
                  </a:txBody>
                  <a:tcPr/>
                </a:tc>
                <a:tc>
                  <a:txBody>
                    <a:bodyPr/>
                    <a:lstStyle/>
                    <a:p>
                      <a:pPr algn="ctr"/>
                      <a:r>
                        <a:rPr lang="en-US" dirty="0"/>
                        <a:t>Hydrogen</a:t>
                      </a:r>
                      <a:r>
                        <a:rPr lang="en-US" baseline="0" dirty="0"/>
                        <a:t> peroxide</a:t>
                      </a:r>
                      <a:endParaRPr lang="en-US" dirty="0"/>
                    </a:p>
                  </a:txBody>
                  <a:tcPr/>
                </a:tc>
                <a:extLst>
                  <a:ext uri="{0D108BD9-81ED-4DB2-BD59-A6C34878D82A}">
                    <a16:rowId xmlns:a16="http://schemas.microsoft.com/office/drawing/2014/main" val="10000"/>
                  </a:ext>
                </a:extLst>
              </a:tr>
              <a:tr h="370840">
                <a:tc>
                  <a:txBody>
                    <a:bodyPr/>
                    <a:lstStyle/>
                    <a:p>
                      <a:r>
                        <a:rPr lang="en-US" dirty="0"/>
                        <a:t>Formula</a:t>
                      </a:r>
                    </a:p>
                  </a:txBody>
                  <a:tcPr/>
                </a:tc>
                <a:tc>
                  <a:txBody>
                    <a:bodyPr/>
                    <a:lstStyle/>
                    <a:p>
                      <a:pPr algn="ctr"/>
                      <a:r>
                        <a:rPr lang="en-US" dirty="0"/>
                        <a:t>F</a:t>
                      </a:r>
                      <a:r>
                        <a:rPr lang="en-US" baseline="-25000" dirty="0"/>
                        <a:t>2</a:t>
                      </a:r>
                    </a:p>
                  </a:txBody>
                  <a:tcPr/>
                </a:tc>
                <a:tc>
                  <a:txBody>
                    <a:bodyPr/>
                    <a:lstStyle/>
                    <a:p>
                      <a:pPr algn="ctr"/>
                      <a:r>
                        <a:rPr lang="en-US" dirty="0"/>
                        <a:t>HCl</a:t>
                      </a:r>
                    </a:p>
                  </a:txBody>
                  <a:tcPr/>
                </a:tc>
                <a:tc>
                  <a:txBody>
                    <a:bodyPr/>
                    <a:lstStyle/>
                    <a:p>
                      <a:pPr algn="ctr"/>
                      <a:r>
                        <a:rPr lang="en-US" dirty="0"/>
                        <a:t>H</a:t>
                      </a:r>
                      <a:r>
                        <a:rPr lang="en-US" baseline="-25000" dirty="0"/>
                        <a:t>2</a:t>
                      </a:r>
                      <a:r>
                        <a:rPr lang="en-US" dirty="0"/>
                        <a:t>O</a:t>
                      </a:r>
                      <a:r>
                        <a:rPr lang="en-US" baseline="-25000" dirty="0"/>
                        <a:t>2</a:t>
                      </a:r>
                    </a:p>
                  </a:txBody>
                  <a:tcPr/>
                </a:tc>
                <a:extLst>
                  <a:ext uri="{0D108BD9-81ED-4DB2-BD59-A6C34878D82A}">
                    <a16:rowId xmlns:a16="http://schemas.microsoft.com/office/drawing/2014/main" val="10001"/>
                  </a:ext>
                </a:extLst>
              </a:tr>
              <a:tr h="370840">
                <a:tc>
                  <a:txBody>
                    <a:bodyPr/>
                    <a:lstStyle/>
                    <a:p>
                      <a:r>
                        <a:rPr lang="en-US" dirty="0"/>
                        <a:t>Molar Mass</a:t>
                      </a:r>
                    </a:p>
                  </a:txBody>
                  <a:tcPr/>
                </a:tc>
                <a:tc>
                  <a:txBody>
                    <a:bodyPr/>
                    <a:lstStyle/>
                    <a:p>
                      <a:pPr algn="ctr"/>
                      <a:r>
                        <a:rPr lang="en-US" dirty="0"/>
                        <a:t>38</a:t>
                      </a:r>
                    </a:p>
                  </a:txBody>
                  <a:tcPr/>
                </a:tc>
                <a:tc>
                  <a:txBody>
                    <a:bodyPr/>
                    <a:lstStyle/>
                    <a:p>
                      <a:pPr algn="ctr"/>
                      <a:r>
                        <a:rPr lang="en-US" dirty="0"/>
                        <a:t>36</a:t>
                      </a:r>
                    </a:p>
                  </a:txBody>
                  <a:tcPr/>
                </a:tc>
                <a:tc>
                  <a:txBody>
                    <a:bodyPr/>
                    <a:lstStyle/>
                    <a:p>
                      <a:pPr algn="ctr"/>
                      <a:r>
                        <a:rPr lang="en-US" dirty="0"/>
                        <a:t>34</a:t>
                      </a:r>
                    </a:p>
                  </a:txBody>
                  <a:tcPr/>
                </a:tc>
                <a:extLst>
                  <a:ext uri="{0D108BD9-81ED-4DB2-BD59-A6C34878D82A}">
                    <a16:rowId xmlns:a16="http://schemas.microsoft.com/office/drawing/2014/main" val="10002"/>
                  </a:ext>
                </a:extLst>
              </a:tr>
              <a:tr h="370840">
                <a:tc>
                  <a:txBody>
                    <a:bodyPr/>
                    <a:lstStyle/>
                    <a:p>
                      <a:r>
                        <a:rPr lang="en-US" dirty="0"/>
                        <a:t>Boiling</a:t>
                      </a:r>
                      <a:r>
                        <a:rPr lang="en-US" baseline="0" dirty="0"/>
                        <a:t> point</a:t>
                      </a:r>
                      <a:endParaRPr lang="en-US" dirty="0"/>
                    </a:p>
                  </a:txBody>
                  <a:tcPr/>
                </a:tc>
                <a:tc>
                  <a:txBody>
                    <a:bodyPr/>
                    <a:lstStyle/>
                    <a:p>
                      <a:pPr algn="ctr"/>
                      <a:r>
                        <a:rPr lang="en-US" dirty="0"/>
                        <a:t>85 K</a:t>
                      </a:r>
                    </a:p>
                  </a:txBody>
                  <a:tcPr/>
                </a:tc>
                <a:tc>
                  <a:txBody>
                    <a:bodyPr/>
                    <a:lstStyle/>
                    <a:p>
                      <a:pPr algn="ctr"/>
                      <a:r>
                        <a:rPr lang="en-US" dirty="0"/>
                        <a:t>188 K</a:t>
                      </a:r>
                    </a:p>
                  </a:txBody>
                  <a:tcPr/>
                </a:tc>
                <a:tc>
                  <a:txBody>
                    <a:bodyPr/>
                    <a:lstStyle/>
                    <a:p>
                      <a:pPr algn="ctr"/>
                      <a:r>
                        <a:rPr lang="en-US" dirty="0"/>
                        <a:t>431 K</a:t>
                      </a:r>
                    </a:p>
                  </a:txBody>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nvGraphicFramePr>
        <p:xfrm>
          <a:off x="899593" y="3717032"/>
          <a:ext cx="7272807" cy="1699384"/>
        </p:xfrm>
        <a:graphic>
          <a:graphicData uri="http://schemas.openxmlformats.org/drawingml/2006/table">
            <a:tbl>
              <a:tblPr firstCol="1">
                <a:tableStyleId>{21E4AEA4-8DFA-4A89-87EB-49C32662AFE0}</a:tableStyleId>
              </a:tblPr>
              <a:tblGrid>
                <a:gridCol w="1818202">
                  <a:extLst>
                    <a:ext uri="{9D8B030D-6E8A-4147-A177-3AD203B41FA5}">
                      <a16:colId xmlns:a16="http://schemas.microsoft.com/office/drawing/2014/main" val="20000"/>
                    </a:ext>
                  </a:extLst>
                </a:gridCol>
                <a:gridCol w="1388089">
                  <a:extLst>
                    <a:ext uri="{9D8B030D-6E8A-4147-A177-3AD203B41FA5}">
                      <a16:colId xmlns:a16="http://schemas.microsoft.com/office/drawing/2014/main" val="20001"/>
                    </a:ext>
                  </a:extLst>
                </a:gridCol>
                <a:gridCol w="2033258">
                  <a:extLst>
                    <a:ext uri="{9D8B030D-6E8A-4147-A177-3AD203B41FA5}">
                      <a16:colId xmlns:a16="http://schemas.microsoft.com/office/drawing/2014/main" val="20002"/>
                    </a:ext>
                  </a:extLst>
                </a:gridCol>
                <a:gridCol w="2033258">
                  <a:extLst>
                    <a:ext uri="{9D8B030D-6E8A-4147-A177-3AD203B41FA5}">
                      <a16:colId xmlns:a16="http://schemas.microsoft.com/office/drawing/2014/main" val="20003"/>
                    </a:ext>
                  </a:extLst>
                </a:gridCol>
              </a:tblGrid>
              <a:tr h="424846">
                <a:tc>
                  <a:txBody>
                    <a:bodyPr/>
                    <a:lstStyle/>
                    <a:p>
                      <a:r>
                        <a:rPr lang="en-US" dirty="0"/>
                        <a:t>Name</a:t>
                      </a:r>
                    </a:p>
                  </a:txBody>
                  <a:tcPr/>
                </a:tc>
                <a:tc>
                  <a:txBody>
                    <a:bodyPr/>
                    <a:lstStyle/>
                    <a:p>
                      <a:pPr algn="ctr"/>
                      <a:r>
                        <a:rPr lang="en-US" dirty="0"/>
                        <a:t>Propane</a:t>
                      </a:r>
                    </a:p>
                  </a:txBody>
                  <a:tcPr/>
                </a:tc>
                <a:tc>
                  <a:txBody>
                    <a:bodyPr/>
                    <a:lstStyle/>
                    <a:p>
                      <a:pPr algn="ctr"/>
                      <a:r>
                        <a:rPr lang="en-US" dirty="0"/>
                        <a:t>Ethanal</a:t>
                      </a:r>
                    </a:p>
                  </a:txBody>
                  <a:tcPr/>
                </a:tc>
                <a:tc>
                  <a:txBody>
                    <a:bodyPr/>
                    <a:lstStyle/>
                    <a:p>
                      <a:pPr algn="ctr"/>
                      <a:r>
                        <a:rPr lang="en-US" dirty="0"/>
                        <a:t>Ethanol</a:t>
                      </a:r>
                    </a:p>
                  </a:txBody>
                  <a:tcPr/>
                </a:tc>
                <a:extLst>
                  <a:ext uri="{0D108BD9-81ED-4DB2-BD59-A6C34878D82A}">
                    <a16:rowId xmlns:a16="http://schemas.microsoft.com/office/drawing/2014/main" val="10000"/>
                  </a:ext>
                </a:extLst>
              </a:tr>
              <a:tr h="424846">
                <a:tc>
                  <a:txBody>
                    <a:bodyPr/>
                    <a:lstStyle/>
                    <a:p>
                      <a:r>
                        <a:rPr lang="en-US" dirty="0"/>
                        <a:t>Formula</a:t>
                      </a:r>
                    </a:p>
                  </a:txBody>
                  <a:tcPr/>
                </a:tc>
                <a:tc>
                  <a:txBody>
                    <a:bodyPr/>
                    <a:lstStyle/>
                    <a:p>
                      <a:pPr algn="ctr"/>
                      <a:r>
                        <a:rPr lang="en-US" baseline="0" dirty="0"/>
                        <a:t>C</a:t>
                      </a:r>
                      <a:r>
                        <a:rPr lang="en-US" baseline="-25000" dirty="0"/>
                        <a:t>3</a:t>
                      </a:r>
                      <a:r>
                        <a:rPr lang="en-US" baseline="0" dirty="0"/>
                        <a:t>H</a:t>
                      </a:r>
                      <a:r>
                        <a:rPr lang="en-US" baseline="-25000" dirty="0"/>
                        <a:t>8</a:t>
                      </a:r>
                    </a:p>
                  </a:txBody>
                  <a:tcPr/>
                </a:tc>
                <a:tc>
                  <a:txBody>
                    <a:bodyPr/>
                    <a:lstStyle/>
                    <a:p>
                      <a:pPr algn="ctr"/>
                      <a:r>
                        <a:rPr lang="en-US"/>
                        <a:t>CH</a:t>
                      </a:r>
                      <a:r>
                        <a:rPr lang="en-US" baseline="-25000"/>
                        <a:t>3</a:t>
                      </a:r>
                      <a:r>
                        <a:rPr lang="en-US"/>
                        <a:t>CHO</a:t>
                      </a:r>
                      <a:endParaRPr lang="en-US" dirty="0"/>
                    </a:p>
                  </a:txBody>
                  <a:tcPr/>
                </a:tc>
                <a:tc>
                  <a:txBody>
                    <a:bodyPr/>
                    <a:lstStyle/>
                    <a:p>
                      <a:pPr algn="ctr"/>
                      <a:r>
                        <a:rPr lang="en-US" dirty="0"/>
                        <a:t>CH</a:t>
                      </a:r>
                      <a:r>
                        <a:rPr lang="en-US" baseline="-25000" dirty="0"/>
                        <a:t>3</a:t>
                      </a:r>
                      <a:r>
                        <a:rPr lang="en-US" dirty="0"/>
                        <a:t>CH</a:t>
                      </a:r>
                      <a:r>
                        <a:rPr lang="en-US" baseline="-25000" dirty="0"/>
                        <a:t>2</a:t>
                      </a:r>
                      <a:r>
                        <a:rPr lang="en-US" baseline="0" dirty="0"/>
                        <a:t>OH</a:t>
                      </a:r>
                    </a:p>
                  </a:txBody>
                  <a:tcPr/>
                </a:tc>
                <a:extLst>
                  <a:ext uri="{0D108BD9-81ED-4DB2-BD59-A6C34878D82A}">
                    <a16:rowId xmlns:a16="http://schemas.microsoft.com/office/drawing/2014/main" val="10001"/>
                  </a:ext>
                </a:extLst>
              </a:tr>
              <a:tr h="424846">
                <a:tc>
                  <a:txBody>
                    <a:bodyPr/>
                    <a:lstStyle/>
                    <a:p>
                      <a:r>
                        <a:rPr lang="en-US" dirty="0"/>
                        <a:t>Molar Mass</a:t>
                      </a:r>
                    </a:p>
                  </a:txBody>
                  <a:tcPr/>
                </a:tc>
                <a:tc>
                  <a:txBody>
                    <a:bodyPr/>
                    <a:lstStyle/>
                    <a:p>
                      <a:pPr algn="ctr"/>
                      <a:r>
                        <a:rPr lang="en-US" dirty="0"/>
                        <a:t>44</a:t>
                      </a:r>
                    </a:p>
                  </a:txBody>
                  <a:tcPr/>
                </a:tc>
                <a:tc>
                  <a:txBody>
                    <a:bodyPr/>
                    <a:lstStyle/>
                    <a:p>
                      <a:pPr algn="ctr"/>
                      <a:r>
                        <a:rPr lang="en-US" dirty="0"/>
                        <a:t>44</a:t>
                      </a:r>
                    </a:p>
                  </a:txBody>
                  <a:tcPr/>
                </a:tc>
                <a:tc>
                  <a:txBody>
                    <a:bodyPr/>
                    <a:lstStyle/>
                    <a:p>
                      <a:pPr algn="ctr"/>
                      <a:r>
                        <a:rPr lang="en-US" dirty="0"/>
                        <a:t>46</a:t>
                      </a:r>
                    </a:p>
                  </a:txBody>
                  <a:tcPr/>
                </a:tc>
                <a:extLst>
                  <a:ext uri="{0D108BD9-81ED-4DB2-BD59-A6C34878D82A}">
                    <a16:rowId xmlns:a16="http://schemas.microsoft.com/office/drawing/2014/main" val="10002"/>
                  </a:ext>
                </a:extLst>
              </a:tr>
              <a:tr h="424846">
                <a:tc>
                  <a:txBody>
                    <a:bodyPr/>
                    <a:lstStyle/>
                    <a:p>
                      <a:r>
                        <a:rPr lang="en-US" dirty="0"/>
                        <a:t>Boiling</a:t>
                      </a:r>
                      <a:r>
                        <a:rPr lang="en-US" baseline="0" dirty="0"/>
                        <a:t> point</a:t>
                      </a:r>
                      <a:endParaRPr lang="en-US" dirty="0"/>
                    </a:p>
                  </a:txBody>
                  <a:tcPr/>
                </a:tc>
                <a:tc>
                  <a:txBody>
                    <a:bodyPr/>
                    <a:lstStyle/>
                    <a:p>
                      <a:pPr algn="ctr"/>
                      <a:r>
                        <a:rPr lang="en-US" dirty="0"/>
                        <a:t>231 K</a:t>
                      </a:r>
                    </a:p>
                  </a:txBody>
                  <a:tcPr/>
                </a:tc>
                <a:tc>
                  <a:txBody>
                    <a:bodyPr/>
                    <a:lstStyle/>
                    <a:p>
                      <a:pPr algn="ctr"/>
                      <a:r>
                        <a:rPr lang="en-US" dirty="0"/>
                        <a:t>294 K</a:t>
                      </a:r>
                    </a:p>
                  </a:txBody>
                  <a:tcPr/>
                </a:tc>
                <a:tc>
                  <a:txBody>
                    <a:bodyPr/>
                    <a:lstStyle/>
                    <a:p>
                      <a:pPr algn="ctr"/>
                      <a:r>
                        <a:rPr lang="en-US" dirty="0"/>
                        <a:t>352 K</a:t>
                      </a:r>
                    </a:p>
                  </a:txBody>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hbondgp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3568" y="764705"/>
            <a:ext cx="7490469" cy="6048671"/>
          </a:xfrm>
          <a:noFill/>
        </p:spPr>
      </p:pic>
      <p:sp>
        <p:nvSpPr>
          <p:cNvPr id="17411" name="TextBox 4"/>
          <p:cNvSpPr txBox="1">
            <a:spLocks noChangeArrowheads="1"/>
          </p:cNvSpPr>
          <p:nvPr/>
        </p:nvSpPr>
        <p:spPr bwMode="auto">
          <a:xfrm>
            <a:off x="1043608" y="241485"/>
            <a:ext cx="7560840" cy="52322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r>
              <a:rPr lang="en-US" sz="2800" b="1" dirty="0">
                <a:solidFill>
                  <a:srgbClr val="002060"/>
                </a:solidFill>
              </a:rPr>
              <a:t>Boiling points of various compounds</a:t>
            </a:r>
            <a:endParaRPr lang="en-GB" sz="2800" b="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i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2001" y="1268760"/>
            <a:ext cx="6740359" cy="5055270"/>
          </a:xfrm>
          <a:noFill/>
        </p:spPr>
      </p:pic>
      <p:sp>
        <p:nvSpPr>
          <p:cNvPr id="13315" name="TextBox 7"/>
          <p:cNvSpPr txBox="1">
            <a:spLocks noChangeArrowheads="1"/>
          </p:cNvSpPr>
          <p:nvPr/>
        </p:nvSpPr>
        <p:spPr bwMode="auto">
          <a:xfrm>
            <a:off x="1643063" y="6429375"/>
            <a:ext cx="6072187" cy="4000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r>
              <a:rPr lang="en-US" sz="2000" b="1">
                <a:solidFill>
                  <a:srgbClr val="002060"/>
                </a:solidFill>
              </a:rPr>
              <a:t>H-bonding in Ice</a:t>
            </a:r>
            <a:endParaRPr lang="en-GB" sz="2000" b="1">
              <a:solidFill>
                <a:srgbClr val="002060"/>
              </a:solidFill>
            </a:endParaRPr>
          </a:p>
        </p:txBody>
      </p:sp>
      <p:sp>
        <p:nvSpPr>
          <p:cNvPr id="2" name="TextBox 1"/>
          <p:cNvSpPr txBox="1"/>
          <p:nvPr/>
        </p:nvSpPr>
        <p:spPr>
          <a:xfrm>
            <a:off x="35496" y="188640"/>
            <a:ext cx="9217024" cy="954107"/>
          </a:xfrm>
          <a:prstGeom prst="rect">
            <a:avLst/>
          </a:prstGeom>
          <a:noFill/>
        </p:spPr>
        <p:txBody>
          <a:bodyPr wrap="square" rtlCol="0">
            <a:spAutoFit/>
          </a:bodyPr>
          <a:lstStyle/>
          <a:p>
            <a:r>
              <a:rPr lang="en-US" sz="2800" dirty="0"/>
              <a:t>Ice has lower density than liquid water, due to H-bonds forming the open structure with large empty spaces enclosed in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2"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 biological importance</a:t>
            </a:r>
          </a:p>
        </p:txBody>
      </p:sp>
      <p:sp>
        <p:nvSpPr>
          <p:cNvPr id="3" name="TextBox 2"/>
          <p:cNvSpPr txBox="1"/>
          <p:nvPr/>
        </p:nvSpPr>
        <p:spPr>
          <a:xfrm>
            <a:off x="467544" y="1412776"/>
            <a:ext cx="7631820" cy="1384995"/>
          </a:xfrm>
          <a:prstGeom prst="rect">
            <a:avLst/>
          </a:prstGeom>
          <a:noFill/>
        </p:spPr>
        <p:txBody>
          <a:bodyPr wrap="square" rtlCol="0">
            <a:spAutoFit/>
          </a:bodyPr>
          <a:lstStyle/>
          <a:p>
            <a:r>
              <a:rPr lang="en-US" sz="2800" dirty="0"/>
              <a:t>H-bonding provides the basis for the pairing of bases in DNA and the α–helix and β–sheet secondary structures of protein molecules.</a:t>
            </a:r>
          </a:p>
        </p:txBody>
      </p:sp>
      <p:pic>
        <p:nvPicPr>
          <p:cNvPr id="4" name="Picture 3" descr="4-8-ADN_animatio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996952"/>
            <a:ext cx="2090498" cy="3615060"/>
          </a:xfrm>
          <a:prstGeom prst="rect">
            <a:avLst/>
          </a:prstGeom>
        </p:spPr>
      </p:pic>
      <p:pic>
        <p:nvPicPr>
          <p:cNvPr id="5" name="Picture 4" descr="4-9-800px-Protein_composite.png"/>
          <p:cNvPicPr>
            <a:picLocks noChangeAspect="1"/>
          </p:cNvPicPr>
          <p:nvPr/>
        </p:nvPicPr>
        <p:blipFill rotWithShape="1">
          <a:blip r:embed="rId3">
            <a:extLst>
              <a:ext uri="{28A0092B-C50C-407E-A947-70E740481C1C}">
                <a14:useLocalDpi xmlns:a14="http://schemas.microsoft.com/office/drawing/2010/main" val="0"/>
              </a:ext>
            </a:extLst>
          </a:blip>
          <a:srcRect r="56781"/>
          <a:stretch>
            <a:fillRect/>
          </a:stretch>
        </p:blipFill>
        <p:spPr>
          <a:xfrm>
            <a:off x="2766887" y="2771699"/>
            <a:ext cx="3965353" cy="2385493"/>
          </a:xfrm>
          <a:prstGeom prst="rect">
            <a:avLst/>
          </a:prstGeom>
        </p:spPr>
      </p:pic>
      <p:pic>
        <p:nvPicPr>
          <p:cNvPr id="6" name="Picture 5" descr="4-9-800px-Protein_composite.png"/>
          <p:cNvPicPr>
            <a:picLocks noChangeAspect="1"/>
          </p:cNvPicPr>
          <p:nvPr/>
        </p:nvPicPr>
        <p:blipFill rotWithShape="1">
          <a:blip r:embed="rId3">
            <a:extLst>
              <a:ext uri="{28A0092B-C50C-407E-A947-70E740481C1C}">
                <a14:useLocalDpi xmlns:a14="http://schemas.microsoft.com/office/drawing/2010/main" val="0"/>
              </a:ext>
            </a:extLst>
          </a:blip>
          <a:srcRect l="71073"/>
          <a:stretch>
            <a:fillRect/>
          </a:stretch>
        </p:blipFill>
        <p:spPr>
          <a:xfrm>
            <a:off x="6732240" y="2996952"/>
            <a:ext cx="2093216" cy="1881437"/>
          </a:xfrm>
          <a:prstGeom prst="rect">
            <a:avLst/>
          </a:prstGeom>
        </p:spPr>
      </p:pic>
      <p:pic>
        <p:nvPicPr>
          <p:cNvPr id="7" name="Picture 6" descr="4-10-600px-1GZX_Haemoglobin.png"/>
          <p:cNvPicPr>
            <a:picLocks noChangeAspect="1"/>
          </p:cNvPicPr>
          <p:nvPr/>
        </p:nvPicPr>
        <p:blipFill rotWithShape="1">
          <a:blip r:embed="rId4">
            <a:extLst>
              <a:ext uri="{28A0092B-C50C-407E-A947-70E740481C1C}">
                <a14:useLocalDpi xmlns:a14="http://schemas.microsoft.com/office/drawing/2010/main" val="0"/>
              </a:ext>
            </a:extLst>
          </a:blip>
          <a:srcRect b="7154"/>
          <a:stretch>
            <a:fillRect/>
          </a:stretch>
        </p:blipFill>
        <p:spPr>
          <a:xfrm>
            <a:off x="4788024" y="4437112"/>
            <a:ext cx="2636912" cy="2448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FG12_2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309688" y="274638"/>
            <a:ext cx="6524625" cy="5851525"/>
          </a:xfrm>
          <a:noFill/>
        </p:spPr>
      </p:pic>
      <p:sp>
        <p:nvSpPr>
          <p:cNvPr id="15363" name="TextBox 4"/>
          <p:cNvSpPr txBox="1">
            <a:spLocks noChangeArrowheads="1"/>
          </p:cNvSpPr>
          <p:nvPr/>
        </p:nvSpPr>
        <p:spPr bwMode="auto">
          <a:xfrm>
            <a:off x="1571625" y="6072188"/>
            <a:ext cx="6429375" cy="4000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r>
              <a:rPr lang="en-US" sz="2000" b="1">
                <a:solidFill>
                  <a:srgbClr val="002060"/>
                </a:solidFill>
              </a:rPr>
              <a:t>H-bonding in DNA</a:t>
            </a:r>
            <a:endParaRPr lang="en-GB" sz="2000" b="1">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protein 2nda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144463"/>
            <a:ext cx="3562350" cy="6713537"/>
          </a:xfrm>
          <a:prstGeom prst="rect">
            <a:avLst/>
          </a:prstGeom>
          <a:noFill/>
          <a:ln>
            <a:noFill/>
          </a:ln>
        </p:spPr>
      </p:pic>
      <p:pic>
        <p:nvPicPr>
          <p:cNvPr id="16387" name="Picture 5" descr="protein 3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300" y="549275"/>
            <a:ext cx="5040313" cy="3930650"/>
          </a:xfrm>
          <a:prstGeom prst="rect">
            <a:avLst/>
          </a:prstGeom>
          <a:noFill/>
          <a:ln>
            <a:noFill/>
          </a:ln>
        </p:spPr>
      </p:pic>
      <p:sp>
        <p:nvSpPr>
          <p:cNvPr id="16388" name="TextBox 5"/>
          <p:cNvSpPr txBox="1">
            <a:spLocks noChangeArrowheads="1"/>
          </p:cNvSpPr>
          <p:nvPr/>
        </p:nvSpPr>
        <p:spPr bwMode="auto">
          <a:xfrm>
            <a:off x="4429125" y="5214938"/>
            <a:ext cx="3929063" cy="4000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MS PGothic" panose="020B0600070205080204" charset="-128"/>
                <a:cs typeface="Arial" panose="020B0604020202020204" pitchFamily="34" charset="0"/>
              </a:defRPr>
            </a:lvl1pPr>
            <a:lvl2pPr marL="742950" indent="-28575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r>
              <a:rPr lang="en-US" sz="2000" b="1">
                <a:solidFill>
                  <a:srgbClr val="002060"/>
                </a:solidFill>
              </a:rPr>
              <a:t>H- bonding in proteins</a:t>
            </a:r>
            <a:endParaRPr lang="en-GB" sz="2000" b="1">
              <a:solidFill>
                <a:srgbClr val="002060"/>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Intra-molecular H-bonding</a:t>
            </a:r>
          </a:p>
        </p:txBody>
      </p:sp>
      <p:pic>
        <p:nvPicPr>
          <p:cNvPr id="3" name="Picture 2" descr="4-11.png"/>
          <p:cNvPicPr>
            <a:picLocks noChangeAspect="1"/>
          </p:cNvPicPr>
          <p:nvPr/>
        </p:nvPicPr>
        <p:blipFill rotWithShape="1">
          <a:blip r:embed="rId2">
            <a:extLst>
              <a:ext uri="{28A0092B-C50C-407E-A947-70E740481C1C}">
                <a14:useLocalDpi xmlns:a14="http://schemas.microsoft.com/office/drawing/2010/main" val="0"/>
              </a:ext>
            </a:extLst>
          </a:blip>
          <a:srcRect b="20221"/>
          <a:stretch>
            <a:fillRect/>
          </a:stretch>
        </p:blipFill>
        <p:spPr>
          <a:xfrm>
            <a:off x="1259632" y="1628800"/>
            <a:ext cx="6736497" cy="3976664"/>
          </a:xfrm>
          <a:prstGeom prst="rect">
            <a:avLst/>
          </a:prstGeom>
        </p:spPr>
      </p:pic>
      <p:sp>
        <p:nvSpPr>
          <p:cNvPr id="4" name="TextBox 3"/>
          <p:cNvSpPr txBox="1"/>
          <p:nvPr/>
        </p:nvSpPr>
        <p:spPr>
          <a:xfrm>
            <a:off x="683568" y="5877272"/>
            <a:ext cx="6662250" cy="461665"/>
          </a:xfrm>
          <a:prstGeom prst="rect">
            <a:avLst/>
          </a:prstGeom>
          <a:noFill/>
        </p:spPr>
        <p:txBody>
          <a:bodyPr wrap="none" rtlCol="0">
            <a:spAutoFit/>
          </a:bodyPr>
          <a:lstStyle/>
          <a:p>
            <a:r>
              <a:rPr lang="en-US" sz="2400" dirty="0"/>
              <a:t>Boiling point:  279°C,  216°C  Who has higher </a:t>
            </a:r>
            <a:r>
              <a:rPr lang="en-US" sz="2400" dirty="0" err="1"/>
              <a:t>b.p</a:t>
            </a:r>
            <a:r>
              <a:rPr 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Intra-molecular H-bonding</a:t>
            </a:r>
          </a:p>
        </p:txBody>
      </p:sp>
      <p:pic>
        <p:nvPicPr>
          <p:cNvPr id="3" name="Picture 2" descr="4-11.png"/>
          <p:cNvPicPr>
            <a:picLocks noChangeAspect="1"/>
          </p:cNvPicPr>
          <p:nvPr/>
        </p:nvPicPr>
        <p:blipFill rotWithShape="1">
          <a:blip r:embed="rId2">
            <a:extLst>
              <a:ext uri="{28A0092B-C50C-407E-A947-70E740481C1C}">
                <a14:useLocalDpi xmlns:a14="http://schemas.microsoft.com/office/drawing/2010/main" val="0"/>
              </a:ext>
            </a:extLst>
          </a:blip>
          <a:srcRect b="21758"/>
          <a:stretch>
            <a:fillRect/>
          </a:stretch>
        </p:blipFill>
        <p:spPr>
          <a:xfrm>
            <a:off x="2483768" y="2193900"/>
            <a:ext cx="6113482" cy="3539356"/>
          </a:xfrm>
          <a:prstGeom prst="rect">
            <a:avLst/>
          </a:prstGeom>
        </p:spPr>
      </p:pic>
      <p:sp>
        <p:nvSpPr>
          <p:cNvPr id="4" name="TextBox 3"/>
          <p:cNvSpPr txBox="1"/>
          <p:nvPr/>
        </p:nvSpPr>
        <p:spPr>
          <a:xfrm>
            <a:off x="6516216" y="1599183"/>
            <a:ext cx="1003099" cy="461665"/>
          </a:xfrm>
          <a:prstGeom prst="rect">
            <a:avLst/>
          </a:prstGeom>
          <a:noFill/>
        </p:spPr>
        <p:txBody>
          <a:bodyPr wrap="none" rtlCol="0">
            <a:spAutoFit/>
          </a:bodyPr>
          <a:lstStyle/>
          <a:p>
            <a:r>
              <a:rPr lang="en-US" sz="2400" dirty="0"/>
              <a:t>279°C</a:t>
            </a:r>
          </a:p>
        </p:txBody>
      </p:sp>
      <p:sp>
        <p:nvSpPr>
          <p:cNvPr id="5" name="TextBox 4"/>
          <p:cNvSpPr txBox="1"/>
          <p:nvPr/>
        </p:nvSpPr>
        <p:spPr>
          <a:xfrm>
            <a:off x="1240122" y="1599183"/>
            <a:ext cx="2919339" cy="461665"/>
          </a:xfrm>
          <a:prstGeom prst="rect">
            <a:avLst/>
          </a:prstGeom>
          <a:noFill/>
        </p:spPr>
        <p:txBody>
          <a:bodyPr wrap="none" rtlCol="0">
            <a:spAutoFit/>
          </a:bodyPr>
          <a:lstStyle/>
          <a:p>
            <a:r>
              <a:rPr lang="en-US" sz="2400" dirty="0"/>
              <a:t>Boiling point:   216°C</a:t>
            </a:r>
          </a:p>
        </p:txBody>
      </p:sp>
      <p:sp>
        <p:nvSpPr>
          <p:cNvPr id="6" name="TextBox 5"/>
          <p:cNvSpPr txBox="1"/>
          <p:nvPr/>
        </p:nvSpPr>
        <p:spPr>
          <a:xfrm>
            <a:off x="343647" y="2614706"/>
            <a:ext cx="2356145" cy="2308324"/>
          </a:xfrm>
          <a:prstGeom prst="rect">
            <a:avLst/>
          </a:prstGeom>
          <a:noFill/>
        </p:spPr>
        <p:txBody>
          <a:bodyPr wrap="square" rtlCol="0">
            <a:spAutoFit/>
          </a:bodyPr>
          <a:lstStyle/>
          <a:p>
            <a:r>
              <a:rPr lang="en-US" sz="2400" dirty="0"/>
              <a:t>H-bond mainly bonds intra-molecularly and hence weaker intermolecular forces, lower </a:t>
            </a:r>
            <a:r>
              <a:rPr lang="en-US" sz="2400" dirty="0" err="1"/>
              <a:t>b.p</a:t>
            </a:r>
            <a:r>
              <a:rPr 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18770" y="1456690"/>
            <a:ext cx="8447405" cy="5001260"/>
          </a:xfrm>
        </p:spPr>
        <p:txBody>
          <a:bodyPr>
            <a:noAutofit/>
          </a:bodyPr>
          <a:lstStyle/>
          <a:p>
            <a:r>
              <a:rPr lang="en-US" sz="2000" dirty="0">
                <a:sym typeface="+mn-ea"/>
              </a:rPr>
              <a:t>The layers of cations in metal are hard to pull apart because of the electrons holding them together, hence metals are tough.</a:t>
            </a:r>
          </a:p>
          <a:p>
            <a:r>
              <a:rPr lang="zh-CN" altLang="en-US" sz="2000" b="1">
                <a:solidFill>
                  <a:srgbClr val="FF0000"/>
                </a:solidFill>
                <a:sym typeface="+mn-ea"/>
              </a:rPr>
              <a:t>Malleability</a:t>
            </a:r>
            <a:r>
              <a:rPr lang="zh-CN" altLang="en-US" sz="2000">
                <a:sym typeface="+mn-ea"/>
              </a:rPr>
              <a:t> is the ability of a solid to be pressed or pounded into di</a:t>
            </a:r>
            <a:r>
              <a:rPr lang="en-US" altLang="zh-CN" sz="2000">
                <a:sym typeface="+mn-ea"/>
              </a:rPr>
              <a:t>ff</a:t>
            </a:r>
            <a:r>
              <a:rPr lang="zh-CN" altLang="en-US" sz="2000">
                <a:sym typeface="+mn-ea"/>
              </a:rPr>
              <a:t>erent shapes</a:t>
            </a:r>
            <a:r>
              <a:rPr lang="en-US" altLang="zh-CN" sz="2000">
                <a:sym typeface="+mn-ea"/>
              </a:rPr>
              <a:t> </a:t>
            </a:r>
            <a:r>
              <a:rPr lang="zh-CN" altLang="en-US" sz="2000" b="1">
                <a:solidFill>
                  <a:srgbClr val="FF0000"/>
                </a:solidFill>
                <a:sym typeface="+mn-ea"/>
              </a:rPr>
              <a:t>without breaking</a:t>
            </a:r>
            <a:r>
              <a:rPr lang="zh-CN" altLang="en-US" sz="2000">
                <a:sym typeface="+mn-ea"/>
              </a:rPr>
              <a:t>. This useful property is the reason why metallic objects have</a:t>
            </a:r>
            <a:r>
              <a:rPr lang="en-US" altLang="zh-CN" sz="2000">
                <a:sym typeface="+mn-ea"/>
              </a:rPr>
              <a:t> </a:t>
            </a:r>
            <a:r>
              <a:rPr lang="zh-CN" altLang="en-US" sz="2000">
                <a:sym typeface="+mn-ea"/>
              </a:rPr>
              <a:t>such a wide array of shapes, ranging from sewing needles to aeroplanes to</a:t>
            </a:r>
            <a:r>
              <a:rPr lang="en-US" altLang="zh-CN" sz="2000">
                <a:sym typeface="+mn-ea"/>
              </a:rPr>
              <a:t> </a:t>
            </a:r>
            <a:r>
              <a:rPr lang="zh-CN" altLang="en-US" sz="2000">
                <a:sym typeface="+mn-ea"/>
              </a:rPr>
              <a:t>zippers to anchors.</a:t>
            </a:r>
            <a:endParaRPr lang="zh-CN" altLang="en-US" sz="2000"/>
          </a:p>
          <a:p>
            <a:r>
              <a:rPr lang="zh-CN" altLang="en-US" sz="2000" b="1">
                <a:solidFill>
                  <a:srgbClr val="FF0000"/>
                </a:solidFill>
                <a:sym typeface="+mn-ea"/>
              </a:rPr>
              <a:t>Metallic bonding is non-directional</a:t>
            </a:r>
            <a:r>
              <a:rPr lang="zh-CN" altLang="en-US" sz="2000">
                <a:sym typeface="+mn-ea"/>
              </a:rPr>
              <a:t>. </a:t>
            </a:r>
          </a:p>
          <a:p>
            <a:r>
              <a:rPr lang="zh-CN" altLang="en-US" sz="2000">
                <a:sym typeface="+mn-ea"/>
              </a:rPr>
              <a:t>When a force is applied to a metallic structure,</a:t>
            </a:r>
            <a:r>
              <a:rPr lang="en-US" altLang="zh-CN" sz="2000">
                <a:sym typeface="+mn-ea"/>
              </a:rPr>
              <a:t> </a:t>
            </a:r>
            <a:r>
              <a:rPr lang="zh-CN" altLang="en-US" sz="2000" b="1">
                <a:solidFill>
                  <a:srgbClr val="FF0000"/>
                </a:solidFill>
                <a:sym typeface="+mn-ea"/>
              </a:rPr>
              <a:t>the layers of cations can slide past each other without breaking the electrostatic</a:t>
            </a:r>
            <a:r>
              <a:rPr lang="en-US" altLang="zh-CN" sz="2000" b="1">
                <a:solidFill>
                  <a:srgbClr val="FF0000"/>
                </a:solidFill>
                <a:sym typeface="+mn-ea"/>
              </a:rPr>
              <a:t> </a:t>
            </a:r>
            <a:r>
              <a:rPr lang="zh-CN" altLang="en-US" sz="2000" b="1">
                <a:solidFill>
                  <a:srgbClr val="FF0000"/>
                </a:solidFill>
                <a:sym typeface="+mn-ea"/>
              </a:rPr>
              <a:t>attraction to the surrounding delocalized electrons</a:t>
            </a:r>
            <a:r>
              <a:rPr lang="zh-CN" altLang="en-US" sz="2000">
                <a:sym typeface="+mn-ea"/>
              </a:rPr>
              <a:t>. </a:t>
            </a:r>
          </a:p>
          <a:p>
            <a:r>
              <a:rPr lang="zh-CN" altLang="en-US" sz="2000">
                <a:sym typeface="+mn-ea"/>
              </a:rPr>
              <a:t>The cations can therefore</a:t>
            </a:r>
            <a:r>
              <a:rPr lang="en-US" altLang="zh-CN" sz="2000">
                <a:sym typeface="+mn-ea"/>
              </a:rPr>
              <a:t> </a:t>
            </a:r>
            <a:r>
              <a:rPr lang="zh-CN" altLang="en-US" sz="2000">
                <a:sym typeface="+mn-ea"/>
              </a:rPr>
              <a:t>be rearranged, allowing the metal to take on a new shape. </a:t>
            </a:r>
          </a:p>
          <a:p>
            <a:r>
              <a:rPr lang="zh-CN" altLang="en-US" sz="2000">
                <a:sym typeface="+mn-ea"/>
              </a:rPr>
              <a:t>Aluminium</a:t>
            </a:r>
            <a:r>
              <a:rPr lang="en-US" altLang="zh-CN" sz="2000">
                <a:sym typeface="+mn-ea"/>
              </a:rPr>
              <a:t> </a:t>
            </a:r>
            <a:r>
              <a:rPr lang="zh-CN" altLang="en-US" sz="2000">
                <a:sym typeface="+mn-ea"/>
              </a:rPr>
              <a:t>foil, o</a:t>
            </a:r>
            <a:r>
              <a:rPr lang="en-US" altLang="zh-CN" sz="2000">
                <a:sym typeface="+mn-ea"/>
              </a:rPr>
              <a:t>ft</a:t>
            </a:r>
            <a:r>
              <a:rPr lang="zh-CN" altLang="en-US" sz="2000">
                <a:sym typeface="+mn-ea"/>
              </a:rPr>
              <a:t>en used to wrap food, demonstratesthat the metal aluminium is</a:t>
            </a:r>
            <a:r>
              <a:rPr lang="en-US" altLang="zh-CN" sz="2000">
                <a:sym typeface="+mn-ea"/>
              </a:rPr>
              <a:t> </a:t>
            </a:r>
            <a:r>
              <a:rPr lang="zh-CN" altLang="en-US" sz="2000">
                <a:sym typeface="+mn-ea"/>
              </a:rPr>
              <a:t>readily</a:t>
            </a:r>
            <a:r>
              <a:rPr lang="en-US" altLang="zh-CN" sz="2000">
                <a:sym typeface="+mn-ea"/>
              </a:rPr>
              <a:t> </a:t>
            </a:r>
            <a:r>
              <a:rPr lang="zh-CN" altLang="en-US" sz="2000">
                <a:sym typeface="+mn-ea"/>
              </a:rPr>
              <a:t>malleable.</a:t>
            </a:r>
            <a:endParaRPr lang="zh-CN" altLang="en-US" sz="2000"/>
          </a:p>
          <a:p>
            <a:r>
              <a:rPr lang="zh-CN" altLang="en-US" sz="2000">
                <a:sym typeface="+mn-ea"/>
              </a:rPr>
              <a:t>A related property, </a:t>
            </a:r>
            <a:r>
              <a:rPr lang="zh-CN" altLang="en-US" sz="2000" b="1">
                <a:solidFill>
                  <a:srgbClr val="FF0000"/>
                </a:solidFill>
                <a:sym typeface="+mn-ea"/>
              </a:rPr>
              <a:t>ductility</a:t>
            </a:r>
            <a:r>
              <a:rPr lang="zh-CN" altLang="en-US" sz="2000">
                <a:sym typeface="+mn-ea"/>
              </a:rPr>
              <a:t>, is the ability of a solid to be stretched into wires.</a:t>
            </a:r>
            <a:endParaRPr lang="zh-CN" altLang="en-US" sz="2000" dirty="0">
              <a:sym typeface="+mn-ea"/>
            </a:endParaRPr>
          </a:p>
        </p:txBody>
      </p:sp>
      <p:sp>
        <p:nvSpPr>
          <p:cNvPr id="4" name="标题 1"/>
          <p:cNvSpPr>
            <a:spLocks noGrp="1"/>
          </p:cNvSpPr>
          <p:nvPr>
            <p:ph type="title"/>
          </p:nvPr>
        </p:nvSpPr>
        <p:spPr/>
        <p:txBody>
          <a:bodyPr/>
          <a:lstStyle/>
          <a:p>
            <a:r>
              <a:rPr lang="en-US" altLang="zh-CN" dirty="0"/>
              <a:t>Malleability &amp; ductility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b="78866"/>
          <a:stretch>
            <a:fillRect/>
          </a:stretch>
        </p:blipFill>
        <p:spPr>
          <a:xfrm>
            <a:off x="92075" y="745490"/>
            <a:ext cx="8933180" cy="891540"/>
          </a:xfrm>
          <a:prstGeom prst="rect">
            <a:avLst/>
          </a:prstGeom>
        </p:spPr>
      </p:pic>
      <p:pic>
        <p:nvPicPr>
          <p:cNvPr id="4" name="图片 3"/>
          <p:cNvPicPr>
            <a:picLocks noChangeAspect="1"/>
          </p:cNvPicPr>
          <p:nvPr/>
        </p:nvPicPr>
        <p:blipFill>
          <a:blip r:embed="rId2"/>
          <a:srcRect t="21153"/>
          <a:stretch>
            <a:fillRect/>
          </a:stretch>
        </p:blipFill>
        <p:spPr>
          <a:xfrm>
            <a:off x="92075" y="1637030"/>
            <a:ext cx="8933815" cy="3326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315" y="476250"/>
            <a:ext cx="8829040" cy="749300"/>
          </a:xfrm>
          <a:prstGeom prst="rect">
            <a:avLst/>
          </a:prstGeom>
        </p:spPr>
      </p:pic>
      <p:pic>
        <p:nvPicPr>
          <p:cNvPr id="3" name="图片 2"/>
          <p:cNvPicPr>
            <a:picLocks noChangeAspect="1"/>
          </p:cNvPicPr>
          <p:nvPr/>
        </p:nvPicPr>
        <p:blipFill>
          <a:blip r:embed="rId3"/>
          <a:stretch>
            <a:fillRect/>
          </a:stretch>
        </p:blipFill>
        <p:spPr>
          <a:xfrm>
            <a:off x="107315" y="1225550"/>
            <a:ext cx="8829675" cy="2072640"/>
          </a:xfrm>
          <a:prstGeom prst="rect">
            <a:avLst/>
          </a:prstGeom>
        </p:spPr>
      </p:pic>
      <p:pic>
        <p:nvPicPr>
          <p:cNvPr id="4" name="图片 3"/>
          <p:cNvPicPr>
            <a:picLocks noChangeAspect="1"/>
          </p:cNvPicPr>
          <p:nvPr/>
        </p:nvPicPr>
        <p:blipFill>
          <a:blip r:embed="rId4"/>
          <a:stretch>
            <a:fillRect/>
          </a:stretch>
        </p:blipFill>
        <p:spPr>
          <a:xfrm>
            <a:off x="107950" y="3140710"/>
            <a:ext cx="8825865" cy="3527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86690" y="188595"/>
            <a:ext cx="8770620" cy="6256020"/>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7315" y="1700530"/>
            <a:ext cx="8822055" cy="3653155"/>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331595" y="692433"/>
            <a:ext cx="7620000" cy="990600"/>
          </a:xfrm>
        </p:spPr>
        <p:txBody>
          <a:bodyPr/>
          <a:lstStyle/>
          <a:p>
            <a:r>
              <a:rPr lang="en-US" altLang="zh-CN" b="1" dirty="0">
                <a:solidFill>
                  <a:srgbClr val="FF0000"/>
                </a:solidFill>
              </a:rPr>
              <a:t>4.8 Chromatography</a:t>
            </a:r>
          </a:p>
        </p:txBody>
      </p:sp>
      <p:pic>
        <p:nvPicPr>
          <p:cNvPr id="2" name="图片 1"/>
          <p:cNvPicPr>
            <a:picLocks noChangeAspect="1"/>
          </p:cNvPicPr>
          <p:nvPr/>
        </p:nvPicPr>
        <p:blipFill>
          <a:blip r:embed="rId2"/>
          <a:stretch>
            <a:fillRect/>
          </a:stretch>
        </p:blipFill>
        <p:spPr>
          <a:xfrm>
            <a:off x="467995" y="2708910"/>
            <a:ext cx="8191500" cy="2413000"/>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Chromatography</a:t>
            </a:r>
            <a:endParaRPr lang="zh-CN" altLang="en-US" dirty="0"/>
          </a:p>
        </p:txBody>
      </p:sp>
      <p:sp>
        <p:nvSpPr>
          <p:cNvPr id="3" name="内容占位符 2"/>
          <p:cNvSpPr>
            <a:spLocks noGrp="1"/>
          </p:cNvSpPr>
          <p:nvPr>
            <p:ph sz="quarter" idx="1"/>
          </p:nvPr>
        </p:nvSpPr>
        <p:spPr>
          <a:xfrm>
            <a:off x="395536" y="1600200"/>
            <a:ext cx="8640960" cy="4495800"/>
          </a:xfrm>
        </p:spPr>
        <p:txBody>
          <a:bodyPr>
            <a:normAutofit fontScale="77500" lnSpcReduction="10000"/>
          </a:bodyPr>
          <a:lstStyle/>
          <a:p>
            <a:r>
              <a:rPr lang="en-US" altLang="zh-CN" dirty="0"/>
              <a:t>The components of a mixture can often be separated and identified using chromatography. </a:t>
            </a:r>
          </a:p>
          <a:p>
            <a:r>
              <a:rPr lang="en-US" altLang="zh-CN" dirty="0"/>
              <a:t>All forms of chromatography have the same underlying principle: the existence of a </a:t>
            </a:r>
            <a:r>
              <a:rPr lang="en-US" altLang="zh-CN" b="1" dirty="0">
                <a:solidFill>
                  <a:srgbClr val="FF0000"/>
                </a:solidFill>
              </a:rPr>
              <a:t>mobile phase</a:t>
            </a:r>
            <a:r>
              <a:rPr lang="en-US" altLang="zh-CN" dirty="0"/>
              <a:t> and a </a:t>
            </a:r>
            <a:r>
              <a:rPr lang="en-US" altLang="zh-CN" b="1" dirty="0">
                <a:solidFill>
                  <a:srgbClr val="FF0000"/>
                </a:solidFill>
              </a:rPr>
              <a:t>stationary phase</a:t>
            </a:r>
            <a:r>
              <a:rPr lang="en-US" altLang="zh-CN" dirty="0"/>
              <a:t>.</a:t>
            </a:r>
          </a:p>
          <a:p>
            <a:r>
              <a:rPr lang="en-US" altLang="zh-CN" dirty="0"/>
              <a:t>In most forms of chromatography, </a:t>
            </a:r>
            <a:r>
              <a:rPr lang="en-US" altLang="zh-CN" b="1" dirty="0">
                <a:solidFill>
                  <a:srgbClr val="FF0000"/>
                </a:solidFill>
              </a:rPr>
              <a:t>the components of the mixture are separated based on their different affinities for each of the two phases</a:t>
            </a:r>
            <a:r>
              <a:rPr lang="en-US" altLang="zh-CN" dirty="0"/>
              <a:t>. </a:t>
            </a:r>
          </a:p>
          <a:p>
            <a:r>
              <a:rPr lang="en-US" altLang="zh-CN" dirty="0"/>
              <a:t>These affinities involve </a:t>
            </a:r>
            <a:r>
              <a:rPr lang="en-US" altLang="zh-CN" b="1" dirty="0">
                <a:solidFill>
                  <a:srgbClr val="FF0000"/>
                </a:solidFill>
              </a:rPr>
              <a:t>intermolecular forces</a:t>
            </a:r>
            <a:r>
              <a:rPr lang="en-US" altLang="zh-CN" dirty="0"/>
              <a:t>.</a:t>
            </a:r>
          </a:p>
          <a:p>
            <a:r>
              <a:rPr lang="en-US" altLang="zh-CN" b="1" dirty="0">
                <a:solidFill>
                  <a:srgbClr val="FF0000"/>
                </a:solidFill>
              </a:rPr>
              <a:t>The mobile phase moves through the stationary phase, carrying the components of the mixture</a:t>
            </a:r>
            <a:r>
              <a:rPr lang="en-US" altLang="zh-CN" dirty="0"/>
              <a:t>. </a:t>
            </a:r>
          </a:p>
          <a:p>
            <a:r>
              <a:rPr lang="en-US" altLang="zh-CN" dirty="0"/>
              <a:t>The components all start at the same point but are transported through the stationary phase at </a:t>
            </a:r>
            <a:r>
              <a:rPr lang="en-US" altLang="zh-CN" b="1" dirty="0">
                <a:solidFill>
                  <a:srgbClr val="FF0000"/>
                </a:solidFill>
              </a:rPr>
              <a:t>different rates</a:t>
            </a:r>
            <a:r>
              <a:rPr lang="en-US" altLang="zh-CN" dirty="0"/>
              <a:t> due to their differing affinities for each of the two phases. The components are eventually separated.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15060" y="44450"/>
            <a:ext cx="6729095" cy="6712585"/>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Paper chromatography</a:t>
            </a:r>
          </a:p>
        </p:txBody>
      </p:sp>
      <p:sp>
        <p:nvSpPr>
          <p:cNvPr id="3" name="内容占位符 2"/>
          <p:cNvSpPr>
            <a:spLocks noGrp="1"/>
          </p:cNvSpPr>
          <p:nvPr>
            <p:ph sz="quarter" idx="1"/>
          </p:nvPr>
        </p:nvSpPr>
        <p:spPr>
          <a:xfrm>
            <a:off x="612775" y="1600200"/>
            <a:ext cx="8153400" cy="5024120"/>
          </a:xfrm>
        </p:spPr>
        <p:txBody>
          <a:bodyPr>
            <a:noAutofit/>
          </a:bodyPr>
          <a:lstStyle/>
          <a:p>
            <a:r>
              <a:rPr lang="en-US" altLang="zh-CN" sz="2400"/>
              <a:t>Paper chromatography can be used to s</a:t>
            </a:r>
            <a:r>
              <a:rPr lang="zh-CN" altLang="en-US" sz="2400"/>
              <a:t>eparat</a:t>
            </a:r>
            <a:r>
              <a:rPr lang="en-US" altLang="zh-CN" sz="2400"/>
              <a:t>e</a:t>
            </a:r>
            <a:r>
              <a:rPr lang="zh-CN" altLang="en-US" sz="2400"/>
              <a:t> mixtures of pigments. </a:t>
            </a:r>
          </a:p>
          <a:p>
            <a:r>
              <a:rPr lang="zh-CN" altLang="en-US" sz="2400"/>
              <a:t>The </a:t>
            </a:r>
            <a:r>
              <a:rPr lang="zh-CN" altLang="en-US" sz="2400" b="1">
                <a:solidFill>
                  <a:srgbClr val="FF0000"/>
                </a:solidFill>
              </a:rPr>
              <a:t>stationary phase</a:t>
            </a:r>
            <a:r>
              <a:rPr lang="zh-CN" altLang="en-US" sz="2400"/>
              <a:t> is a rectangular piece of</a:t>
            </a:r>
            <a:r>
              <a:rPr lang="en-US" altLang="zh-CN" sz="2400"/>
              <a:t> </a:t>
            </a:r>
            <a:r>
              <a:rPr lang="zh-CN" altLang="en-US" sz="2400" b="1">
                <a:solidFill>
                  <a:srgbClr val="FF0000"/>
                </a:solidFill>
              </a:rPr>
              <a:t>chromatography paper</a:t>
            </a:r>
            <a:r>
              <a:rPr lang="zh-CN" altLang="en-US" sz="2400"/>
              <a:t> (made of hydrated cellulose) and the </a:t>
            </a:r>
            <a:r>
              <a:rPr lang="zh-CN" altLang="en-US" sz="2400" b="1">
                <a:solidFill>
                  <a:srgbClr val="FF0000"/>
                </a:solidFill>
              </a:rPr>
              <a:t>mobile phase</a:t>
            </a:r>
            <a:r>
              <a:rPr lang="zh-CN" altLang="en-US" sz="2400"/>
              <a:t> is a</a:t>
            </a:r>
            <a:r>
              <a:rPr lang="en-US" altLang="zh-CN" sz="2400"/>
              <a:t> </a:t>
            </a:r>
            <a:r>
              <a:rPr lang="zh-CN" altLang="en-US" sz="2400" b="1">
                <a:solidFill>
                  <a:srgbClr val="FF0000"/>
                </a:solidFill>
              </a:rPr>
              <a:t>suitable solvent</a:t>
            </a:r>
            <a:r>
              <a:rPr lang="zh-CN" altLang="en-US" sz="2400"/>
              <a:t>. </a:t>
            </a:r>
          </a:p>
          <a:p>
            <a:pPr lvl="1"/>
            <a:r>
              <a:rPr lang="en-US" altLang="zh-CN" sz="1800">
                <a:sym typeface="+mn-ea"/>
              </a:rPr>
              <a:t>1. </a:t>
            </a:r>
            <a:r>
              <a:rPr lang="zh-CN" altLang="en-US" sz="1800">
                <a:sym typeface="+mn-ea"/>
              </a:rPr>
              <a:t>The mixture to be separated is </a:t>
            </a:r>
            <a:r>
              <a:rPr lang="zh-CN" altLang="en-US" sz="1800" b="1">
                <a:solidFill>
                  <a:srgbClr val="FF0000"/>
                </a:solidFill>
                <a:sym typeface="+mn-ea"/>
              </a:rPr>
              <a:t>dotted onto a start line near the</a:t>
            </a:r>
            <a:r>
              <a:rPr lang="en-US" altLang="zh-CN" sz="1800" b="1">
                <a:solidFill>
                  <a:srgbClr val="FF0000"/>
                </a:solidFill>
                <a:sym typeface="+mn-ea"/>
              </a:rPr>
              <a:t> </a:t>
            </a:r>
            <a:r>
              <a:rPr lang="zh-CN" altLang="en-US" sz="1800" b="1">
                <a:solidFill>
                  <a:srgbClr val="FF0000"/>
                </a:solidFill>
                <a:sym typeface="+mn-ea"/>
              </a:rPr>
              <a:t>bottom of the </a:t>
            </a:r>
            <a:r>
              <a:rPr lang="en-US" altLang="zh-CN" sz="1800" b="1">
                <a:solidFill>
                  <a:srgbClr val="FF0000"/>
                </a:solidFill>
                <a:sym typeface="+mn-ea"/>
              </a:rPr>
              <a:t>chromatography </a:t>
            </a:r>
            <a:r>
              <a:rPr lang="zh-CN" altLang="en-US" sz="1800" b="1">
                <a:solidFill>
                  <a:srgbClr val="FF0000"/>
                </a:solidFill>
                <a:sym typeface="+mn-ea"/>
              </a:rPr>
              <a:t>paper</a:t>
            </a:r>
            <a:r>
              <a:rPr lang="zh-CN" altLang="en-US" sz="1800">
                <a:sym typeface="+mn-ea"/>
              </a:rPr>
              <a:t>. </a:t>
            </a:r>
            <a:endParaRPr lang="zh-CN" altLang="en-US" sz="1800"/>
          </a:p>
          <a:p>
            <a:pPr lvl="1"/>
            <a:r>
              <a:rPr lang="en-US" altLang="zh-CN" sz="1800">
                <a:sym typeface="+mn-ea"/>
              </a:rPr>
              <a:t>2. </a:t>
            </a:r>
            <a:r>
              <a:rPr lang="zh-CN" altLang="en-US" sz="1800">
                <a:sym typeface="+mn-ea"/>
              </a:rPr>
              <a:t>The paper is then placed in a chamber such as a beaker,</a:t>
            </a:r>
            <a:r>
              <a:rPr lang="en-US" altLang="zh-CN" sz="1800">
                <a:sym typeface="+mn-ea"/>
              </a:rPr>
              <a:t> </a:t>
            </a:r>
            <a:r>
              <a:rPr lang="zh-CN" altLang="en-US" sz="1800">
                <a:sym typeface="+mn-ea"/>
              </a:rPr>
              <a:t>containing a small amount of solvent at the bottom. </a:t>
            </a:r>
            <a:endParaRPr lang="zh-CN" altLang="en-US" sz="1800"/>
          </a:p>
          <a:p>
            <a:pPr lvl="1"/>
            <a:r>
              <a:rPr lang="en-US" altLang="zh-CN" sz="1800">
                <a:sym typeface="+mn-ea"/>
              </a:rPr>
              <a:t>3. </a:t>
            </a:r>
            <a:r>
              <a:rPr lang="zh-CN" altLang="en-US" sz="1800">
                <a:sym typeface="+mn-ea"/>
              </a:rPr>
              <a:t>Placing a lid on top of the</a:t>
            </a:r>
            <a:r>
              <a:rPr lang="en-US" altLang="zh-CN" sz="1800">
                <a:sym typeface="+mn-ea"/>
              </a:rPr>
              <a:t> </a:t>
            </a:r>
            <a:r>
              <a:rPr lang="zh-CN" altLang="en-US" sz="1800">
                <a:sym typeface="+mn-ea"/>
              </a:rPr>
              <a:t>beaker allows the atmosphere in the chamber to become saturated with the</a:t>
            </a:r>
            <a:r>
              <a:rPr lang="en-US" altLang="zh-CN" sz="1800">
                <a:sym typeface="+mn-ea"/>
              </a:rPr>
              <a:t> </a:t>
            </a:r>
            <a:r>
              <a:rPr lang="zh-CN" altLang="en-US" sz="1800">
                <a:sym typeface="+mn-ea"/>
              </a:rPr>
              <a:t>solvent vapour and prevents solvent loss through evaporation.</a:t>
            </a:r>
            <a:endParaRPr lang="zh-CN" altLang="en-US" sz="1800"/>
          </a:p>
          <a:p>
            <a:pPr lvl="1"/>
            <a:r>
              <a:rPr lang="en-US" altLang="zh-CN" sz="1800">
                <a:sym typeface="+mn-ea"/>
              </a:rPr>
              <a:t>4. </a:t>
            </a:r>
            <a:r>
              <a:rPr lang="zh-CN" altLang="en-US" sz="1800">
                <a:sym typeface="+mn-ea"/>
              </a:rPr>
              <a:t>The solvent is allowed to move up the paper until it reaches a point </a:t>
            </a:r>
            <a:r>
              <a:rPr lang="zh-CN" altLang="en-US" sz="1800" b="1">
                <a:solidFill>
                  <a:srgbClr val="FF0000"/>
                </a:solidFill>
                <a:sym typeface="+mn-ea"/>
              </a:rPr>
              <a:t>near the top</a:t>
            </a:r>
            <a:r>
              <a:rPr lang="zh-CN" altLang="en-US" sz="1800">
                <a:sym typeface="+mn-ea"/>
              </a:rPr>
              <a:t>.</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2"/>
          <a:stretch>
            <a:fillRect/>
          </a:stretch>
        </p:blipFill>
        <p:spPr>
          <a:xfrm>
            <a:off x="133350" y="764540"/>
            <a:ext cx="8876665" cy="5514340"/>
          </a:xfrm>
          <a:prstGeom prst="rect">
            <a:avLst/>
          </a:prstGeom>
          <a:noFill/>
          <a:ln w="9525">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57810" y="1464945"/>
            <a:ext cx="8844280" cy="5393055"/>
          </a:xfrm>
        </p:spPr>
        <p:txBody>
          <a:bodyPr>
            <a:noAutofit/>
          </a:bodyPr>
          <a:lstStyle/>
          <a:p>
            <a:r>
              <a:rPr lang="zh-CN" altLang="en-US" sz="2000"/>
              <a:t>The components of the mixture move di</a:t>
            </a:r>
            <a:r>
              <a:rPr lang="en-US" altLang="zh-CN" sz="2000"/>
              <a:t>ff</a:t>
            </a:r>
            <a:r>
              <a:rPr lang="zh-CN" altLang="en-US" sz="2000"/>
              <a:t>erent distances up the paper according</a:t>
            </a:r>
            <a:r>
              <a:rPr lang="en-US" altLang="zh-CN" sz="2000"/>
              <a:t> </a:t>
            </a:r>
            <a:r>
              <a:rPr lang="zh-CN" altLang="en-US" sz="2000"/>
              <a:t>to their relative a</a:t>
            </a:r>
            <a:r>
              <a:rPr lang="en-US" altLang="zh-CN" sz="2000"/>
              <a:t>ffi</a:t>
            </a:r>
            <a:r>
              <a:rPr lang="zh-CN" altLang="en-US" sz="2000"/>
              <a:t>nities for the stationary and mobile phases. </a:t>
            </a:r>
          </a:p>
          <a:p>
            <a:r>
              <a:rPr lang="zh-CN" altLang="en-US" sz="2000" b="1">
                <a:solidFill>
                  <a:srgbClr val="FF0000"/>
                </a:solidFill>
              </a:rPr>
              <a:t>Components with</a:t>
            </a:r>
            <a:r>
              <a:rPr lang="en-US" altLang="zh-CN" sz="2000" b="1">
                <a:solidFill>
                  <a:srgbClr val="FF0000"/>
                </a:solidFill>
              </a:rPr>
              <a:t> </a:t>
            </a:r>
            <a:r>
              <a:rPr lang="zh-CN" altLang="en-US" sz="2000" b="1">
                <a:solidFill>
                  <a:srgbClr val="FF0000"/>
                </a:solidFill>
              </a:rPr>
              <a:t>a greater a</a:t>
            </a:r>
            <a:r>
              <a:rPr lang="en-US" altLang="zh-CN" sz="2000" b="1">
                <a:solidFill>
                  <a:srgbClr val="FF0000"/>
                </a:solidFill>
              </a:rPr>
              <a:t>ffi</a:t>
            </a:r>
            <a:r>
              <a:rPr lang="zh-CN" altLang="en-US" sz="2000" b="1">
                <a:solidFill>
                  <a:srgbClr val="FF0000"/>
                </a:solidFill>
              </a:rPr>
              <a:t>nities for the solvent will dissolve more readily in it and are therefore</a:t>
            </a:r>
            <a:r>
              <a:rPr lang="en-US" altLang="zh-CN" sz="2000" b="1">
                <a:solidFill>
                  <a:srgbClr val="FF0000"/>
                </a:solidFill>
              </a:rPr>
              <a:t> </a:t>
            </a:r>
            <a:r>
              <a:rPr lang="zh-CN" altLang="en-US" sz="2000" b="1">
                <a:solidFill>
                  <a:srgbClr val="FF0000"/>
                </a:solidFill>
              </a:rPr>
              <a:t>transported further up the paper</a:t>
            </a:r>
            <a:r>
              <a:rPr lang="zh-CN" altLang="en-US" sz="2000"/>
              <a:t>. </a:t>
            </a:r>
          </a:p>
          <a:p>
            <a:r>
              <a:rPr lang="zh-CN" altLang="en-US" sz="2000"/>
              <a:t>The results of a chromatography experiment are</a:t>
            </a:r>
            <a:r>
              <a:rPr lang="en-US" altLang="zh-CN" sz="2000"/>
              <a:t> </a:t>
            </a:r>
            <a:r>
              <a:rPr lang="zh-CN" altLang="en-US" sz="2000"/>
              <a:t>known as </a:t>
            </a:r>
            <a:r>
              <a:rPr lang="zh-CN" altLang="en-US" sz="2000" b="1">
                <a:solidFill>
                  <a:srgbClr val="FF0000"/>
                </a:solidFill>
              </a:rPr>
              <a:t>chromatogram</a:t>
            </a:r>
            <a:r>
              <a:rPr lang="zh-CN" altLang="en-US" sz="2000"/>
              <a:t>.</a:t>
            </a:r>
          </a:p>
          <a:p>
            <a:r>
              <a:rPr lang="zh-CN" altLang="en-US" sz="2000"/>
              <a:t>Chromatography paper is composed of hydrated cellulose, which contains</a:t>
            </a:r>
            <a:r>
              <a:rPr lang="en-US" altLang="zh-CN" sz="2000"/>
              <a:t> </a:t>
            </a:r>
            <a:r>
              <a:rPr lang="zh-CN" altLang="en-US" sz="2000"/>
              <a:t>many –OH</a:t>
            </a:r>
            <a:r>
              <a:rPr lang="en-US" altLang="zh-CN" sz="2000"/>
              <a:t> </a:t>
            </a:r>
            <a:r>
              <a:rPr lang="zh-CN" altLang="en-US" sz="2000"/>
              <a:t>groups. These groups are very polar and attract water</a:t>
            </a:r>
            <a:r>
              <a:rPr lang="en-US" altLang="zh-CN" sz="2000"/>
              <a:t> </a:t>
            </a:r>
            <a:r>
              <a:rPr lang="zh-CN" altLang="en-US" sz="2000"/>
              <a:t>molecule</a:t>
            </a:r>
            <a:r>
              <a:rPr lang="en-US" altLang="zh-CN" sz="2000"/>
              <a:t> </a:t>
            </a:r>
            <a:r>
              <a:rPr lang="zh-CN" altLang="en-US" sz="2000"/>
              <a:t>stightly,</a:t>
            </a:r>
            <a:r>
              <a:rPr lang="en-US" altLang="zh-CN" sz="2000"/>
              <a:t> </a:t>
            </a:r>
            <a:r>
              <a:rPr lang="zh-CN" altLang="en-US" sz="2000"/>
              <a:t>saturating the</a:t>
            </a:r>
            <a:r>
              <a:rPr lang="en-US" altLang="zh-CN" sz="2000"/>
              <a:t> </a:t>
            </a:r>
            <a:r>
              <a:rPr lang="zh-CN" altLang="en-US" sz="2000"/>
              <a:t>surface of cellulose with water.</a:t>
            </a:r>
            <a:r>
              <a:rPr lang="en-US" altLang="zh-CN" sz="2000"/>
              <a:t> </a:t>
            </a:r>
          </a:p>
          <a:p>
            <a:r>
              <a:rPr lang="zh-CN" altLang="en-US" sz="2000"/>
              <a:t>When coupled with a </a:t>
            </a:r>
            <a:r>
              <a:rPr lang="zh-CN" altLang="en-US" sz="2000" b="1">
                <a:solidFill>
                  <a:srgbClr val="FF0000"/>
                </a:solidFill>
              </a:rPr>
              <a:t>less polar organic solvent</a:t>
            </a:r>
            <a:r>
              <a:rPr lang="zh-CN" altLang="en-US" sz="2000"/>
              <a:t>, this</a:t>
            </a:r>
            <a:r>
              <a:rPr lang="en-US" altLang="zh-CN" sz="2000"/>
              <a:t> </a:t>
            </a:r>
            <a:r>
              <a:rPr lang="zh-CN" altLang="en-US" sz="2000"/>
              <a:t>technique can be used to investigate</a:t>
            </a:r>
            <a:r>
              <a:rPr lang="en-US" altLang="zh-CN" sz="2000"/>
              <a:t> </a:t>
            </a:r>
            <a:r>
              <a:rPr lang="zh-CN" altLang="en-US" sz="2000"/>
              <a:t>mixtures</a:t>
            </a:r>
            <a:r>
              <a:rPr lang="en-US" altLang="zh-CN" sz="2000"/>
              <a:t> </a:t>
            </a:r>
            <a:r>
              <a:rPr lang="zh-CN" altLang="en-US" sz="2000"/>
              <a:t>such as</a:t>
            </a:r>
            <a:r>
              <a:rPr lang="en-US" altLang="zh-CN" sz="2000"/>
              <a:t> </a:t>
            </a:r>
            <a:r>
              <a:rPr lang="zh-CN" altLang="en-US" sz="2000"/>
              <a:t>leaf pigments or amino acid</a:t>
            </a:r>
            <a:r>
              <a:rPr lang="en-US" altLang="zh-CN" sz="2000"/>
              <a:t> </a:t>
            </a:r>
            <a:r>
              <a:rPr lang="zh-CN" altLang="en-US" sz="2000"/>
              <a:t>mixtures. </a:t>
            </a:r>
          </a:p>
          <a:p>
            <a:r>
              <a:rPr lang="zh-CN" altLang="en-US" sz="2000"/>
              <a:t>The</a:t>
            </a:r>
            <a:r>
              <a:rPr lang="en-US" altLang="zh-CN" sz="2000"/>
              <a:t> </a:t>
            </a:r>
            <a:r>
              <a:rPr lang="zh-CN" altLang="en-US" sz="2000"/>
              <a:t>mixture components are </a:t>
            </a:r>
            <a:r>
              <a:rPr lang="zh-CN" altLang="en-US" sz="2000" b="1">
                <a:solidFill>
                  <a:srgbClr val="FF0000"/>
                </a:solidFill>
              </a:rPr>
              <a:t>partitioned</a:t>
            </a:r>
            <a:r>
              <a:rPr lang="zh-CN" altLang="en-US" sz="2000"/>
              <a:t> between the water layer and the</a:t>
            </a:r>
            <a:r>
              <a:rPr lang="en-US" altLang="zh-CN" sz="2000"/>
              <a:t> </a:t>
            </a:r>
            <a:r>
              <a:rPr lang="zh-CN" altLang="en-US" sz="2000"/>
              <a:t>solvent: </a:t>
            </a:r>
            <a:r>
              <a:rPr lang="zh-CN" altLang="en-US" sz="2000" b="1">
                <a:solidFill>
                  <a:srgbClr val="FF0000"/>
                </a:solidFill>
              </a:rPr>
              <a:t>less polar components dissolve in the solvent and get carried further up the</a:t>
            </a:r>
            <a:r>
              <a:rPr lang="en-US" altLang="zh-CN" sz="2000" b="1">
                <a:solidFill>
                  <a:srgbClr val="FF0000"/>
                </a:solidFill>
              </a:rPr>
              <a:t> </a:t>
            </a:r>
            <a:r>
              <a:rPr lang="zh-CN" altLang="en-US" sz="2000" b="1">
                <a:solidFill>
                  <a:srgbClr val="FF0000"/>
                </a:solidFill>
              </a:rPr>
              <a:t>paper, whereas</a:t>
            </a:r>
            <a:r>
              <a:rPr lang="en-US" altLang="zh-CN" sz="2000" b="1">
                <a:solidFill>
                  <a:srgbClr val="FF0000"/>
                </a:solidFill>
              </a:rPr>
              <a:t> </a:t>
            </a:r>
            <a:r>
              <a:rPr lang="zh-CN" altLang="en-US" sz="2000" b="1">
                <a:solidFill>
                  <a:srgbClr val="FF0000"/>
                </a:solidFill>
              </a:rPr>
              <a:t>more polar components</a:t>
            </a:r>
            <a:r>
              <a:rPr lang="en-US" altLang="zh-CN" sz="2000" b="1">
                <a:solidFill>
                  <a:srgbClr val="FF0000"/>
                </a:solidFill>
              </a:rPr>
              <a:t> </a:t>
            </a:r>
            <a:r>
              <a:rPr lang="zh-CN" altLang="en-US" sz="2000" b="1">
                <a:solidFill>
                  <a:srgbClr val="FF0000"/>
                </a:solidFill>
              </a:rPr>
              <a:t>stay predominantly in the water layer</a:t>
            </a:r>
            <a:r>
              <a:rPr lang="zh-CN" altLang="en-US" sz="2000"/>
              <a:t>. </a:t>
            </a:r>
          </a:p>
          <a:p>
            <a:r>
              <a:rPr lang="zh-CN" altLang="en-US" sz="2000"/>
              <a:t>The</a:t>
            </a:r>
            <a:r>
              <a:rPr lang="en-US" altLang="zh-CN" sz="2000"/>
              <a:t> </a:t>
            </a:r>
            <a:r>
              <a:rPr lang="zh-CN" altLang="en-US" sz="2000"/>
              <a:t>separation can be optimized by using di</a:t>
            </a:r>
            <a:r>
              <a:rPr lang="en-US" altLang="zh-CN" sz="2000"/>
              <a:t>ff</a:t>
            </a:r>
            <a:r>
              <a:rPr lang="zh-CN" altLang="en-US" sz="2000"/>
              <a:t>erent</a:t>
            </a:r>
            <a:r>
              <a:rPr lang="en-US" altLang="zh-CN" sz="2000"/>
              <a:t> </a:t>
            </a:r>
            <a:r>
              <a:rPr lang="zh-CN" altLang="en-US" sz="2000"/>
              <a:t>solvents, or</a:t>
            </a:r>
            <a:r>
              <a:rPr lang="en-US" altLang="zh-CN" sz="2000"/>
              <a:t> </a:t>
            </a:r>
            <a:r>
              <a:rPr lang="zh-CN" altLang="en-US" sz="2000"/>
              <a:t>mixtures of</a:t>
            </a:r>
            <a:r>
              <a:rPr lang="en-US" altLang="zh-CN" sz="2000"/>
              <a:t> </a:t>
            </a:r>
            <a:r>
              <a:rPr lang="zh-CN" altLang="en-US" sz="2000"/>
              <a:t>solvents.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malleability-1.bmp"/>
          <p:cNvPicPr>
            <a:picLocks noChangeAspect="1"/>
          </p:cNvPicPr>
          <p:nvPr>
            <p:custDataLst>
              <p:tags r:id="rId1"/>
            </p:custDataLst>
          </p:nvPr>
        </p:nvPicPr>
        <p:blipFill>
          <a:blip r:embed="rId5"/>
          <a:stretch>
            <a:fillRect/>
          </a:stretch>
        </p:blipFill>
        <p:spPr>
          <a:xfrm>
            <a:off x="260350" y="1903095"/>
            <a:ext cx="3741420" cy="4364355"/>
          </a:xfrm>
          <a:prstGeom prst="rect">
            <a:avLst/>
          </a:prstGeom>
        </p:spPr>
      </p:pic>
      <p:pic>
        <p:nvPicPr>
          <p:cNvPr id="7" name="Picture 12" descr="http://www.chemguide.co.uk/atoms/structures/brittle.GIF"/>
          <p:cNvPicPr/>
          <p:nvPr>
            <p:custDataLst>
              <p:tags r:id="rId2"/>
            </p:custDataLst>
          </p:nvPr>
        </p:nvPicPr>
        <p:blipFill>
          <a:blip r:embed="rId6" cstate="print"/>
          <a:srcRect/>
          <a:stretch>
            <a:fillRect/>
          </a:stretch>
        </p:blipFill>
        <p:spPr bwMode="auto">
          <a:xfrm>
            <a:off x="4070985" y="2571750"/>
            <a:ext cx="4798695" cy="1235710"/>
          </a:xfrm>
          <a:prstGeom prst="rect">
            <a:avLst/>
          </a:prstGeom>
          <a:noFill/>
          <a:ln w="9525">
            <a:noFill/>
            <a:miter lim="800000"/>
            <a:headEnd/>
            <a:tailEnd/>
          </a:ln>
        </p:spPr>
      </p:pic>
      <p:sp>
        <p:nvSpPr>
          <p:cNvPr id="8" name="TextBox 7"/>
          <p:cNvSpPr txBox="1"/>
          <p:nvPr>
            <p:custDataLst>
              <p:tags r:id="rId3"/>
            </p:custDataLst>
          </p:nvPr>
        </p:nvSpPr>
        <p:spPr>
          <a:xfrm>
            <a:off x="4857752" y="2214554"/>
            <a:ext cx="3743525" cy="369332"/>
          </a:xfrm>
          <a:prstGeom prst="rect">
            <a:avLst/>
          </a:prstGeom>
          <a:noFill/>
        </p:spPr>
        <p:txBody>
          <a:bodyPr wrap="none" rtlCol="0">
            <a:spAutoFit/>
          </a:bodyPr>
          <a:lstStyle/>
          <a:p>
            <a:r>
              <a:rPr lang="en-US" altLang="zh-CN" dirty="0"/>
              <a:t>Unlike the brittleness in ionic compound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Thin layer chromatography (TLC)</a:t>
            </a:r>
            <a:endParaRPr lang="zh-CN" altLang="en-US"/>
          </a:p>
        </p:txBody>
      </p:sp>
      <p:sp>
        <p:nvSpPr>
          <p:cNvPr id="3" name="内容占位符 2"/>
          <p:cNvSpPr>
            <a:spLocks noGrp="1"/>
          </p:cNvSpPr>
          <p:nvPr>
            <p:ph sz="quarter" idx="1"/>
          </p:nvPr>
        </p:nvSpPr>
        <p:spPr>
          <a:xfrm>
            <a:off x="612775" y="1600200"/>
            <a:ext cx="8153400" cy="4689475"/>
          </a:xfrm>
        </p:spPr>
        <p:txBody>
          <a:bodyPr>
            <a:noAutofit/>
          </a:bodyPr>
          <a:lstStyle/>
          <a:p>
            <a:r>
              <a:rPr lang="zh-CN" altLang="en-US" sz="2000" b="1">
                <a:solidFill>
                  <a:srgbClr val="FF0000"/>
                </a:solidFill>
              </a:rPr>
              <a:t>Thin layer chromatography(TLC)</a:t>
            </a:r>
            <a:r>
              <a:rPr lang="zh-CN" altLang="en-US" sz="2000"/>
              <a:t> is more </a:t>
            </a:r>
            <a:r>
              <a:rPr lang="en-US" altLang="zh-CN" sz="2000"/>
              <a:t>sensitive but more </a:t>
            </a:r>
            <a:r>
              <a:rPr lang="zh-CN" altLang="en-US" sz="2000"/>
              <a:t>expensive than </a:t>
            </a:r>
            <a:r>
              <a:rPr lang="en-US" altLang="zh-CN" sz="2000"/>
              <a:t>paper chromatography</a:t>
            </a:r>
            <a:r>
              <a:rPr lang="zh-CN" altLang="en-US" sz="2000"/>
              <a:t>. </a:t>
            </a:r>
          </a:p>
          <a:p>
            <a:r>
              <a:rPr lang="zh-CN" altLang="en-US" sz="2000"/>
              <a:t>In TLC, the stationary phase is a rectangular plate made of</a:t>
            </a:r>
            <a:r>
              <a:rPr lang="en-US" altLang="zh-CN" sz="2000"/>
              <a:t> </a:t>
            </a:r>
            <a:r>
              <a:rPr lang="zh-CN" altLang="en-US" sz="2000"/>
              <a:t>glass or metal coated with </a:t>
            </a:r>
            <a:r>
              <a:rPr lang="zh-CN" altLang="en-US" sz="2000" b="1">
                <a:solidFill>
                  <a:srgbClr val="FF0000"/>
                </a:solidFill>
              </a:rPr>
              <a:t>silica (silicon dioxide, SiO</a:t>
            </a:r>
            <a:r>
              <a:rPr lang="zh-CN" altLang="en-US" sz="2000" b="1" baseline="-25000">
                <a:solidFill>
                  <a:srgbClr val="FF0000"/>
                </a:solidFill>
              </a:rPr>
              <a:t>2</a:t>
            </a:r>
            <a:r>
              <a:rPr lang="zh-CN" altLang="en-US" sz="2000" b="1">
                <a:solidFill>
                  <a:srgbClr val="FF0000"/>
                </a:solidFill>
              </a:rPr>
              <a:t>) or alumina (aluminium oxide,</a:t>
            </a:r>
            <a:r>
              <a:rPr lang="en-US" altLang="zh-CN" sz="2000" b="1">
                <a:solidFill>
                  <a:srgbClr val="FF0000"/>
                </a:solidFill>
              </a:rPr>
              <a:t> </a:t>
            </a:r>
            <a:r>
              <a:rPr lang="zh-CN" altLang="en-US" sz="2000" b="1">
                <a:solidFill>
                  <a:srgbClr val="FF0000"/>
                </a:solidFill>
              </a:rPr>
              <a:t>Al</a:t>
            </a:r>
            <a:r>
              <a:rPr lang="zh-CN" altLang="en-US" sz="2000" b="1" baseline="-25000">
                <a:solidFill>
                  <a:srgbClr val="FF0000"/>
                </a:solidFill>
              </a:rPr>
              <a:t>2</a:t>
            </a:r>
            <a:r>
              <a:rPr lang="zh-CN" altLang="en-US" sz="2000" b="1">
                <a:solidFill>
                  <a:srgbClr val="FF0000"/>
                </a:solidFill>
              </a:rPr>
              <a:t>O</a:t>
            </a:r>
            <a:r>
              <a:rPr lang="zh-CN" altLang="en-US" sz="2000" b="1" baseline="-25000">
                <a:solidFill>
                  <a:srgbClr val="FF0000"/>
                </a:solidFill>
              </a:rPr>
              <a:t>3</a:t>
            </a:r>
            <a:r>
              <a:rPr lang="zh-CN" altLang="en-US" sz="2000" b="1">
                <a:solidFill>
                  <a:srgbClr val="FF0000"/>
                </a:solidFill>
              </a:rPr>
              <a:t>)</a:t>
            </a:r>
            <a:r>
              <a:rPr lang="zh-CN" altLang="en-US" sz="2000"/>
              <a:t>. </a:t>
            </a:r>
          </a:p>
          <a:p>
            <a:r>
              <a:rPr lang="zh-CN" altLang="en-US" sz="2000"/>
              <a:t>The silica or alumina surfaces contain many hydroxyl</a:t>
            </a:r>
            <a:r>
              <a:rPr lang="en-US" altLang="zh-CN" sz="2000"/>
              <a:t> </a:t>
            </a:r>
            <a:r>
              <a:rPr lang="zh-CN" altLang="en-US" sz="2000"/>
              <a:t>groups</a:t>
            </a:r>
            <a:r>
              <a:rPr lang="en-US" altLang="zh-CN" sz="2000"/>
              <a:t> and are </a:t>
            </a:r>
            <a:r>
              <a:rPr lang="zh-CN" altLang="en-US" sz="2000" b="1">
                <a:solidFill>
                  <a:srgbClr val="FF0000"/>
                </a:solidFill>
                <a:sym typeface="+mn-ea"/>
              </a:rPr>
              <a:t>very polar</a:t>
            </a:r>
            <a:r>
              <a:rPr lang="zh-CN" altLang="en-US" sz="2000"/>
              <a:t>. </a:t>
            </a:r>
          </a:p>
          <a:p>
            <a:r>
              <a:rPr lang="zh-CN" altLang="en-US" sz="2000"/>
              <a:t>The mixture is</a:t>
            </a:r>
            <a:r>
              <a:rPr lang="en-US" altLang="zh-CN" sz="2000"/>
              <a:t> </a:t>
            </a:r>
            <a:r>
              <a:rPr lang="zh-CN" altLang="en-US" sz="2000"/>
              <a:t>spotted onto the plate and placed into an eluting chamber</a:t>
            </a:r>
            <a:r>
              <a:rPr lang="en-US" altLang="zh-CN" sz="2000"/>
              <a:t> </a:t>
            </a:r>
            <a:r>
              <a:rPr lang="zh-CN" altLang="en-US" sz="2000"/>
              <a:t>containing a </a:t>
            </a:r>
            <a:r>
              <a:rPr lang="zh-CN" altLang="en-US" sz="2000" b="1">
                <a:solidFill>
                  <a:srgbClr val="FF0000"/>
                </a:solidFill>
              </a:rPr>
              <a:t>non-polar organic solvent</a:t>
            </a:r>
            <a:r>
              <a:rPr lang="zh-CN" altLang="en-US" sz="2000"/>
              <a:t>. </a:t>
            </a:r>
          </a:p>
          <a:p>
            <a:r>
              <a:rPr lang="zh-CN" altLang="en-US" sz="2000" b="1">
                <a:solidFill>
                  <a:srgbClr val="FF0000"/>
                </a:solidFill>
              </a:rPr>
              <a:t>The polar</a:t>
            </a:r>
            <a:r>
              <a:rPr lang="en-US" altLang="zh-CN" sz="2000" b="1">
                <a:solidFill>
                  <a:srgbClr val="FF0000"/>
                </a:solidFill>
              </a:rPr>
              <a:t> </a:t>
            </a:r>
            <a:r>
              <a:rPr lang="zh-CN" altLang="en-US" sz="2000" b="1">
                <a:solidFill>
                  <a:srgbClr val="FF0000"/>
                </a:solidFill>
              </a:rPr>
              <a:t>substances</a:t>
            </a:r>
            <a:r>
              <a:rPr lang="en-US" altLang="zh-CN" sz="2000" b="1">
                <a:solidFill>
                  <a:srgbClr val="FF0000"/>
                </a:solidFill>
              </a:rPr>
              <a:t> </a:t>
            </a:r>
            <a:r>
              <a:rPr lang="zh-CN" altLang="en-US" sz="2000" b="1">
                <a:solidFill>
                  <a:srgbClr val="FF0000"/>
                </a:solidFill>
              </a:rPr>
              <a:t>in the mixture travel</a:t>
            </a:r>
            <a:r>
              <a:rPr lang="en-US" altLang="zh-CN" sz="2000" b="1">
                <a:solidFill>
                  <a:srgbClr val="FF0000"/>
                </a:solidFill>
              </a:rPr>
              <a:t> </a:t>
            </a:r>
            <a:r>
              <a:rPr lang="zh-CN" altLang="en-US" sz="2000" b="1">
                <a:solidFill>
                  <a:srgbClr val="FF0000"/>
                </a:solidFill>
              </a:rPr>
              <a:t>up the plate slowly</a:t>
            </a:r>
            <a:r>
              <a:rPr lang="zh-CN" altLang="en-US" sz="2000"/>
              <a:t> because their tendency to adsorb onto the silica or alumina</a:t>
            </a:r>
            <a:r>
              <a:rPr lang="en-US" altLang="zh-CN" sz="2000"/>
              <a:t> </a:t>
            </a:r>
            <a:r>
              <a:rPr lang="zh-CN" altLang="en-US" sz="2000"/>
              <a:t>surface is greater than their tendency to dissolve in the solvent. </a:t>
            </a:r>
          </a:p>
          <a:p>
            <a:r>
              <a:rPr lang="zh-CN" altLang="en-US" sz="2000"/>
              <a:t>Conversely, </a:t>
            </a:r>
            <a:r>
              <a:rPr lang="zh-CN" altLang="en-US" sz="2000" b="1">
                <a:solidFill>
                  <a:srgbClr val="FF0000"/>
                </a:solidFill>
              </a:rPr>
              <a:t>non</a:t>
            </a:r>
            <a:r>
              <a:rPr lang="en-US" altLang="zh-CN" sz="2000" b="1">
                <a:solidFill>
                  <a:srgbClr val="FF0000"/>
                </a:solidFill>
              </a:rPr>
              <a:t>-</a:t>
            </a:r>
            <a:r>
              <a:rPr lang="zh-CN" altLang="en-US" sz="2000" b="1">
                <a:solidFill>
                  <a:srgbClr val="FF0000"/>
                </a:solidFill>
              </a:rPr>
              <a:t>polar components dissolve in the solvent and travel further up the plate</a:t>
            </a:r>
            <a:r>
              <a:rPr lang="zh-CN" altLang="en-US" sz="2000"/>
              <a:t>.</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Retardation factor (R</a:t>
            </a:r>
            <a:r>
              <a:rPr lang="en-US" altLang="zh-CN" baseline="-25000">
                <a:sym typeface="+mn-ea"/>
              </a:rPr>
              <a:t>F</a:t>
            </a:r>
            <a:r>
              <a:rPr lang="zh-CN" altLang="en-US">
                <a:sym typeface="+mn-ea"/>
              </a:rPr>
              <a:t>)</a:t>
            </a:r>
            <a:endParaRPr lang="zh-CN" altLang="en-US"/>
          </a:p>
        </p:txBody>
      </p:sp>
      <p:sp>
        <p:nvSpPr>
          <p:cNvPr id="3" name="内容占位符 2"/>
          <p:cNvSpPr>
            <a:spLocks noGrp="1"/>
          </p:cNvSpPr>
          <p:nvPr>
            <p:ph sz="quarter" idx="1"/>
          </p:nvPr>
        </p:nvSpPr>
        <p:spPr>
          <a:xfrm>
            <a:off x="162560" y="1600200"/>
            <a:ext cx="6137275" cy="5044440"/>
          </a:xfrm>
        </p:spPr>
        <p:txBody>
          <a:bodyPr>
            <a:noAutofit/>
          </a:bodyPr>
          <a:lstStyle/>
          <a:p>
            <a:r>
              <a:rPr lang="zh-CN" altLang="en-US" sz="2000"/>
              <a:t>The results of a chromatography experiment can be quanti</a:t>
            </a:r>
            <a:r>
              <a:rPr lang="en-US" altLang="zh-CN" sz="2000"/>
              <a:t>fi</a:t>
            </a:r>
            <a:r>
              <a:rPr lang="zh-CN" altLang="en-US" sz="2000"/>
              <a:t>ed by calculating the</a:t>
            </a:r>
            <a:r>
              <a:rPr lang="en-US" altLang="zh-CN" sz="2000"/>
              <a:t> </a:t>
            </a:r>
            <a:r>
              <a:rPr lang="zh-CN" altLang="en-US" sz="2000" b="1">
                <a:solidFill>
                  <a:srgbClr val="FF0000"/>
                </a:solidFill>
              </a:rPr>
              <a:t>retardation factor (R</a:t>
            </a:r>
            <a:r>
              <a:rPr lang="zh-CN" altLang="en-US" sz="2000" b="1" baseline="-25000">
                <a:solidFill>
                  <a:srgbClr val="FF0000"/>
                </a:solidFill>
              </a:rPr>
              <a:t>F</a:t>
            </a:r>
            <a:r>
              <a:rPr lang="zh-CN" altLang="en-US" sz="2000" b="1">
                <a:solidFill>
                  <a:srgbClr val="FF0000"/>
                </a:solidFill>
              </a:rPr>
              <a:t>)</a:t>
            </a:r>
            <a:r>
              <a:rPr lang="zh-CN" altLang="en-US" sz="2000"/>
              <a:t>. The R</a:t>
            </a:r>
            <a:r>
              <a:rPr lang="zh-CN" altLang="en-US" sz="2000" baseline="-25000"/>
              <a:t>F</a:t>
            </a:r>
            <a:r>
              <a:rPr lang="en-US" altLang="zh-CN" sz="2000"/>
              <a:t> </a:t>
            </a:r>
            <a:r>
              <a:rPr lang="zh-CN" altLang="en-US" sz="2000"/>
              <a:t>value for a spot on a chromatogram is </a:t>
            </a:r>
            <a:r>
              <a:rPr lang="zh-CN" altLang="en-US" sz="2000" b="1">
                <a:solidFill>
                  <a:srgbClr val="FF0000"/>
                </a:solidFill>
              </a:rPr>
              <a:t>the ratio of</a:t>
            </a:r>
            <a:r>
              <a:rPr lang="en-US" altLang="zh-CN" sz="2000" b="1">
                <a:solidFill>
                  <a:srgbClr val="FF0000"/>
                </a:solidFill>
              </a:rPr>
              <a:t> </a:t>
            </a:r>
            <a:r>
              <a:rPr lang="zh-CN" altLang="en-US" sz="2000" b="1">
                <a:solidFill>
                  <a:srgbClr val="FF0000"/>
                </a:solidFill>
              </a:rPr>
              <a:t>the distance travelled by the spot (b) to the distance travelled by the solvent (a)</a:t>
            </a:r>
            <a:r>
              <a:rPr lang="zh-CN" altLang="en-US" sz="2000"/>
              <a:t>:</a:t>
            </a:r>
            <a:r>
              <a:rPr lang="en-US" altLang="zh-CN" sz="2000"/>
              <a:t> </a:t>
            </a:r>
          </a:p>
          <a:p>
            <a:r>
              <a:rPr lang="en-US" altLang="zh-CN" sz="2000" b="1">
                <a:solidFill>
                  <a:srgbClr val="FF0000"/>
                </a:solidFill>
              </a:rPr>
              <a:t>R</a:t>
            </a:r>
            <a:r>
              <a:rPr lang="en-US" altLang="zh-CN" sz="2000" b="1" baseline="-25000">
                <a:solidFill>
                  <a:srgbClr val="FF0000"/>
                </a:solidFill>
              </a:rPr>
              <a:t>F</a:t>
            </a:r>
            <a:r>
              <a:rPr lang="en-US" altLang="zh-CN" sz="2000" b="1">
                <a:solidFill>
                  <a:srgbClr val="FF0000"/>
                </a:solidFill>
              </a:rPr>
              <a:t>=b/a.</a:t>
            </a:r>
            <a:endParaRPr lang="en-US" altLang="zh-CN" sz="2000"/>
          </a:p>
          <a:p>
            <a:r>
              <a:rPr lang="en-US" altLang="zh-CN" sz="2000"/>
              <a:t>Since the spots cannot travel further than the solvent that transports them, R</a:t>
            </a:r>
            <a:r>
              <a:rPr lang="en-US" altLang="zh-CN" sz="2000" baseline="-25000"/>
              <a:t>F</a:t>
            </a:r>
            <a:r>
              <a:rPr lang="en-US" altLang="zh-CN" sz="2000"/>
              <a:t> values are always </a:t>
            </a:r>
            <a:r>
              <a:rPr lang="en-US" altLang="zh-CN" sz="2000" b="1">
                <a:solidFill>
                  <a:srgbClr val="FF0000"/>
                </a:solidFill>
              </a:rPr>
              <a:t>in the range of 0 to 1</a:t>
            </a:r>
            <a:r>
              <a:rPr lang="en-US" altLang="zh-CN" sz="2000"/>
              <a:t>. </a:t>
            </a:r>
          </a:p>
          <a:p>
            <a:r>
              <a:rPr lang="en-US" altLang="zh-CN" sz="2000"/>
              <a:t>The distance travelled by a spot can vary depending on factors such as the composition of the solvent, temperature, pH and type of paper used (in paper chromatography). </a:t>
            </a:r>
          </a:p>
        </p:txBody>
      </p:sp>
      <p:pic>
        <p:nvPicPr>
          <p:cNvPr id="4" name="图片 3"/>
          <p:cNvPicPr>
            <a:picLocks noChangeAspect="1"/>
          </p:cNvPicPr>
          <p:nvPr/>
        </p:nvPicPr>
        <p:blipFill>
          <a:blip r:embed="rId2"/>
          <a:stretch>
            <a:fillRect/>
          </a:stretch>
        </p:blipFill>
        <p:spPr>
          <a:xfrm>
            <a:off x="6156325" y="1772285"/>
            <a:ext cx="2971165" cy="3360420"/>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62560" y="1600200"/>
            <a:ext cx="8516620" cy="5044440"/>
          </a:xfrm>
        </p:spPr>
        <p:txBody>
          <a:bodyPr>
            <a:noAutofit/>
          </a:bodyPr>
          <a:lstStyle/>
          <a:p>
            <a:r>
              <a:rPr lang="en-US" altLang="zh-CN" sz="2000"/>
              <a:t>R</a:t>
            </a:r>
            <a:r>
              <a:rPr lang="en-US" altLang="zh-CN" sz="2000" baseline="-25000"/>
              <a:t>F</a:t>
            </a:r>
            <a:r>
              <a:rPr lang="en-US" altLang="zh-CN" sz="2000"/>
              <a:t> values are reproducible and therefore can be used to identify substances by comparing experimental values to accepted values, provided that the conditions are the same.</a:t>
            </a:r>
          </a:p>
          <a:p>
            <a:r>
              <a:rPr lang="en-US" altLang="zh-CN" sz="2000"/>
              <a:t>Chromatograms composed of clear dots are frequently shown in books. </a:t>
            </a:r>
          </a:p>
          <a:p>
            <a:r>
              <a:rPr lang="en-US" altLang="zh-CN" sz="2000"/>
              <a:t>If you do a chromatography experiment, you will often obtain a chromatogram in which each colour blends into the next. </a:t>
            </a:r>
          </a:p>
          <a:p>
            <a:r>
              <a:rPr lang="en-US" altLang="zh-CN" sz="2000"/>
              <a:t>If you want a clearer separation between substances in the mobile phase, you can try using </a:t>
            </a:r>
            <a:r>
              <a:rPr lang="en-US" altLang="zh-CN" sz="2000" b="1">
                <a:solidFill>
                  <a:srgbClr val="FF0000"/>
                </a:solidFill>
              </a:rPr>
              <a:t>different solvents</a:t>
            </a:r>
            <a:r>
              <a:rPr lang="en-US" altLang="zh-CN" sz="2000"/>
              <a:t>.</a:t>
            </a:r>
          </a:p>
        </p:txBody>
      </p:sp>
      <p:pic>
        <p:nvPicPr>
          <p:cNvPr id="6" name="图片 5"/>
          <p:cNvPicPr>
            <a:picLocks noChangeAspect="1"/>
          </p:cNvPicPr>
          <p:nvPr/>
        </p:nvPicPr>
        <p:blipFill>
          <a:blip r:embed="rId2"/>
          <a:stretch>
            <a:fillRect/>
          </a:stretch>
        </p:blipFill>
        <p:spPr>
          <a:xfrm>
            <a:off x="539750" y="4725035"/>
            <a:ext cx="7687945" cy="1000125"/>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sz="quarter" idx="1"/>
          </p:nvPr>
        </p:nvPicPr>
        <p:blipFill>
          <a:blip r:embed="rId2"/>
          <a:stretch>
            <a:fillRect/>
          </a:stretch>
        </p:blipFill>
        <p:spPr>
          <a:xfrm>
            <a:off x="683260" y="128905"/>
            <a:ext cx="6978015" cy="4085590"/>
          </a:xfrm>
          <a:prstGeom prst="rect">
            <a:avLst/>
          </a:prstGeom>
        </p:spPr>
      </p:pic>
      <p:pic>
        <p:nvPicPr>
          <p:cNvPr id="5" name="图片 4"/>
          <p:cNvPicPr>
            <a:picLocks noChangeAspect="1"/>
          </p:cNvPicPr>
          <p:nvPr/>
        </p:nvPicPr>
        <p:blipFill>
          <a:blip r:embed="rId3"/>
          <a:stretch>
            <a:fillRect/>
          </a:stretch>
        </p:blipFill>
        <p:spPr>
          <a:xfrm>
            <a:off x="676275" y="4149090"/>
            <a:ext cx="6985635" cy="2556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sz="quarter" idx="1"/>
          </p:nvPr>
        </p:nvPicPr>
        <p:blipFill>
          <a:blip r:embed="rId2"/>
          <a:stretch>
            <a:fillRect/>
          </a:stretch>
        </p:blipFill>
        <p:spPr>
          <a:xfrm>
            <a:off x="385445" y="1700530"/>
            <a:ext cx="8372475" cy="2385060"/>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solidFill>
                  <a:srgbClr val="FF0000"/>
                </a:solidFill>
              </a:rPr>
              <a:t>4.9 Bonding Triangle </a:t>
            </a:r>
          </a:p>
        </p:txBody>
      </p:sp>
      <p:pic>
        <p:nvPicPr>
          <p:cNvPr id="4" name="图片 3"/>
          <p:cNvPicPr>
            <a:picLocks noChangeAspect="1"/>
          </p:cNvPicPr>
          <p:nvPr/>
        </p:nvPicPr>
        <p:blipFill>
          <a:blip r:embed="rId2"/>
          <a:stretch>
            <a:fillRect/>
          </a:stretch>
        </p:blipFill>
        <p:spPr>
          <a:xfrm>
            <a:off x="395605" y="1197610"/>
            <a:ext cx="8027035" cy="937895"/>
          </a:xfrm>
          <a:prstGeom prst="rect">
            <a:avLst/>
          </a:prstGeom>
        </p:spPr>
      </p:pic>
      <p:pic>
        <p:nvPicPr>
          <p:cNvPr id="3" name="图片 2"/>
          <p:cNvPicPr>
            <a:picLocks noChangeAspect="1"/>
          </p:cNvPicPr>
          <p:nvPr/>
        </p:nvPicPr>
        <p:blipFill>
          <a:blip r:embed="rId3"/>
          <a:stretch>
            <a:fillRect/>
          </a:stretch>
        </p:blipFill>
        <p:spPr>
          <a:xfrm>
            <a:off x="395605" y="2133600"/>
            <a:ext cx="8026400" cy="4487545"/>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Bonding Continua</a:t>
            </a:r>
          </a:p>
        </p:txBody>
      </p:sp>
      <p:sp>
        <p:nvSpPr>
          <p:cNvPr id="3" name="内容占位符 2"/>
          <p:cNvSpPr>
            <a:spLocks noGrp="1"/>
          </p:cNvSpPr>
          <p:nvPr>
            <p:ph sz="quarter" idx="1"/>
          </p:nvPr>
        </p:nvSpPr>
        <p:spPr>
          <a:xfrm>
            <a:off x="612775" y="1600200"/>
            <a:ext cx="8153400" cy="1012190"/>
          </a:xfrm>
        </p:spPr>
        <p:txBody>
          <a:bodyPr/>
          <a:lstStyle/>
          <a:p>
            <a:r>
              <a:rPr lang="zh-CN" altLang="en-US"/>
              <a:t>Over time, chemists have further developed van Arkel and Ketelaar</a:t>
            </a:r>
            <a:r>
              <a:rPr lang="en-US" altLang="zh-CN"/>
              <a:t>’</a:t>
            </a:r>
            <a:r>
              <a:rPr lang="zh-CN" altLang="en-US"/>
              <a:t>s original</a:t>
            </a:r>
            <a:r>
              <a:rPr lang="en-US" altLang="zh-CN"/>
              <a:t> </a:t>
            </a:r>
            <a:r>
              <a:rPr lang="zh-CN" altLang="en-US"/>
              <a:t>work. </a:t>
            </a:r>
          </a:p>
        </p:txBody>
      </p:sp>
      <p:pic>
        <p:nvPicPr>
          <p:cNvPr id="5" name="图片 4"/>
          <p:cNvPicPr>
            <a:picLocks noChangeAspect="1"/>
          </p:cNvPicPr>
          <p:nvPr/>
        </p:nvPicPr>
        <p:blipFill>
          <a:blip r:embed="rId2"/>
          <a:stretch>
            <a:fillRect/>
          </a:stretch>
        </p:blipFill>
        <p:spPr>
          <a:xfrm>
            <a:off x="323215" y="2708910"/>
            <a:ext cx="8595995" cy="3020060"/>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Bonding Triangle</a:t>
            </a:r>
          </a:p>
        </p:txBody>
      </p:sp>
      <p:sp>
        <p:nvSpPr>
          <p:cNvPr id="3" name="内容占位符 2"/>
          <p:cNvSpPr>
            <a:spLocks noGrp="1"/>
          </p:cNvSpPr>
          <p:nvPr>
            <p:ph sz="quarter" idx="1"/>
          </p:nvPr>
        </p:nvSpPr>
        <p:spPr/>
        <p:txBody>
          <a:bodyPr/>
          <a:lstStyle/>
          <a:p>
            <a:r>
              <a:rPr lang="zh-CN" altLang="en-US"/>
              <a:t>Eventually, electronegativity was incorporated in a way that merges the two</a:t>
            </a:r>
            <a:r>
              <a:rPr lang="en-US" altLang="zh-CN"/>
              <a:t> </a:t>
            </a:r>
            <a:r>
              <a:rPr lang="zh-CN" altLang="en-US"/>
              <a:t>continua.</a:t>
            </a:r>
          </a:p>
          <a:p>
            <a:r>
              <a:rPr lang="zh-CN" altLang="en-US"/>
              <a:t>The resulting triangular bonding diagram or </a:t>
            </a:r>
            <a:r>
              <a:rPr lang="en-US" altLang="zh-CN"/>
              <a:t>”</a:t>
            </a:r>
            <a:r>
              <a:rPr lang="zh-CN" altLang="en-US"/>
              <a:t>bonding triangle</a:t>
            </a:r>
            <a:r>
              <a:rPr lang="en-US" altLang="zh-CN"/>
              <a:t>”</a:t>
            </a:r>
            <a:r>
              <a:rPr lang="zh-CN" altLang="en-US"/>
              <a:t>.</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1640" y="332656"/>
            <a:ext cx="6768752" cy="6311191"/>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sz="quarter" idx="1"/>
          </p:nvPr>
        </p:nvPicPr>
        <p:blipFill>
          <a:blip r:embed="rId2"/>
          <a:stretch>
            <a:fillRect/>
          </a:stretch>
        </p:blipFill>
        <p:spPr>
          <a:xfrm>
            <a:off x="179705" y="692150"/>
            <a:ext cx="7976235" cy="50552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378" y="1484630"/>
            <a:ext cx="8153400" cy="4495800"/>
          </a:xfrm>
        </p:spPr>
        <p:txBody>
          <a:bodyPr>
            <a:normAutofit/>
          </a:bodyPr>
          <a:lstStyle/>
          <a:p>
            <a:r>
              <a:rPr lang="en-US" sz="2000" dirty="0">
                <a:sym typeface="+mn-ea"/>
              </a:rPr>
              <a:t>Substances can conduct electricity when </a:t>
            </a:r>
            <a:r>
              <a:rPr lang="en-US" sz="2000" b="1" dirty="0">
                <a:solidFill>
                  <a:srgbClr val="FF0000"/>
                </a:solidFill>
                <a:sym typeface="+mn-ea"/>
              </a:rPr>
              <a:t>mobile charged particles</a:t>
            </a:r>
            <a:r>
              <a:rPr lang="en-US" sz="2000" dirty="0">
                <a:sym typeface="+mn-ea"/>
              </a:rPr>
              <a:t> are present.</a:t>
            </a:r>
            <a:endParaRPr lang="en-US" sz="2000" dirty="0"/>
          </a:p>
          <a:p>
            <a:r>
              <a:rPr lang="en-US" sz="2000" dirty="0">
                <a:sym typeface="+mn-ea"/>
              </a:rPr>
              <a:t>Metal solid contains a lattice of cations surrounded by free-moving, negatively charged electrons. </a:t>
            </a:r>
          </a:p>
          <a:p>
            <a:r>
              <a:rPr lang="en-US" sz="2000" dirty="0">
                <a:sym typeface="+mn-ea"/>
              </a:rPr>
              <a:t>The delocalized electrons move randomly throughout the metallic structure. </a:t>
            </a:r>
          </a:p>
          <a:p>
            <a:r>
              <a:rPr lang="en-US" sz="2000" dirty="0">
                <a:sym typeface="+mn-ea"/>
              </a:rPr>
              <a:t>When a potential difference is applied, there is a </a:t>
            </a:r>
            <a:r>
              <a:rPr lang="en-US" sz="2000" b="1" dirty="0">
                <a:solidFill>
                  <a:srgbClr val="FF0000"/>
                </a:solidFill>
                <a:sym typeface="+mn-ea"/>
              </a:rPr>
              <a:t>net movement of electrons away from the negative terminal and towards the positive terminal</a:t>
            </a:r>
            <a:r>
              <a:rPr lang="en-US" sz="2000" dirty="0">
                <a:sym typeface="+mn-ea"/>
              </a:rPr>
              <a:t>.</a:t>
            </a:r>
            <a:endParaRPr lang="en-US" altLang="en-US" sz="2000" dirty="0">
              <a:sym typeface="+mn-ea"/>
            </a:endParaRPr>
          </a:p>
        </p:txBody>
      </p:sp>
      <p:sp>
        <p:nvSpPr>
          <p:cNvPr id="4" name="标题 1"/>
          <p:cNvSpPr>
            <a:spLocks noGrp="1"/>
          </p:cNvSpPr>
          <p:nvPr>
            <p:ph type="title"/>
          </p:nvPr>
        </p:nvSpPr>
        <p:spPr/>
        <p:txBody>
          <a:bodyPr/>
          <a:lstStyle/>
          <a:p>
            <a:r>
              <a:rPr lang="en-US" altLang="zh-CN" dirty="0"/>
              <a:t>Electrical conductivity</a:t>
            </a:r>
            <a:endParaRPr lang="zh-CN" altLang="en-US" dirty="0"/>
          </a:p>
        </p:txBody>
      </p:sp>
      <p:pic>
        <p:nvPicPr>
          <p:cNvPr id="10" name="图片 9" descr="images.jpg"/>
          <p:cNvPicPr>
            <a:picLocks noChangeAspect="1"/>
          </p:cNvPicPr>
          <p:nvPr/>
        </p:nvPicPr>
        <p:blipFill>
          <a:blip r:embed="rId2"/>
          <a:stretch>
            <a:fillRect/>
          </a:stretch>
        </p:blipFill>
        <p:spPr>
          <a:xfrm>
            <a:off x="2200910" y="4005580"/>
            <a:ext cx="3096260" cy="2661920"/>
          </a:xfrm>
          <a:prstGeom prst="rect">
            <a:avLst/>
          </a:prstGeom>
        </p:spPr>
      </p:pic>
      <p:pic>
        <p:nvPicPr>
          <p:cNvPr id="2" name="图片 1"/>
          <p:cNvPicPr>
            <a:picLocks noChangeAspect="1"/>
          </p:cNvPicPr>
          <p:nvPr/>
        </p:nvPicPr>
        <p:blipFill>
          <a:blip r:embed="rId3"/>
          <a:stretch>
            <a:fillRect/>
          </a:stretch>
        </p:blipFill>
        <p:spPr>
          <a:xfrm>
            <a:off x="5534025" y="3932555"/>
            <a:ext cx="3042920" cy="2708275"/>
          </a:xfrm>
          <a:prstGeom prst="rect">
            <a:avLst/>
          </a:prstGeom>
        </p:spPr>
      </p:pic>
      <p:sp>
        <p:nvSpPr>
          <p:cNvPr id="5" name="文本框 4"/>
          <p:cNvSpPr txBox="1"/>
          <p:nvPr/>
        </p:nvSpPr>
        <p:spPr>
          <a:xfrm>
            <a:off x="1908175" y="5733415"/>
            <a:ext cx="290830" cy="572770"/>
          </a:xfrm>
          <a:prstGeom prst="rect">
            <a:avLst/>
          </a:prstGeom>
          <a:noFill/>
        </p:spPr>
        <p:txBody>
          <a:bodyPr wrap="square" rtlCol="0">
            <a:noAutofit/>
          </a:bodyPr>
          <a:lstStyle/>
          <a:p>
            <a:r>
              <a:rPr lang="en-US" altLang="zh-CN" sz="360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201930" y="1528445"/>
            <a:ext cx="8564245" cy="5151120"/>
          </a:xfrm>
        </p:spPr>
        <p:txBody>
          <a:bodyPr>
            <a:noAutofit/>
          </a:bodyPr>
          <a:lstStyle/>
          <a:p>
            <a:r>
              <a:rPr lang="zh-CN" altLang="en-US" sz="2400"/>
              <a:t>The position of a substance in the bonding triangle is determined by the relative</a:t>
            </a:r>
            <a:r>
              <a:rPr lang="en-US" altLang="zh-CN" sz="2400"/>
              <a:t> </a:t>
            </a:r>
            <a:r>
              <a:rPr lang="zh-CN" altLang="en-US" sz="2400"/>
              <a:t>contributions of the three bonding types to the overall bond. To locate it, we</a:t>
            </a:r>
            <a:r>
              <a:rPr lang="en-US" altLang="zh-CN" sz="2400"/>
              <a:t> </a:t>
            </a:r>
            <a:r>
              <a:rPr lang="zh-CN" altLang="en-US" sz="2400"/>
              <a:t>need to know the electronegativity values of the two elements involved in the</a:t>
            </a:r>
            <a:r>
              <a:rPr lang="en-US" altLang="zh-CN" sz="2400"/>
              <a:t> </a:t>
            </a:r>
            <a:r>
              <a:rPr lang="zh-CN" altLang="en-US" sz="2400"/>
              <a:t>bond. </a:t>
            </a:r>
          </a:p>
          <a:p>
            <a:r>
              <a:rPr lang="zh-CN" altLang="en-US" sz="2400"/>
              <a:t>We then need to work out two parameters:</a:t>
            </a:r>
          </a:p>
          <a:p>
            <a:pPr lvl="1"/>
            <a:r>
              <a:rPr lang="zh-CN" altLang="en-US" sz="2000"/>
              <a:t>di</a:t>
            </a:r>
            <a:r>
              <a:rPr lang="en-US" altLang="zh-CN" sz="2000"/>
              <a:t>ff</a:t>
            </a:r>
            <a:r>
              <a:rPr lang="zh-CN" altLang="en-US" sz="2000"/>
              <a:t>erence in electronegativities, ∆χ, which is the ionic–covalent parameter</a:t>
            </a:r>
          </a:p>
          <a:p>
            <a:pPr lvl="1"/>
            <a:r>
              <a:rPr lang="zh-CN" altLang="en-US" sz="2000"/>
              <a:t>mean electronegativity,</a:t>
            </a:r>
            <a:r>
              <a:rPr lang="en-US" altLang="zh-CN" sz="2000"/>
              <a:t> </a:t>
            </a:r>
            <a:r>
              <a:rPr lang="zh-CN" altLang="en-US" sz="2000"/>
              <a:t> </a:t>
            </a:r>
            <a:r>
              <a:rPr lang="en-US" altLang="zh-CN" sz="2000"/>
              <a:t>  </a:t>
            </a:r>
            <a:r>
              <a:rPr lang="zh-CN" altLang="en-US" sz="2000"/>
              <a:t>, which is the metallic–covalent parameter.</a:t>
            </a:r>
          </a:p>
          <a:p>
            <a:pPr lvl="0"/>
            <a:r>
              <a:rPr lang="en-US" altLang="zh-CN" sz="2400"/>
              <a:t>We do not need to consider molecular formula or bond order. As a result, two or more different bonds may have identical parameters. </a:t>
            </a:r>
          </a:p>
          <a:p>
            <a:pPr lvl="0"/>
            <a:r>
              <a:rPr lang="en-US" altLang="zh-CN" sz="2400"/>
              <a:t>For example, the double carbon–oxygen bond in carbon dioxide is in the same place in the bonding diagram as the triple carbon–oxygen bond in carbon monoxide.</a:t>
            </a:r>
          </a:p>
        </p:txBody>
      </p:sp>
      <p:pic>
        <p:nvPicPr>
          <p:cNvPr id="4" name="图片 3"/>
          <p:cNvPicPr>
            <a:picLocks noChangeAspect="1"/>
          </p:cNvPicPr>
          <p:nvPr/>
        </p:nvPicPr>
        <p:blipFill>
          <a:blip r:embed="rId2"/>
          <a:stretch>
            <a:fillRect/>
          </a:stretch>
        </p:blipFill>
        <p:spPr>
          <a:xfrm>
            <a:off x="3285490" y="3860800"/>
            <a:ext cx="220345" cy="344805"/>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3215" y="116205"/>
            <a:ext cx="7006590" cy="1106170"/>
          </a:xfrm>
          <a:prstGeom prst="rect">
            <a:avLst/>
          </a:prstGeom>
        </p:spPr>
      </p:pic>
      <p:pic>
        <p:nvPicPr>
          <p:cNvPr id="3" name="图片 2"/>
          <p:cNvPicPr>
            <a:picLocks noChangeAspect="1"/>
          </p:cNvPicPr>
          <p:nvPr/>
        </p:nvPicPr>
        <p:blipFill>
          <a:blip r:embed="rId3"/>
          <a:stretch>
            <a:fillRect/>
          </a:stretch>
        </p:blipFill>
        <p:spPr>
          <a:xfrm>
            <a:off x="323215" y="1203960"/>
            <a:ext cx="5486400" cy="5654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sz="quarter" idx="1"/>
          </p:nvPr>
        </p:nvPicPr>
        <p:blipFill>
          <a:blip r:embed="rId2"/>
          <a:stretch>
            <a:fillRect/>
          </a:stretch>
        </p:blipFill>
        <p:spPr>
          <a:xfrm>
            <a:off x="539750" y="1268730"/>
            <a:ext cx="6557010" cy="3998595"/>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Different types of bonding/forces</a:t>
            </a:r>
            <a:endParaRPr lang="zh-CN" altLang="en-US" dirty="0"/>
          </a:p>
        </p:txBody>
      </p:sp>
      <p:sp>
        <p:nvSpPr>
          <p:cNvPr id="3" name="内容占位符 2"/>
          <p:cNvSpPr>
            <a:spLocks noGrp="1"/>
          </p:cNvSpPr>
          <p:nvPr>
            <p:ph sz="quarter" idx="1"/>
          </p:nvPr>
        </p:nvSpPr>
        <p:spPr>
          <a:xfrm>
            <a:off x="395536" y="1600200"/>
            <a:ext cx="8640960" cy="4495800"/>
          </a:xfrm>
        </p:spPr>
        <p:txBody>
          <a:bodyPr>
            <a:normAutofit fontScale="92500" lnSpcReduction="20000"/>
          </a:bodyPr>
          <a:lstStyle/>
          <a:p>
            <a:r>
              <a:rPr lang="en-US" altLang="zh-CN" dirty="0"/>
              <a:t>Ionic bonding</a:t>
            </a:r>
          </a:p>
          <a:p>
            <a:r>
              <a:rPr lang="en-US" altLang="zh-CN" dirty="0"/>
              <a:t>Covalent bonding</a:t>
            </a:r>
          </a:p>
          <a:p>
            <a:r>
              <a:rPr lang="en-US" altLang="zh-CN" dirty="0"/>
              <a:t>Metallic bonding</a:t>
            </a:r>
          </a:p>
          <a:p>
            <a:r>
              <a:rPr lang="en-US" altLang="zh-CN" dirty="0"/>
              <a:t>Intermolecular force:  London forces</a:t>
            </a:r>
          </a:p>
          <a:p>
            <a:pPr>
              <a:buNone/>
            </a:pPr>
            <a:r>
              <a:rPr lang="en-US" altLang="zh-CN" dirty="0"/>
              <a:t>              		     dipole-dipole forces</a:t>
            </a:r>
          </a:p>
          <a:p>
            <a:pPr>
              <a:buNone/>
            </a:pPr>
            <a:r>
              <a:rPr lang="en-US" altLang="zh-CN" dirty="0"/>
              <a:t>             		      hydrogen bonding</a:t>
            </a:r>
          </a:p>
          <a:p>
            <a:pPr>
              <a:buNone/>
            </a:pPr>
            <a:endParaRPr lang="en-US" altLang="zh-CN" dirty="0"/>
          </a:p>
          <a:p>
            <a:pPr>
              <a:buNone/>
            </a:pPr>
            <a:r>
              <a:rPr lang="en-US" altLang="zh-CN" sz="3500" dirty="0">
                <a:solidFill>
                  <a:schemeClr val="accent2">
                    <a:lumMod val="50000"/>
                  </a:schemeClr>
                </a:solidFill>
              </a:rPr>
              <a:t>The physical properties of a substance depend on the forces between the particles of the chemical species that it is composed of.</a:t>
            </a:r>
            <a:endParaRPr lang="zh-CN" altLang="en-US" sz="3500" dirty="0">
              <a:solidFill>
                <a:schemeClr val="accent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Predict bond type</a:t>
            </a:r>
            <a:endParaRPr lang="zh-CN" altLang="en-US" dirty="0"/>
          </a:p>
        </p:txBody>
      </p:sp>
      <p:sp>
        <p:nvSpPr>
          <p:cNvPr id="3" name="TextBox 2"/>
          <p:cNvSpPr txBox="1"/>
          <p:nvPr/>
        </p:nvSpPr>
        <p:spPr>
          <a:xfrm>
            <a:off x="2000232" y="2357430"/>
            <a:ext cx="4429156" cy="1938992"/>
          </a:xfrm>
          <a:prstGeom prst="rect">
            <a:avLst/>
          </a:prstGeom>
          <a:noFill/>
        </p:spPr>
        <p:txBody>
          <a:bodyPr wrap="square" rtlCol="0">
            <a:spAutoFit/>
          </a:bodyPr>
          <a:lstStyle/>
          <a:p>
            <a:r>
              <a:rPr lang="en-US" altLang="zh-CN" sz="2400" dirty="0"/>
              <a:t>Compound      electronegativity.      Bond type</a:t>
            </a:r>
          </a:p>
          <a:p>
            <a:r>
              <a:rPr lang="en-US" altLang="zh-CN" sz="2400" dirty="0"/>
              <a:t>   Na </a:t>
            </a:r>
            <a:r>
              <a:rPr lang="en-US" altLang="zh-CN" sz="2400" dirty="0" err="1"/>
              <a:t>Cl</a:t>
            </a:r>
            <a:r>
              <a:rPr lang="en-US" altLang="zh-CN" sz="2400" dirty="0"/>
              <a:t>          L   H        Ionic </a:t>
            </a:r>
          </a:p>
          <a:p>
            <a:r>
              <a:rPr lang="en-US" altLang="zh-CN" sz="2400" dirty="0"/>
              <a:t>   </a:t>
            </a:r>
            <a:r>
              <a:rPr lang="en-US" altLang="zh-CN" sz="2400" dirty="0" err="1"/>
              <a:t>Cl</a:t>
            </a:r>
            <a:r>
              <a:rPr lang="en-US" altLang="zh-CN" sz="2400" dirty="0"/>
              <a:t>  </a:t>
            </a:r>
            <a:r>
              <a:rPr lang="en-US" altLang="zh-CN" sz="2400" dirty="0" err="1"/>
              <a:t>Cl</a:t>
            </a:r>
            <a:r>
              <a:rPr lang="en-US" altLang="zh-CN" sz="2400" dirty="0"/>
              <a:t>          H   </a:t>
            </a:r>
            <a:r>
              <a:rPr lang="en-US" altLang="zh-CN" sz="2400" dirty="0" err="1"/>
              <a:t>H</a:t>
            </a:r>
            <a:r>
              <a:rPr lang="en-US" altLang="zh-CN" sz="2400" dirty="0"/>
              <a:t>       Covalent</a:t>
            </a:r>
          </a:p>
          <a:p>
            <a:r>
              <a:rPr lang="en-US" altLang="zh-CN" sz="2400" dirty="0"/>
              <a:t>   Na </a:t>
            </a:r>
            <a:r>
              <a:rPr lang="en-US" altLang="zh-CN" sz="2400" dirty="0" err="1"/>
              <a:t>Na</a:t>
            </a:r>
            <a:r>
              <a:rPr lang="en-US" altLang="zh-CN" sz="2400" dirty="0"/>
              <a:t>         L   </a:t>
            </a:r>
            <a:r>
              <a:rPr lang="en-US" altLang="zh-CN" sz="2400" dirty="0" err="1"/>
              <a:t>L</a:t>
            </a:r>
            <a:r>
              <a:rPr lang="en-US" altLang="zh-CN" sz="2400" dirty="0"/>
              <a:t>        Metallic</a:t>
            </a:r>
            <a:endParaRPr lang="zh-CN" altLang="en-US" sz="2400" dirty="0"/>
          </a:p>
        </p:txBody>
      </p:sp>
      <p:sp>
        <p:nvSpPr>
          <p:cNvPr id="4" name="TextBox 3"/>
          <p:cNvSpPr txBox="1"/>
          <p:nvPr/>
        </p:nvSpPr>
        <p:spPr>
          <a:xfrm>
            <a:off x="285720" y="1714488"/>
            <a:ext cx="6894516" cy="461665"/>
          </a:xfrm>
          <a:prstGeom prst="rect">
            <a:avLst/>
          </a:prstGeom>
          <a:noFill/>
        </p:spPr>
        <p:txBody>
          <a:bodyPr wrap="none" rtlCol="0">
            <a:spAutoFit/>
          </a:bodyPr>
          <a:lstStyle/>
          <a:p>
            <a:r>
              <a:rPr lang="en-US" altLang="zh-CN" sz="2400" dirty="0"/>
              <a:t>Based on position in periodic table &amp; electronegativity.</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Molecular covalent solid</a:t>
            </a:r>
            <a:endParaRPr lang="zh-CN" altLang="en-US" dirty="0"/>
          </a:p>
        </p:txBody>
      </p:sp>
      <p:sp>
        <p:nvSpPr>
          <p:cNvPr id="3" name="TextBox 2"/>
          <p:cNvSpPr txBox="1"/>
          <p:nvPr/>
        </p:nvSpPr>
        <p:spPr>
          <a:xfrm>
            <a:off x="71406" y="1571612"/>
            <a:ext cx="8923348" cy="954107"/>
          </a:xfrm>
          <a:prstGeom prst="rect">
            <a:avLst/>
          </a:prstGeom>
          <a:noFill/>
        </p:spPr>
        <p:txBody>
          <a:bodyPr wrap="square" rtlCol="0">
            <a:spAutoFit/>
          </a:bodyPr>
          <a:lstStyle/>
          <a:p>
            <a:r>
              <a:rPr lang="en-US" altLang="zh-CN" sz="2800" dirty="0"/>
              <a:t>The covalent bonds hold a small number of atoms together to form discrete units called </a:t>
            </a:r>
            <a:r>
              <a:rPr lang="en-US" altLang="zh-CN" sz="2800" b="1" dirty="0"/>
              <a:t>Molecules</a:t>
            </a:r>
            <a:r>
              <a:rPr lang="en-US" altLang="zh-CN" sz="2800" dirty="0"/>
              <a:t>.</a:t>
            </a:r>
            <a:endParaRPr lang="zh-CN" altLang="en-US" sz="2800" dirty="0"/>
          </a:p>
        </p:txBody>
      </p:sp>
      <p:pic>
        <p:nvPicPr>
          <p:cNvPr id="1026" name="Picture 2"/>
          <p:cNvPicPr>
            <a:picLocks noChangeAspect="1" noChangeArrowheads="1"/>
          </p:cNvPicPr>
          <p:nvPr/>
        </p:nvPicPr>
        <p:blipFill>
          <a:blip r:embed="rId2"/>
          <a:srcRect/>
          <a:stretch>
            <a:fillRect/>
          </a:stretch>
        </p:blipFill>
        <p:spPr bwMode="auto">
          <a:xfrm>
            <a:off x="1928794" y="2676546"/>
            <a:ext cx="5048250" cy="37528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16335"/>
            <a:ext cx="9144000" cy="719158"/>
          </a:xfrm>
        </p:spPr>
        <p:txBody>
          <a:bodyPr>
            <a:noAutofit/>
          </a:bodyPr>
          <a:lstStyle/>
          <a:p>
            <a:r>
              <a:rPr lang="en-US" altLang="zh-CN" sz="3600" dirty="0"/>
              <a:t>Giant molecular / network covalent structure</a:t>
            </a:r>
            <a:endParaRPr lang="zh-CN" altLang="en-US" sz="3600" dirty="0"/>
          </a:p>
        </p:txBody>
      </p:sp>
      <p:pic>
        <p:nvPicPr>
          <p:cNvPr id="3" name="Picture 2" descr="6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0174"/>
            <a:ext cx="4357718" cy="2490125"/>
          </a:xfrm>
          <a:prstGeom prst="rect">
            <a:avLst/>
          </a:prstGeom>
        </p:spPr>
      </p:pic>
      <p:pic>
        <p:nvPicPr>
          <p:cNvPr id="2050" name="Picture 2"/>
          <p:cNvPicPr>
            <a:picLocks noChangeAspect="1" noChangeArrowheads="1"/>
          </p:cNvPicPr>
          <p:nvPr/>
        </p:nvPicPr>
        <p:blipFill>
          <a:blip r:embed="rId3"/>
          <a:srcRect/>
          <a:stretch>
            <a:fillRect/>
          </a:stretch>
        </p:blipFill>
        <p:spPr bwMode="auto">
          <a:xfrm>
            <a:off x="500034" y="4000504"/>
            <a:ext cx="3797561" cy="2739093"/>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4520518" y="2252703"/>
            <a:ext cx="4409200" cy="324799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Properties of molecular covalent solid V.S. Ionic compounds</a:t>
            </a:r>
            <a:endParaRPr lang="zh-CN" altLang="en-US" dirty="0"/>
          </a:p>
        </p:txBody>
      </p:sp>
      <p:pic>
        <p:nvPicPr>
          <p:cNvPr id="17410" name="Picture 2"/>
          <p:cNvPicPr>
            <a:picLocks noChangeAspect="1" noChangeArrowheads="1"/>
          </p:cNvPicPr>
          <p:nvPr/>
        </p:nvPicPr>
        <p:blipFill>
          <a:blip r:embed="rId2"/>
          <a:srcRect/>
          <a:stretch>
            <a:fillRect/>
          </a:stretch>
        </p:blipFill>
        <p:spPr bwMode="auto">
          <a:xfrm>
            <a:off x="2224088" y="4786322"/>
            <a:ext cx="6419878" cy="1750875"/>
          </a:xfrm>
          <a:prstGeom prst="rect">
            <a:avLst/>
          </a:prstGeom>
          <a:noFill/>
          <a:ln w="9525">
            <a:noFill/>
            <a:miter lim="800000"/>
            <a:headEnd/>
            <a:tailEnd/>
          </a:ln>
          <a:effectLst/>
        </p:spPr>
      </p:pic>
      <p:sp>
        <p:nvSpPr>
          <p:cNvPr id="7" name="内容占位符 6"/>
          <p:cNvSpPr>
            <a:spLocks noGrp="1"/>
          </p:cNvSpPr>
          <p:nvPr>
            <p:ph sz="quarter" idx="1"/>
          </p:nvPr>
        </p:nvSpPr>
        <p:spPr>
          <a:xfrm>
            <a:off x="1285852" y="1643050"/>
            <a:ext cx="7000892" cy="3095628"/>
          </a:xfrm>
        </p:spPr>
        <p:txBody>
          <a:bodyPr>
            <a:normAutofit/>
          </a:bodyPr>
          <a:lstStyle/>
          <a:p>
            <a:r>
              <a:rPr lang="en-US" altLang="zh-CN" dirty="0"/>
              <a:t>Quite soft in the solid state</a:t>
            </a:r>
          </a:p>
          <a:p>
            <a:r>
              <a:rPr lang="en-US" altLang="zh-CN" dirty="0"/>
              <a:t>Have low </a:t>
            </a:r>
            <a:r>
              <a:rPr lang="en-US" altLang="zh-CN" dirty="0" err="1"/>
              <a:t>m.p</a:t>
            </a:r>
            <a:r>
              <a:rPr lang="en-US" altLang="zh-CN" dirty="0"/>
              <a:t>. and </a:t>
            </a:r>
            <a:r>
              <a:rPr lang="en-US" altLang="zh-CN" dirty="0" err="1"/>
              <a:t>b.p</a:t>
            </a:r>
            <a:r>
              <a:rPr lang="en-US" altLang="zh-CN" dirty="0"/>
              <a:t>. (often existing as liquids or gases at R.T.P.)</a:t>
            </a:r>
          </a:p>
          <a:p>
            <a:r>
              <a:rPr lang="en-US" altLang="zh-CN" dirty="0"/>
              <a:t>Do not conduct electricity</a:t>
            </a:r>
          </a:p>
          <a:p>
            <a:r>
              <a:rPr lang="en-US" altLang="zh-CN" dirty="0"/>
              <a:t>Are more soluble in non-polar solvents than in water</a:t>
            </a:r>
            <a:endParaRPr lang="zh-CN" altLang="en-US" dirty="0"/>
          </a:p>
        </p:txBody>
      </p:sp>
      <p:sp>
        <p:nvSpPr>
          <p:cNvPr id="8" name="TextBox 7"/>
          <p:cNvSpPr txBox="1"/>
          <p:nvPr/>
        </p:nvSpPr>
        <p:spPr>
          <a:xfrm>
            <a:off x="-11649" y="5429264"/>
            <a:ext cx="2154757" cy="461665"/>
          </a:xfrm>
          <a:prstGeom prst="rect">
            <a:avLst/>
          </a:prstGeom>
          <a:noFill/>
        </p:spPr>
        <p:txBody>
          <a:bodyPr wrap="none" rtlCol="0">
            <a:spAutoFit/>
          </a:bodyPr>
          <a:lstStyle/>
          <a:p>
            <a:r>
              <a:rPr lang="en-US" altLang="zh-CN" sz="2400" dirty="0"/>
              <a:t>Ionic compounds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4543" y="642918"/>
            <a:ext cx="9119489" cy="5786478"/>
          </a:xfrm>
          <a:prstGeom prst="rect">
            <a:avLst/>
          </a:prstGeom>
          <a:noFill/>
          <a:ln w="9525">
            <a:noFill/>
            <a:miter lim="800000"/>
            <a:headEnd/>
            <a:tailEnd/>
          </a:ln>
          <a:effec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overall</a:t>
            </a:r>
          </a:p>
        </p:txBody>
      </p:sp>
      <p:sp>
        <p:nvSpPr>
          <p:cNvPr id="3" name="Content Placeholder 2"/>
          <p:cNvSpPr>
            <a:spLocks noGrp="1"/>
          </p:cNvSpPr>
          <p:nvPr>
            <p:ph sz="quarter" idx="1"/>
          </p:nvPr>
        </p:nvSpPr>
        <p:spPr>
          <a:xfrm>
            <a:off x="612648" y="1600200"/>
            <a:ext cx="8153400" cy="5141168"/>
          </a:xfrm>
        </p:spPr>
        <p:txBody>
          <a:bodyPr>
            <a:normAutofit fontScale="92500"/>
          </a:bodyPr>
          <a:lstStyle/>
          <a:p>
            <a:r>
              <a:rPr lang="en-US" dirty="0"/>
              <a:t>Stronger the bonding between particles, harder the substance; higher the m.p. &amp; </a:t>
            </a:r>
            <a:r>
              <a:rPr lang="en-US" dirty="0" err="1"/>
              <a:t>b.p</a:t>
            </a:r>
            <a:r>
              <a:rPr lang="en-US" dirty="0"/>
              <a:t>; lower the volatility.</a:t>
            </a:r>
          </a:p>
          <a:p>
            <a:pPr marL="0" indent="0">
              <a:buNone/>
            </a:pPr>
            <a:endParaRPr lang="en-US" dirty="0"/>
          </a:p>
          <a:p>
            <a:r>
              <a:rPr lang="en-US" dirty="0"/>
              <a:t>Electrical conductivity depends on whether the substance contains mobile charge carriers.</a:t>
            </a:r>
          </a:p>
          <a:p>
            <a:endParaRPr lang="en-US" dirty="0"/>
          </a:p>
          <a:p>
            <a:r>
              <a:rPr lang="en-US" dirty="0"/>
              <a:t>Dissolving involves the intimate mixing of the particles of two substances: the solute and solvent. The forces between solute &amp; solvent must be as strong, or stronger, than that between solute &amp; solute, solvent &amp; solvent.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12445" y="1412875"/>
            <a:ext cx="8253730" cy="3863340"/>
          </a:xfrm>
        </p:spPr>
        <p:txBody>
          <a:bodyPr>
            <a:noAutofit/>
          </a:bodyPr>
          <a:lstStyle/>
          <a:p>
            <a:r>
              <a:rPr lang="en-US" altLang="zh-CN" sz="2000" dirty="0"/>
              <a:t>Metals conduct heat well. </a:t>
            </a:r>
          </a:p>
          <a:p>
            <a:r>
              <a:rPr lang="en-US" altLang="zh-CN" sz="2000" dirty="0"/>
              <a:t>The thermal energy of a substance is related to the </a:t>
            </a:r>
            <a:r>
              <a:rPr lang="en-US" altLang="zh-CN" sz="2000" b="1" dirty="0">
                <a:solidFill>
                  <a:srgbClr val="FF0000"/>
                </a:solidFill>
              </a:rPr>
              <a:t>kinetic energy</a:t>
            </a:r>
            <a:r>
              <a:rPr lang="en-US" altLang="zh-CN" sz="2000" dirty="0"/>
              <a:t> of its particles. </a:t>
            </a:r>
          </a:p>
          <a:p>
            <a:r>
              <a:rPr lang="en-US" altLang="zh-CN" sz="2000" dirty="0"/>
              <a:t>When a substance is heated, its particles gain kinetic energy, so their vibrations and movement become more vigorous.</a:t>
            </a:r>
          </a:p>
          <a:p>
            <a:r>
              <a:rPr lang="en-US" altLang="zh-CN" sz="2000" dirty="0"/>
              <a:t>When a metal is heated, the vibrations of its cations increase in magnitude.</a:t>
            </a:r>
          </a:p>
          <a:p>
            <a:r>
              <a:rPr lang="en-US" altLang="zh-CN" sz="2000" dirty="0"/>
              <a:t>These vibrations are easily passed along to other cations because of their closely packed arrangement. The vibrating cations also </a:t>
            </a:r>
            <a:r>
              <a:rPr lang="en-US" altLang="zh-CN" sz="2000" b="1" dirty="0">
                <a:solidFill>
                  <a:srgbClr val="FF0000"/>
                </a:solidFill>
              </a:rPr>
              <a:t>transfer energy to the surrounding electrons</a:t>
            </a:r>
            <a:r>
              <a:rPr lang="en-US" altLang="zh-CN" sz="2000" dirty="0"/>
              <a:t> through collisions. </a:t>
            </a:r>
            <a:r>
              <a:rPr lang="en-US" altLang="zh-CN" sz="2000" b="1" dirty="0">
                <a:solidFill>
                  <a:srgbClr val="FF0000"/>
                </a:solidFill>
              </a:rPr>
              <a:t>Since the electrons in metals are mobile, they can pass this increased kinetic energy to other parts of the lattice quickly</a:t>
            </a:r>
            <a:r>
              <a:rPr lang="en-US" altLang="zh-CN" sz="2000" dirty="0"/>
              <a:t>.</a:t>
            </a:r>
          </a:p>
        </p:txBody>
      </p:sp>
      <p:sp>
        <p:nvSpPr>
          <p:cNvPr id="4" name="标题 1"/>
          <p:cNvSpPr>
            <a:spLocks noGrp="1"/>
          </p:cNvSpPr>
          <p:nvPr>
            <p:ph type="title"/>
          </p:nvPr>
        </p:nvSpPr>
        <p:spPr/>
        <p:txBody>
          <a:bodyPr/>
          <a:lstStyle/>
          <a:p>
            <a:r>
              <a:rPr lang="en-US" altLang="zh-CN" dirty="0"/>
              <a:t>Heat conductivity</a:t>
            </a:r>
            <a:endParaRPr lang="zh-CN" altLang="en-US" dirty="0"/>
          </a:p>
        </p:txBody>
      </p:sp>
      <p:pic>
        <p:nvPicPr>
          <p:cNvPr id="6" name="图片 5" descr="metal_conductivity_lr.jpg"/>
          <p:cNvPicPr>
            <a:picLocks noChangeAspect="1"/>
          </p:cNvPicPr>
          <p:nvPr/>
        </p:nvPicPr>
        <p:blipFill>
          <a:blip r:embed="rId2"/>
          <a:stretch>
            <a:fillRect/>
          </a:stretch>
        </p:blipFill>
        <p:spPr>
          <a:xfrm>
            <a:off x="5662930" y="4860290"/>
            <a:ext cx="3343910" cy="1993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Solubility-Metals</a:t>
            </a:r>
          </a:p>
        </p:txBody>
      </p:sp>
      <p:sp>
        <p:nvSpPr>
          <p:cNvPr id="3" name="Content Placeholder 2"/>
          <p:cNvSpPr>
            <a:spLocks noGrp="1"/>
          </p:cNvSpPr>
          <p:nvPr>
            <p:ph sz="quarter" idx="1"/>
          </p:nvPr>
        </p:nvSpPr>
        <p:spPr/>
        <p:txBody>
          <a:bodyPr/>
          <a:lstStyle/>
          <a:p>
            <a:r>
              <a:rPr lang="en-US" dirty="0"/>
              <a:t>Do not dissolve in other substances unless they react with them chemically (e.g. Na + H</a:t>
            </a:r>
            <a:r>
              <a:rPr lang="en-US" baseline="-25000" dirty="0"/>
              <a:t>2</a:t>
            </a:r>
            <a:r>
              <a:rPr lang="en-US" dirty="0"/>
              <a:t>O)</a:t>
            </a:r>
          </a:p>
          <a:p>
            <a:endParaRPr lang="en-US" dirty="0"/>
          </a:p>
          <a:p>
            <a:r>
              <a:rPr lang="en-US" dirty="0"/>
              <a:t>Dissolve in other metals to form mixtures of variable composition called alloys. (e.g. Brass: alloy of Cu &amp; Zn; Steel: non-metal C dissolve in Fe) </a:t>
            </a:r>
          </a:p>
        </p:txBody>
      </p:sp>
      <p:pic>
        <p:nvPicPr>
          <p:cNvPr id="4" name="Picture 2"/>
          <p:cNvPicPr>
            <a:picLocks noChangeAspect="1" noChangeArrowheads="1"/>
          </p:cNvPicPr>
          <p:nvPr/>
        </p:nvPicPr>
        <p:blipFill>
          <a:blip r:embed="rId2"/>
          <a:srcRect/>
          <a:stretch>
            <a:fillRect/>
          </a:stretch>
        </p:blipFill>
        <p:spPr bwMode="auto">
          <a:xfrm>
            <a:off x="2411760" y="4653136"/>
            <a:ext cx="4032448" cy="1812975"/>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lum bright="-20000" contrast="40000"/>
          </a:blip>
          <a:srcRect r="596"/>
          <a:stretch>
            <a:fillRect/>
          </a:stretch>
        </p:blipFill>
        <p:spPr>
          <a:xfrm>
            <a:off x="3521" y="836712"/>
            <a:ext cx="9104983" cy="4609661"/>
          </a:xfrm>
          <a:prstGeom prst="rect">
            <a:avLst/>
          </a:prstGeom>
        </p:spPr>
      </p:pic>
      <p:pic>
        <p:nvPicPr>
          <p:cNvPr id="5" name="图片 4"/>
          <p:cNvPicPr>
            <a:picLocks noChangeAspect="1"/>
          </p:cNvPicPr>
          <p:nvPr/>
        </p:nvPicPr>
        <p:blipFill>
          <a:blip r:embed="rId3">
            <a:lum bright="-20000" contrast="40000"/>
          </a:blip>
          <a:stretch>
            <a:fillRect/>
          </a:stretch>
        </p:blipFill>
        <p:spPr>
          <a:xfrm>
            <a:off x="186254" y="5733256"/>
            <a:ext cx="8739515" cy="91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4-19hbon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960440"/>
            <a:ext cx="2215221" cy="2852936"/>
          </a:xfrm>
          <a:prstGeom prst="rect">
            <a:avLst/>
          </a:prstGeom>
        </p:spPr>
      </p:pic>
      <p:sp>
        <p:nvSpPr>
          <p:cNvPr id="2" name="Title 1"/>
          <p:cNvSpPr>
            <a:spLocks noGrp="1"/>
          </p:cNvSpPr>
          <p:nvPr>
            <p:ph type="title"/>
          </p:nvPr>
        </p:nvSpPr>
        <p:spPr/>
        <p:txBody>
          <a:bodyPr/>
          <a:lstStyle/>
          <a:p>
            <a:r>
              <a:rPr lang="en-US" dirty="0"/>
              <a:t>Solubility-Ionic compound</a:t>
            </a:r>
          </a:p>
        </p:txBody>
      </p:sp>
      <p:sp>
        <p:nvSpPr>
          <p:cNvPr id="3" name="Content Placeholder 2"/>
          <p:cNvSpPr>
            <a:spLocks noGrp="1"/>
          </p:cNvSpPr>
          <p:nvPr>
            <p:ph sz="quarter" idx="1"/>
          </p:nvPr>
        </p:nvSpPr>
        <p:spPr>
          <a:xfrm>
            <a:off x="179512" y="1412776"/>
            <a:ext cx="3528392" cy="2836912"/>
          </a:xfrm>
        </p:spPr>
        <p:txBody>
          <a:bodyPr/>
          <a:lstStyle/>
          <a:p>
            <a:r>
              <a:rPr lang="en-US" dirty="0"/>
              <a:t>Insoluble in most solvents</a:t>
            </a:r>
          </a:p>
          <a:p>
            <a:r>
              <a:rPr lang="en-US" dirty="0"/>
              <a:t>Dissolve in highly polar solvent like water due to ion-dipole attractions</a:t>
            </a:r>
          </a:p>
        </p:txBody>
      </p:sp>
      <p:pic>
        <p:nvPicPr>
          <p:cNvPr id="5" name="Picture 4" descr="4-18ion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552" y="1196752"/>
            <a:ext cx="4919928" cy="5517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If the forces between ions are very strong, it will not dissolve in water</a:t>
            </a:r>
          </a:p>
        </p:txBody>
      </p:sp>
      <p:sp>
        <p:nvSpPr>
          <p:cNvPr id="4" name="Title 1"/>
          <p:cNvSpPr>
            <a:spLocks noGrp="1"/>
          </p:cNvSpPr>
          <p:nvPr>
            <p:ph type="title"/>
          </p:nvPr>
        </p:nvSpPr>
        <p:spPr/>
        <p:txBody>
          <a:bodyPr/>
          <a:lstStyle/>
          <a:p>
            <a:r>
              <a:rPr lang="en-US" dirty="0"/>
              <a:t>Solubility-Ionic compound</a:t>
            </a:r>
          </a:p>
        </p:txBody>
      </p:sp>
      <p:pic>
        <p:nvPicPr>
          <p:cNvPr id="5" name="Picture 4" descr="4-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083" y="2679556"/>
            <a:ext cx="7016301" cy="3773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Insoluble in all solvents</a:t>
            </a:r>
          </a:p>
        </p:txBody>
      </p:sp>
      <p:sp>
        <p:nvSpPr>
          <p:cNvPr id="4" name="Title 1"/>
          <p:cNvSpPr>
            <a:spLocks noGrp="1"/>
          </p:cNvSpPr>
          <p:nvPr>
            <p:ph type="title"/>
          </p:nvPr>
        </p:nvSpPr>
        <p:spPr/>
        <p:txBody>
          <a:bodyPr/>
          <a:lstStyle/>
          <a:p>
            <a:r>
              <a:rPr lang="en-US" dirty="0"/>
              <a:t>Solubility-Giant covalent structure</a:t>
            </a:r>
          </a:p>
        </p:txBody>
      </p:sp>
      <p:pic>
        <p:nvPicPr>
          <p:cNvPr id="6" name="Picture 2"/>
          <p:cNvPicPr>
            <a:picLocks noChangeAspect="1" noChangeArrowheads="1"/>
          </p:cNvPicPr>
          <p:nvPr/>
        </p:nvPicPr>
        <p:blipFill rotWithShape="1">
          <a:blip r:embed="rId2"/>
          <a:srcRect b="16633"/>
          <a:stretch>
            <a:fillRect/>
          </a:stretch>
        </p:blipFill>
        <p:spPr bwMode="auto">
          <a:xfrm>
            <a:off x="323528" y="2760859"/>
            <a:ext cx="4224723" cy="2540350"/>
          </a:xfrm>
          <a:prstGeom prst="rect">
            <a:avLst/>
          </a:prstGeom>
          <a:noFill/>
          <a:ln w="9525">
            <a:noFill/>
            <a:miter lim="800000"/>
            <a:headEnd/>
            <a:tailEnd/>
          </a:ln>
          <a:effectLst/>
        </p:spPr>
      </p:pic>
      <p:pic>
        <p:nvPicPr>
          <p:cNvPr id="7" name="Picture 3"/>
          <p:cNvPicPr>
            <a:picLocks noChangeAspect="1" noChangeArrowheads="1"/>
          </p:cNvPicPr>
          <p:nvPr/>
        </p:nvPicPr>
        <p:blipFill rotWithShape="1">
          <a:blip r:embed="rId3"/>
          <a:srcRect b="17971"/>
          <a:stretch>
            <a:fillRect/>
          </a:stretch>
        </p:blipFill>
        <p:spPr bwMode="auto">
          <a:xfrm>
            <a:off x="4520518" y="2492897"/>
            <a:ext cx="4409200" cy="266429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9512" y="1600200"/>
            <a:ext cx="4178174" cy="5069160"/>
          </a:xfrm>
        </p:spPr>
        <p:txBody>
          <a:bodyPr>
            <a:normAutofit fontScale="92500" lnSpcReduction="10000"/>
          </a:bodyPr>
          <a:lstStyle/>
          <a:p>
            <a:r>
              <a:rPr lang="en-US" dirty="0"/>
              <a:t>Non-polar molecular covalent substances dissolve in non-polar solvents (e.g. Hexane C</a:t>
            </a:r>
            <a:r>
              <a:rPr lang="en-US" baseline="-25000" dirty="0"/>
              <a:t>6</a:t>
            </a:r>
            <a:r>
              <a:rPr lang="en-US" dirty="0"/>
              <a:t>H</a:t>
            </a:r>
            <a:r>
              <a:rPr lang="en-US" baseline="-25000" dirty="0"/>
              <a:t>14</a:t>
            </a:r>
            <a:r>
              <a:rPr lang="en-US" dirty="0"/>
              <a:t>, cyclohexane C</a:t>
            </a:r>
            <a:r>
              <a:rPr lang="en-US" baseline="-25000" dirty="0"/>
              <a:t>6</a:t>
            </a:r>
            <a:r>
              <a:rPr lang="en-US" dirty="0"/>
              <a:t>H</a:t>
            </a:r>
            <a:r>
              <a:rPr lang="en-US" baseline="-25000" dirty="0"/>
              <a:t>12</a:t>
            </a:r>
            <a:r>
              <a:rPr lang="en-US" dirty="0"/>
              <a:t>) due to similar I.M.F. – weak van der Waals’ force.</a:t>
            </a:r>
          </a:p>
          <a:p>
            <a:r>
              <a:rPr lang="en-US" dirty="0"/>
              <a:t>Non-polar molecular covalent substances are insoluble in very polar solvents like water, due to the strong H-bond in water </a:t>
            </a:r>
          </a:p>
        </p:txBody>
      </p:sp>
      <p:sp>
        <p:nvSpPr>
          <p:cNvPr id="4" name="Title 1"/>
          <p:cNvSpPr>
            <a:spLocks noGrp="1"/>
          </p:cNvSpPr>
          <p:nvPr>
            <p:ph type="title"/>
          </p:nvPr>
        </p:nvSpPr>
        <p:spPr/>
        <p:txBody>
          <a:bodyPr>
            <a:normAutofit fontScale="90000"/>
          </a:bodyPr>
          <a:lstStyle/>
          <a:p>
            <a:r>
              <a:rPr lang="en-US" dirty="0"/>
              <a:t>Solubility-Molecular covalent structure</a:t>
            </a:r>
          </a:p>
        </p:txBody>
      </p:sp>
      <p:pic>
        <p:nvPicPr>
          <p:cNvPr id="5" name="Picture 4" descr="4-23oil.jpg"/>
          <p:cNvPicPr>
            <a:picLocks noChangeAspect="1"/>
          </p:cNvPicPr>
          <p:nvPr/>
        </p:nvPicPr>
        <p:blipFill rotWithShape="1">
          <a:blip r:embed="rId2">
            <a:extLst>
              <a:ext uri="{28A0092B-C50C-407E-A947-70E740481C1C}">
                <a14:useLocalDpi xmlns:a14="http://schemas.microsoft.com/office/drawing/2010/main" val="0"/>
              </a:ext>
            </a:extLst>
          </a:blip>
          <a:srcRect l="10216" t="4434" r="5445" b="4868"/>
          <a:stretch>
            <a:fillRect/>
          </a:stretch>
        </p:blipFill>
        <p:spPr>
          <a:xfrm>
            <a:off x="4239777" y="1628800"/>
            <a:ext cx="4832817" cy="4998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4-21molec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740" y="4155510"/>
            <a:ext cx="6460708" cy="2441842"/>
          </a:xfrm>
          <a:prstGeom prst="rect">
            <a:avLst/>
          </a:prstGeom>
        </p:spPr>
      </p:pic>
      <p:pic>
        <p:nvPicPr>
          <p:cNvPr id="5" name="Picture 4" descr="4-20soln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2204864"/>
            <a:ext cx="4032448" cy="1883702"/>
          </a:xfrm>
          <a:prstGeom prst="rect">
            <a:avLst/>
          </a:prstGeom>
        </p:spPr>
      </p:pic>
      <p:sp>
        <p:nvSpPr>
          <p:cNvPr id="3" name="Content Placeholder 2"/>
          <p:cNvSpPr>
            <a:spLocks noGrp="1"/>
          </p:cNvSpPr>
          <p:nvPr>
            <p:ph sz="quarter" idx="1"/>
          </p:nvPr>
        </p:nvSpPr>
        <p:spPr>
          <a:xfrm>
            <a:off x="107504" y="1412776"/>
            <a:ext cx="8153400" cy="4495800"/>
          </a:xfrm>
        </p:spPr>
        <p:txBody>
          <a:bodyPr/>
          <a:lstStyle/>
          <a:p>
            <a:r>
              <a:rPr lang="en-US" dirty="0"/>
              <a:t>Polar molecular covalent substances if they can form H-bond with water, are usually quite soluble (R-OH, R-COOH, R-CO-R’)</a:t>
            </a:r>
          </a:p>
          <a:p>
            <a:endParaRPr lang="en-US" dirty="0"/>
          </a:p>
        </p:txBody>
      </p:sp>
      <p:sp>
        <p:nvSpPr>
          <p:cNvPr id="4" name="Title 1"/>
          <p:cNvSpPr>
            <a:spLocks noGrp="1"/>
          </p:cNvSpPr>
          <p:nvPr>
            <p:ph type="title"/>
          </p:nvPr>
        </p:nvSpPr>
        <p:spPr/>
        <p:txBody>
          <a:bodyPr>
            <a:normAutofit fontScale="90000"/>
          </a:bodyPr>
          <a:lstStyle/>
          <a:p>
            <a:r>
              <a:rPr lang="en-US" dirty="0"/>
              <a:t>Solubility-Molecular covalent structure</a:t>
            </a:r>
          </a:p>
        </p:txBody>
      </p:sp>
      <p:sp>
        <p:nvSpPr>
          <p:cNvPr id="6" name="TextBox 5"/>
          <p:cNvSpPr txBox="1"/>
          <p:nvPr/>
        </p:nvSpPr>
        <p:spPr>
          <a:xfrm>
            <a:off x="344017" y="4797152"/>
            <a:ext cx="2023360" cy="461665"/>
          </a:xfrm>
          <a:prstGeom prst="rect">
            <a:avLst/>
          </a:prstGeom>
          <a:noFill/>
        </p:spPr>
        <p:txBody>
          <a:bodyPr wrap="none" rtlCol="0">
            <a:spAutoFit/>
          </a:bodyPr>
          <a:lstStyle/>
          <a:p>
            <a:r>
              <a:rPr lang="en-US" sz="2400" dirty="0"/>
              <a:t>Sucrose (sugar)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2648" y="1600200"/>
            <a:ext cx="3455296" cy="4495800"/>
          </a:xfrm>
        </p:spPr>
        <p:txBody>
          <a:bodyPr/>
          <a:lstStyle/>
          <a:p>
            <a:r>
              <a:rPr lang="en-US" dirty="0"/>
              <a:t>Polar molecular covalent substances like alcohols (R-OH), if the hydrocarbon chain is long/big, it disrupts the H-bond with water, solubility decrease.</a:t>
            </a:r>
          </a:p>
          <a:p>
            <a:endParaRPr lang="en-US" dirty="0"/>
          </a:p>
        </p:txBody>
      </p:sp>
      <p:sp>
        <p:nvSpPr>
          <p:cNvPr id="4" name="Title 1"/>
          <p:cNvSpPr>
            <a:spLocks noGrp="1"/>
          </p:cNvSpPr>
          <p:nvPr>
            <p:ph type="title"/>
          </p:nvPr>
        </p:nvSpPr>
        <p:spPr/>
        <p:txBody>
          <a:bodyPr>
            <a:normAutofit fontScale="90000"/>
          </a:bodyPr>
          <a:lstStyle/>
          <a:p>
            <a:r>
              <a:rPr lang="en-US" dirty="0"/>
              <a:t>Solubility-Molecular covalent structure</a:t>
            </a:r>
          </a:p>
        </p:txBody>
      </p:sp>
      <p:pic>
        <p:nvPicPr>
          <p:cNvPr id="2" name="Picture 1" descr="4-24aim4.h14.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1314978"/>
            <a:ext cx="4392488" cy="54983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M.P. of the first 20 elements.</a:t>
            </a:r>
            <a:endParaRPr lang="zh-CN" altLang="en-US" dirty="0"/>
          </a:p>
        </p:txBody>
      </p:sp>
      <p:pic>
        <p:nvPicPr>
          <p:cNvPr id="1026" name="Picture 2"/>
          <p:cNvPicPr>
            <a:picLocks noGrp="1" noChangeAspect="1" noChangeArrowheads="1"/>
          </p:cNvPicPr>
          <p:nvPr>
            <p:ph sz="quarter" idx="1"/>
          </p:nvPr>
        </p:nvPicPr>
        <p:blipFill>
          <a:blip r:embed="rId2"/>
          <a:srcRect/>
          <a:stretch>
            <a:fillRect/>
          </a:stretch>
        </p:blipFill>
        <p:spPr bwMode="auto">
          <a:xfrm>
            <a:off x="284190" y="1643050"/>
            <a:ext cx="8645528" cy="37649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rot="5400000">
            <a:off x="1292806" y="-1143189"/>
            <a:ext cx="6544995" cy="92086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Superconductivity</a:t>
            </a:r>
          </a:p>
        </p:txBody>
      </p:sp>
      <p:sp>
        <p:nvSpPr>
          <p:cNvPr id="4" name="内容占位符 3"/>
          <p:cNvSpPr>
            <a:spLocks noGrp="1"/>
          </p:cNvSpPr>
          <p:nvPr>
            <p:ph sz="quarter" idx="1"/>
          </p:nvPr>
        </p:nvSpPr>
        <p:spPr>
          <a:xfrm>
            <a:off x="612775" y="1600200"/>
            <a:ext cx="8153400" cy="4935220"/>
          </a:xfrm>
        </p:spPr>
        <p:txBody>
          <a:bodyPr>
            <a:normAutofit fontScale="87500" lnSpcReduction="20000"/>
          </a:bodyPr>
          <a:lstStyle/>
          <a:p>
            <a:r>
              <a:rPr lang="zh-CN" altLang="en-US"/>
              <a:t>As thermal energy in metals increases, ions in the lattice vibrate more, so</a:t>
            </a:r>
            <a:r>
              <a:rPr lang="en-US" altLang="zh-CN"/>
              <a:t> </a:t>
            </a:r>
            <a:r>
              <a:rPr lang="zh-CN" altLang="en-US"/>
              <a:t>there are more collisions between electrons and ions. </a:t>
            </a:r>
          </a:p>
          <a:p>
            <a:r>
              <a:rPr lang="zh-CN" altLang="en-US"/>
              <a:t>Some kinetic energy is</a:t>
            </a:r>
            <a:r>
              <a:rPr lang="en-US" altLang="zh-CN"/>
              <a:t> </a:t>
            </a:r>
            <a:r>
              <a:rPr lang="zh-CN" altLang="en-US"/>
              <a:t>converted to heat with each collision. </a:t>
            </a:r>
          </a:p>
          <a:p>
            <a:r>
              <a:rPr lang="zh-CN" altLang="en-US"/>
              <a:t>These collisions are the cause of </a:t>
            </a:r>
            <a:r>
              <a:rPr lang="zh-CN" altLang="en-US" b="1">
                <a:solidFill>
                  <a:srgbClr val="FF0000"/>
                </a:solidFill>
              </a:rPr>
              <a:t>electrical</a:t>
            </a:r>
            <a:r>
              <a:rPr lang="en-US" altLang="zh-CN" b="1">
                <a:solidFill>
                  <a:srgbClr val="FF0000"/>
                </a:solidFill>
              </a:rPr>
              <a:t> </a:t>
            </a:r>
            <a:r>
              <a:rPr lang="zh-CN" altLang="en-US" b="1">
                <a:solidFill>
                  <a:srgbClr val="FF0000"/>
                </a:solidFill>
              </a:rPr>
              <a:t>resistance</a:t>
            </a:r>
            <a:r>
              <a:rPr lang="zh-CN" altLang="en-US"/>
              <a:t> in metals, which increases with temperature. </a:t>
            </a:r>
          </a:p>
          <a:p>
            <a:r>
              <a:rPr lang="zh-CN" altLang="en-US"/>
              <a:t>Conversely,</a:t>
            </a:r>
            <a:r>
              <a:rPr lang="en-US" altLang="zh-CN"/>
              <a:t> </a:t>
            </a:r>
            <a:r>
              <a:rPr lang="zh-CN" altLang="en-US"/>
              <a:t>a </a:t>
            </a:r>
            <a:r>
              <a:rPr lang="zh-CN" altLang="en-US" b="1">
                <a:solidFill>
                  <a:srgbClr val="FF0000"/>
                </a:solidFill>
              </a:rPr>
              <a:t>decrease in temperature</a:t>
            </a:r>
            <a:r>
              <a:rPr lang="zh-CN" altLang="en-US"/>
              <a:t> reduces the frequency of collisions, so the electrons</a:t>
            </a:r>
            <a:r>
              <a:rPr lang="en-US" altLang="zh-CN"/>
              <a:t> </a:t>
            </a:r>
            <a:r>
              <a:rPr lang="zh-CN" altLang="en-US"/>
              <a:t>move in a more direct path, </a:t>
            </a:r>
            <a:r>
              <a:rPr lang="en-US" altLang="zh-CN"/>
              <a:t>and so </a:t>
            </a:r>
            <a:r>
              <a:rPr lang="zh-CN" altLang="en-US"/>
              <a:t>the </a:t>
            </a:r>
            <a:r>
              <a:rPr lang="en-US" altLang="zh-CN" b="1">
                <a:solidFill>
                  <a:srgbClr val="FF0000"/>
                </a:solidFill>
              </a:rPr>
              <a:t>electrical r</a:t>
            </a:r>
            <a:r>
              <a:rPr lang="zh-CN" altLang="en-US" b="1">
                <a:solidFill>
                  <a:srgbClr val="FF0000"/>
                </a:solidFill>
              </a:rPr>
              <a:t>esistance decreases</a:t>
            </a:r>
            <a:r>
              <a:rPr lang="zh-CN" altLang="en-US"/>
              <a:t>.</a:t>
            </a:r>
          </a:p>
          <a:p>
            <a:r>
              <a:rPr lang="zh-CN" altLang="en-US" b="1">
                <a:solidFill>
                  <a:srgbClr val="FF0000"/>
                </a:solidFill>
                <a:sym typeface="+mn-ea"/>
              </a:rPr>
              <a:t>Superconductors</a:t>
            </a:r>
            <a:r>
              <a:rPr lang="zh-CN" altLang="en-US">
                <a:sym typeface="+mn-ea"/>
              </a:rPr>
              <a:t> are materials that o</a:t>
            </a:r>
            <a:r>
              <a:rPr lang="en-US" altLang="zh-CN">
                <a:sym typeface="+mn-ea"/>
              </a:rPr>
              <a:t>ff</a:t>
            </a:r>
            <a:r>
              <a:rPr lang="zh-CN" altLang="en-US">
                <a:sym typeface="+mn-ea"/>
              </a:rPr>
              <a:t>er no resistance to electric current below</a:t>
            </a:r>
            <a:r>
              <a:rPr lang="en-US" altLang="zh-CN">
                <a:sym typeface="+mn-ea"/>
              </a:rPr>
              <a:t> </a:t>
            </a:r>
            <a:r>
              <a:rPr lang="zh-CN" altLang="en-US">
                <a:sym typeface="+mn-ea"/>
              </a:rPr>
              <a:t>a critical temperature. </a:t>
            </a:r>
            <a:endParaRPr lang="zh-CN" altLang="en-US"/>
          </a:p>
          <a:p>
            <a:r>
              <a:rPr lang="zh-CN" altLang="en-US">
                <a:sym typeface="+mn-ea"/>
              </a:rPr>
              <a:t>At very low temperatures many metals and some</a:t>
            </a:r>
            <a:r>
              <a:rPr lang="en-US" altLang="zh-CN">
                <a:sym typeface="+mn-ea"/>
              </a:rPr>
              <a:t> </a:t>
            </a:r>
            <a:r>
              <a:rPr lang="zh-CN" altLang="en-US">
                <a:sym typeface="+mn-ea"/>
              </a:rPr>
              <a:t>other materials exhibit this property.</a:t>
            </a:r>
            <a:endParaRPr lang="zh-CN" alt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rot="5400000">
            <a:off x="1313467" y="-1052819"/>
            <a:ext cx="6498206" cy="912514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p:nvPr/>
        </p:nvPicPr>
        <p:blipFill>
          <a:blip r:embed="rId2"/>
          <a:stretch>
            <a:fillRect/>
          </a:stretch>
        </p:blipFill>
        <p:spPr>
          <a:xfrm>
            <a:off x="251460" y="836295"/>
            <a:ext cx="8547735" cy="5600700"/>
          </a:xfrm>
          <a:prstGeom prst="rect">
            <a:avLst/>
          </a:prstGeom>
          <a:noFill/>
          <a:ln w="9525">
            <a:noFill/>
          </a:ln>
        </p:spPr>
      </p:pic>
      <p:sp>
        <p:nvSpPr>
          <p:cNvPr id="4" name="文本框 3"/>
          <p:cNvSpPr txBox="1"/>
          <p:nvPr/>
        </p:nvSpPr>
        <p:spPr>
          <a:xfrm rot="16200000">
            <a:off x="193040" y="1254760"/>
            <a:ext cx="485775" cy="368300"/>
          </a:xfrm>
          <a:prstGeom prst="rect">
            <a:avLst/>
          </a:prstGeom>
          <a:noFill/>
        </p:spPr>
        <p:txBody>
          <a:bodyPr wrap="square" rtlCol="0">
            <a:spAutoFit/>
          </a:bodyPr>
          <a:lstStyle/>
          <a:p>
            <a:r>
              <a:rPr lang="en-US" altLang="zh-CN"/>
              <a:t>/K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12mtlbon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95" y="428625"/>
            <a:ext cx="6812280" cy="3547745"/>
          </a:xfrm>
          <a:prstGeom prst="rect">
            <a:avLst/>
          </a:prstGeom>
        </p:spPr>
      </p:pic>
      <p:sp>
        <p:nvSpPr>
          <p:cNvPr id="3" name="Rectangle 2"/>
          <p:cNvSpPr/>
          <p:nvPr/>
        </p:nvSpPr>
        <p:spPr>
          <a:xfrm>
            <a:off x="395577" y="3645180"/>
            <a:ext cx="8208912" cy="2676525"/>
          </a:xfrm>
          <a:prstGeom prst="rect">
            <a:avLst/>
          </a:prstGeom>
        </p:spPr>
        <p:txBody>
          <a:bodyPr wrap="square">
            <a:spAutoFit/>
          </a:bodyPr>
          <a:lstStyle/>
          <a:p>
            <a:r>
              <a:rPr lang="en-US" sz="2400"/>
              <a:t>Metals are typically:</a:t>
            </a:r>
          </a:p>
          <a:p>
            <a:r>
              <a:rPr lang="en-US" sz="2400"/>
              <a:t>• good electrical conductors because they contain mobile delocalized electrons;</a:t>
            </a:r>
          </a:p>
          <a:p>
            <a:r>
              <a:rPr lang="en-US" sz="2400"/>
              <a:t>• good thermal conductors because they contain mobile delocalized electrons and closely packed cations;</a:t>
            </a:r>
          </a:p>
          <a:p>
            <a:r>
              <a:rPr lang="en-US" sz="2400"/>
              <a:t>• malleable and ductile, because the layers of cations can slide past each other without breaking the metallic bonds.</a:t>
            </a:r>
          </a:p>
        </p:txBody>
      </p:sp>
      <p:sp>
        <p:nvSpPr>
          <p:cNvPr id="4" name="TextBox 3"/>
          <p:cNvSpPr txBox="1"/>
          <p:nvPr/>
        </p:nvSpPr>
        <p:spPr>
          <a:xfrm>
            <a:off x="218974" y="159023"/>
            <a:ext cx="2543635" cy="461665"/>
          </a:xfrm>
          <a:prstGeom prst="rect">
            <a:avLst/>
          </a:prstGeom>
          <a:solidFill>
            <a:schemeClr val="accent1"/>
          </a:solidFill>
        </p:spPr>
        <p:txBody>
          <a:bodyPr wrap="none" rtlCol="0">
            <a:spAutoFit/>
          </a:bodyPr>
          <a:lstStyle/>
          <a:p>
            <a:r>
              <a:rPr lang="en-US" sz="2400" dirty="0"/>
              <a:t>Properties of metal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metallic bonding</a:t>
            </a:r>
          </a:p>
        </p:txBody>
      </p:sp>
      <p:sp>
        <p:nvSpPr>
          <p:cNvPr id="3" name="TextBox 2"/>
          <p:cNvSpPr txBox="1"/>
          <p:nvPr/>
        </p:nvSpPr>
        <p:spPr>
          <a:xfrm>
            <a:off x="196897" y="1484784"/>
            <a:ext cx="8750206" cy="5200650"/>
          </a:xfrm>
          <a:prstGeom prst="rect">
            <a:avLst/>
          </a:prstGeom>
          <a:noFill/>
        </p:spPr>
        <p:txBody>
          <a:bodyPr wrap="square" rtlCol="0">
            <a:spAutoFit/>
          </a:bodyPr>
          <a:lstStyle/>
          <a:p>
            <a:pPr marL="342900" indent="-342900">
              <a:buFont typeface="Arial" panose="020B0604020202020204"/>
              <a:buChar char="•"/>
            </a:pPr>
            <a:r>
              <a:rPr lang="en-US" altLang="zh-CN" sz="2400" b="1" dirty="0">
                <a:solidFill>
                  <a:srgbClr val="FF0000"/>
                </a:solidFill>
              </a:rPr>
              <a:t>Ionic charge</a:t>
            </a:r>
            <a:r>
              <a:rPr lang="en-US" altLang="zh-CN" sz="2400" dirty="0"/>
              <a:t> (h</a:t>
            </a:r>
            <a:r>
              <a:rPr lang="en-US" sz="2400" dirty="0"/>
              <a:t>ow many electrons each atom provides as delocalized electrons): </a:t>
            </a:r>
            <a:r>
              <a:rPr lang="en-US" sz="2400" b="1" dirty="0">
                <a:solidFill>
                  <a:srgbClr val="FF0000"/>
                </a:solidFill>
              </a:rPr>
              <a:t>The higher the ionic charge, the stronger the metallic bond, so the higher the m.p.</a:t>
            </a:r>
          </a:p>
          <a:p>
            <a:pPr marL="342900" indent="-342900"/>
            <a:endParaRPr lang="en-US" sz="2400" dirty="0"/>
          </a:p>
          <a:p>
            <a:pPr marL="342900" indent="-342900"/>
            <a:r>
              <a:rPr lang="en-US" sz="2000" dirty="0"/>
              <a:t>                           K 2,8,8,1    m.p.  337K</a:t>
            </a:r>
          </a:p>
          <a:p>
            <a:pPr marL="342900" indent="-342900"/>
            <a:r>
              <a:rPr lang="en-US" sz="2000" dirty="0"/>
              <a:t>                         Ca 2,8,8,2          1123K</a:t>
            </a:r>
          </a:p>
          <a:p>
            <a:pPr marL="342900" indent="-342900"/>
            <a:r>
              <a:rPr lang="en-US" sz="2000" dirty="0"/>
              <a:t>                          Sc 2,8,9,2          1703K</a:t>
            </a:r>
          </a:p>
          <a:p>
            <a:endParaRPr lang="en-US" sz="2000" dirty="0"/>
          </a:p>
          <a:p>
            <a:pPr marL="342900" indent="-342900">
              <a:buFont typeface="Arial" panose="020B0604020202020204"/>
              <a:buChar char="•"/>
            </a:pPr>
            <a:r>
              <a:rPr lang="en-US" sz="2400" b="1" dirty="0">
                <a:solidFill>
                  <a:srgbClr val="FF0000"/>
                </a:solidFill>
                <a:sym typeface="+mn-ea"/>
              </a:rPr>
              <a:t>Ionic radius</a:t>
            </a:r>
            <a:r>
              <a:rPr lang="en-US" sz="2400" dirty="0">
                <a:sym typeface="+mn-ea"/>
              </a:rPr>
              <a:t> (</a:t>
            </a:r>
            <a:r>
              <a:rPr lang="en-US" sz="2400" dirty="0"/>
              <a:t>how far between the positive nucleus and the delocalized electrons in the “sea” are): </a:t>
            </a:r>
            <a:r>
              <a:rPr lang="en-US" sz="2400" b="1" dirty="0">
                <a:solidFill>
                  <a:srgbClr val="FF0000"/>
                </a:solidFill>
              </a:rPr>
              <a:t>The larger ionic radius the weaker the metallic bond, so the lower the m.p.</a:t>
            </a:r>
          </a:p>
          <a:p>
            <a:pPr marL="342900" indent="-342900"/>
            <a:endParaRPr lang="en-US" sz="2400" dirty="0"/>
          </a:p>
          <a:p>
            <a:pPr marL="342900" indent="-342900"/>
            <a:r>
              <a:rPr lang="en-US" sz="2000" dirty="0"/>
              <a:t>                               Li 2,1           m.p. 454K</a:t>
            </a:r>
          </a:p>
          <a:p>
            <a:pPr marL="342900" indent="-342900"/>
            <a:r>
              <a:rPr lang="en-US" sz="2000" dirty="0"/>
              <a:t>                             Na 2,8,1              371K</a:t>
            </a:r>
          </a:p>
          <a:p>
            <a:pPr marL="342900" indent="-342900"/>
            <a:r>
              <a:rPr lang="en-US" sz="2000" dirty="0"/>
              <a:t>                               K 2,8,8,1            337K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780" y="228600"/>
            <a:ext cx="8491220" cy="990600"/>
          </a:xfrm>
        </p:spPr>
        <p:txBody>
          <a:bodyPr>
            <a:normAutofit fontScale="90000"/>
          </a:bodyPr>
          <a:lstStyle/>
          <a:p>
            <a:r>
              <a:rPr lang="en-US" dirty="0"/>
              <a:t>Metallic bonding in transition metals (HL)</a:t>
            </a:r>
          </a:p>
        </p:txBody>
      </p:sp>
      <p:sp>
        <p:nvSpPr>
          <p:cNvPr id="3" name="TextBox 2"/>
          <p:cNvSpPr txBox="1"/>
          <p:nvPr/>
        </p:nvSpPr>
        <p:spPr>
          <a:xfrm>
            <a:off x="107315" y="2861945"/>
            <a:ext cx="8750300" cy="3728085"/>
          </a:xfrm>
          <a:prstGeom prst="rect">
            <a:avLst/>
          </a:prstGeom>
          <a:noFill/>
        </p:spPr>
        <p:txBody>
          <a:bodyPr wrap="square" rtlCol="0">
            <a:noAutofit/>
          </a:bodyPr>
          <a:lstStyle/>
          <a:p>
            <a:pPr marL="342900" indent="-342900">
              <a:buFont typeface="Arial" panose="020B0604020202020204"/>
              <a:buChar char="•"/>
            </a:pPr>
            <a:r>
              <a:rPr lang="en-US" altLang="zh-CN" sz="2400" dirty="0"/>
              <a:t>Transition metal atoms mostly provide more than 2 electrons as delocalized electrons to form stronger metallic bond.</a:t>
            </a:r>
          </a:p>
          <a:p>
            <a:pPr marL="342900" indent="-342900">
              <a:buFont typeface="Arial" panose="020B0604020202020204"/>
              <a:buChar char="•"/>
            </a:pPr>
            <a:endParaRPr lang="en-US" altLang="zh-CN" sz="2400" dirty="0"/>
          </a:p>
          <a:p>
            <a:pPr marL="342900" indent="-342900">
              <a:buFont typeface="Arial" panose="020B0604020202020204"/>
              <a:buChar char="•"/>
            </a:pPr>
            <a:r>
              <a:rPr lang="en-US" altLang="zh-CN" sz="2400" dirty="0"/>
              <a:t>All or part of their d electrons get involved (depend on the stabilities of the ions and other factors).</a:t>
            </a:r>
          </a:p>
          <a:p>
            <a:pPr marL="342900" indent="-342900">
              <a:buFont typeface="Arial" panose="020B0604020202020204"/>
              <a:buChar char="•"/>
            </a:pPr>
            <a:endParaRPr lang="en-US" altLang="zh-CN" sz="2400" dirty="0"/>
          </a:p>
          <a:p>
            <a:pPr marL="342900" indent="-342900">
              <a:buFont typeface="Arial" panose="020B0604020202020204"/>
              <a:buChar char="•"/>
            </a:pPr>
            <a:r>
              <a:rPr lang="en-US" altLang="zh-CN" sz="2400" b="1" dirty="0">
                <a:solidFill>
                  <a:srgbClr val="FF0000"/>
                </a:solidFill>
              </a:rPr>
              <a:t>Most transition metals have higher m.p. &amp; b.p., are harder and better electrical conductors than alkali and alkaline earth metals</a:t>
            </a:r>
            <a:r>
              <a:rPr lang="en-US" altLang="zh-CN" sz="2400" dirty="0"/>
              <a:t>. </a:t>
            </a:r>
          </a:p>
          <a:p>
            <a:pPr marL="342900" indent="-342900">
              <a:buFont typeface="Arial" panose="020B0604020202020204"/>
              <a:buChar char="•"/>
            </a:pPr>
            <a:endParaRPr lang="en-US" altLang="zh-CN" sz="2400" dirty="0"/>
          </a:p>
          <a:p>
            <a:pPr marL="342900" indent="-342900">
              <a:buFont typeface="Arial" panose="020B0604020202020204"/>
              <a:buChar char="•"/>
            </a:pPr>
            <a:r>
              <a:rPr lang="en-US" altLang="zh-CN" sz="2400" dirty="0"/>
              <a:t>No clear trend in m.p. of transition metals across the period 4.</a:t>
            </a:r>
            <a:endParaRPr lang="en-US" sz="2400" dirty="0"/>
          </a:p>
          <a:p>
            <a:pPr marL="342900" indent="-342900"/>
            <a:endParaRPr lang="en-US" sz="2400" dirty="0"/>
          </a:p>
          <a:p>
            <a:pPr marL="342900" indent="-342900"/>
            <a:r>
              <a:rPr lang="en-US" sz="2000" dirty="0"/>
              <a:t>                       </a:t>
            </a:r>
          </a:p>
        </p:txBody>
      </p:sp>
      <p:pic>
        <p:nvPicPr>
          <p:cNvPr id="5" name="图片 4"/>
          <p:cNvPicPr>
            <a:picLocks noChangeAspect="1"/>
          </p:cNvPicPr>
          <p:nvPr/>
        </p:nvPicPr>
        <p:blipFill>
          <a:blip r:embed="rId4"/>
          <a:stretch>
            <a:fillRect/>
          </a:stretch>
        </p:blipFill>
        <p:spPr>
          <a:xfrm>
            <a:off x="3707765" y="1126490"/>
            <a:ext cx="1252220" cy="1098550"/>
          </a:xfrm>
          <a:prstGeom prst="rect">
            <a:avLst/>
          </a:prstGeom>
        </p:spPr>
      </p:pic>
      <p:pic>
        <p:nvPicPr>
          <p:cNvPr id="6" name="图片 5"/>
          <p:cNvPicPr>
            <a:picLocks noChangeAspect="1"/>
          </p:cNvPicPr>
          <p:nvPr>
            <p:custDataLst>
              <p:tags r:id="rId1"/>
            </p:custDataLst>
          </p:nvPr>
        </p:nvPicPr>
        <p:blipFill>
          <a:blip r:embed="rId5"/>
          <a:srcRect r="11063" b="-3962"/>
          <a:stretch>
            <a:fillRect/>
          </a:stretch>
        </p:blipFill>
        <p:spPr>
          <a:xfrm>
            <a:off x="168275" y="2214880"/>
            <a:ext cx="8832215" cy="540385"/>
          </a:xfrm>
          <a:prstGeom prst="rect">
            <a:avLst/>
          </a:prstGeom>
        </p:spPr>
      </p:pic>
      <p:sp>
        <p:nvSpPr>
          <p:cNvPr id="8" name="矩形 7"/>
          <p:cNvSpPr/>
          <p:nvPr>
            <p:custDataLst>
              <p:tags r:id="rId2"/>
            </p:custDataLst>
          </p:nvPr>
        </p:nvSpPr>
        <p:spPr>
          <a:xfrm>
            <a:off x="1269365" y="2214880"/>
            <a:ext cx="4981575" cy="50228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Chemical Bond</a:t>
            </a:r>
            <a:endParaRPr lang="zh-CN" altLang="en-US" dirty="0"/>
          </a:p>
        </p:txBody>
      </p:sp>
      <p:pic>
        <p:nvPicPr>
          <p:cNvPr id="15362" name="Picture 2"/>
          <p:cNvPicPr>
            <a:picLocks noGrp="1" noChangeAspect="1" noChangeArrowheads="1"/>
          </p:cNvPicPr>
          <p:nvPr>
            <p:ph sz="quarter" idx="1"/>
          </p:nvPr>
        </p:nvPicPr>
        <p:blipFill>
          <a:blip r:embed="rId2"/>
          <a:srcRect/>
          <a:stretch>
            <a:fillRect/>
          </a:stretch>
        </p:blipFill>
        <p:spPr bwMode="auto">
          <a:xfrm>
            <a:off x="785786" y="2569026"/>
            <a:ext cx="6072230" cy="931412"/>
          </a:xfrm>
          <a:prstGeom prst="rect">
            <a:avLst/>
          </a:prstGeom>
          <a:noFill/>
          <a:ln w="9525">
            <a:noFill/>
            <a:miter lim="800000"/>
            <a:headEnd/>
            <a:tailEnd/>
          </a:ln>
          <a:effectLst/>
        </p:spPr>
      </p:pic>
      <p:sp>
        <p:nvSpPr>
          <p:cNvPr id="5" name="矩形 4"/>
          <p:cNvSpPr/>
          <p:nvPr/>
        </p:nvSpPr>
        <p:spPr>
          <a:xfrm>
            <a:off x="142844" y="1500174"/>
            <a:ext cx="9001156" cy="954107"/>
          </a:xfrm>
          <a:prstGeom prst="rect">
            <a:avLst/>
          </a:prstGeom>
        </p:spPr>
        <p:txBody>
          <a:bodyPr wrap="square">
            <a:spAutoFit/>
          </a:bodyPr>
          <a:lstStyle/>
          <a:p>
            <a:r>
              <a:rPr lang="en-US" altLang="zh-CN" sz="2800" dirty="0"/>
              <a:t>Three types: ionic, covalent, metallic. </a:t>
            </a:r>
          </a:p>
          <a:p>
            <a:r>
              <a:rPr lang="en-US" altLang="zh-CN" sz="2800" dirty="0"/>
              <a:t>Bond type depends on electronegativities of atoms involved.</a:t>
            </a:r>
          </a:p>
        </p:txBody>
      </p:sp>
      <p:pic>
        <p:nvPicPr>
          <p:cNvPr id="15364" name="Picture 1" descr="http://www.chemguide.co.uk/atoms/bonding/cl2.GIF"/>
          <p:cNvPicPr>
            <a:picLocks noChangeAspect="1" noChangeArrowheads="1"/>
          </p:cNvPicPr>
          <p:nvPr/>
        </p:nvPicPr>
        <p:blipFill>
          <a:blip r:embed="rId3"/>
          <a:srcRect/>
          <a:stretch>
            <a:fillRect/>
          </a:stretch>
        </p:blipFill>
        <p:spPr bwMode="auto">
          <a:xfrm>
            <a:off x="857224" y="3500438"/>
            <a:ext cx="1972003" cy="1143008"/>
          </a:xfrm>
          <a:prstGeom prst="rect">
            <a:avLst/>
          </a:prstGeom>
          <a:noFill/>
          <a:ln w="9525">
            <a:noFill/>
            <a:miter lim="800000"/>
            <a:headEnd/>
            <a:tailEnd/>
          </a:ln>
        </p:spPr>
      </p:pic>
      <p:pic>
        <p:nvPicPr>
          <p:cNvPr id="8" name="Picture 1" descr="http://www.chemguide.co.uk/atoms/bonding/metalbond.GIF"/>
          <p:cNvPicPr/>
          <p:nvPr/>
        </p:nvPicPr>
        <p:blipFill>
          <a:blip r:embed="rId4" cstate="print"/>
          <a:srcRect/>
          <a:stretch>
            <a:fillRect/>
          </a:stretch>
        </p:blipFill>
        <p:spPr bwMode="auto">
          <a:xfrm>
            <a:off x="785786" y="4819670"/>
            <a:ext cx="4071966" cy="1966916"/>
          </a:xfrm>
          <a:prstGeom prst="rect">
            <a:avLst/>
          </a:prstGeom>
          <a:noFill/>
          <a:ln w="9525">
            <a:noFill/>
            <a:miter lim="800000"/>
            <a:headEnd/>
            <a:tailEnd/>
          </a:ln>
        </p:spPr>
      </p:pic>
      <p:sp>
        <p:nvSpPr>
          <p:cNvPr id="7" name="TextBox 6"/>
          <p:cNvSpPr txBox="1"/>
          <p:nvPr/>
        </p:nvSpPr>
        <p:spPr>
          <a:xfrm>
            <a:off x="3995936" y="3615183"/>
            <a:ext cx="4934352" cy="1200329"/>
          </a:xfrm>
          <a:prstGeom prst="rect">
            <a:avLst/>
          </a:prstGeom>
          <a:noFill/>
        </p:spPr>
        <p:txBody>
          <a:bodyPr wrap="square" rtlCol="0">
            <a:spAutoFit/>
          </a:bodyPr>
          <a:lstStyle/>
          <a:p>
            <a:r>
              <a:rPr lang="en-US" altLang="zh-CN" dirty="0"/>
              <a:t>Compound       electronegativity      	Bond type</a:t>
            </a:r>
          </a:p>
          <a:p>
            <a:r>
              <a:rPr lang="en-US" altLang="zh-CN" dirty="0"/>
              <a:t>   Na Cl                 L   H        		   Ionic </a:t>
            </a:r>
          </a:p>
          <a:p>
            <a:r>
              <a:rPr lang="en-US" altLang="zh-CN" dirty="0"/>
              <a:t>   Cl  </a:t>
            </a:r>
            <a:r>
              <a:rPr lang="en-US" altLang="zh-CN" dirty="0" err="1"/>
              <a:t>Cl</a:t>
            </a:r>
            <a:r>
              <a:rPr lang="en-US" altLang="zh-CN" dirty="0"/>
              <a:t>                 H   </a:t>
            </a:r>
            <a:r>
              <a:rPr lang="en-US" altLang="zh-CN" dirty="0" err="1"/>
              <a:t>H</a:t>
            </a:r>
            <a:r>
              <a:rPr lang="en-US" altLang="zh-CN" dirty="0"/>
              <a:t>       		Covalent</a:t>
            </a:r>
          </a:p>
          <a:p>
            <a:r>
              <a:rPr lang="en-US" altLang="zh-CN" dirty="0"/>
              <a:t>   Na </a:t>
            </a:r>
            <a:r>
              <a:rPr lang="en-US" altLang="zh-CN" dirty="0" err="1"/>
              <a:t>Na</a:t>
            </a:r>
            <a:r>
              <a:rPr lang="en-US" altLang="zh-CN" dirty="0"/>
              <a:t>                L   </a:t>
            </a:r>
            <a:r>
              <a:rPr lang="en-US" altLang="zh-CN" dirty="0" err="1"/>
              <a:t>L</a:t>
            </a:r>
            <a:r>
              <a:rPr lang="en-US" altLang="zh-CN" dirty="0"/>
              <a:t>       		 Metallic</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Alloys</a:t>
            </a:r>
          </a:p>
        </p:txBody>
      </p:sp>
      <p:sp>
        <p:nvSpPr>
          <p:cNvPr id="3" name="TextBox 2"/>
          <p:cNvSpPr txBox="1"/>
          <p:nvPr>
            <p:custDataLst>
              <p:tags r:id="rId1"/>
            </p:custDataLst>
          </p:nvPr>
        </p:nvSpPr>
        <p:spPr>
          <a:xfrm>
            <a:off x="107315" y="1484630"/>
            <a:ext cx="8750300" cy="3432175"/>
          </a:xfrm>
          <a:prstGeom prst="rect">
            <a:avLst/>
          </a:prstGeom>
          <a:noFill/>
        </p:spPr>
        <p:txBody>
          <a:bodyPr wrap="square" rtlCol="0">
            <a:noAutofit/>
          </a:bodyPr>
          <a:lstStyle/>
          <a:p>
            <a:pPr marL="342900" indent="-342900">
              <a:buFont typeface="Arial" panose="020B0604020202020204"/>
              <a:buChar char="•"/>
            </a:pPr>
            <a:r>
              <a:rPr lang="en-US" altLang="zh-CN" sz="2000" dirty="0"/>
              <a:t>Alloys are produced by adding one metal element to another metal (or carbon) in the molten state, so that the different atoms can mix to form a </a:t>
            </a:r>
            <a:r>
              <a:rPr lang="en-US" altLang="zh-CN" sz="2000" b="1" dirty="0">
                <a:solidFill>
                  <a:srgbClr val="FF0000"/>
                </a:solidFill>
              </a:rPr>
              <a:t>solution</a:t>
            </a:r>
            <a:r>
              <a:rPr lang="en-US" altLang="zh-CN" sz="2000" dirty="0"/>
              <a:t>. </a:t>
            </a:r>
          </a:p>
          <a:p>
            <a:pPr marL="342900" indent="-342900">
              <a:buFont typeface="Arial" panose="020B0604020202020204"/>
              <a:buChar char="•"/>
            </a:pPr>
            <a:r>
              <a:rPr lang="en-US" altLang="zh-CN" sz="2000" dirty="0"/>
              <a:t>As the </a:t>
            </a:r>
            <a:r>
              <a:rPr lang="en-US" altLang="zh-CN" sz="2000" b="1" dirty="0">
                <a:solidFill>
                  <a:srgbClr val="FF0000"/>
                </a:solidFill>
              </a:rPr>
              <a:t>mixture</a:t>
            </a:r>
            <a:r>
              <a:rPr lang="en-US" altLang="zh-CN" sz="2000" dirty="0"/>
              <a:t> </a:t>
            </a:r>
            <a:r>
              <a:rPr lang="en-US" altLang="zh-CN" sz="2000" b="1" dirty="0">
                <a:solidFill>
                  <a:srgbClr val="FF0000"/>
                </a:solidFill>
              </a:rPr>
              <a:t>solidifies</a:t>
            </a:r>
            <a:r>
              <a:rPr lang="en-US" altLang="zh-CN" sz="2000" dirty="0"/>
              <a:t>, ions of the different metals are scattered through the lattice and bound by the delocalized electrons, so they contain </a:t>
            </a:r>
            <a:r>
              <a:rPr lang="en-US" altLang="zh-CN" sz="2000" b="1" dirty="0">
                <a:solidFill>
                  <a:srgbClr val="FF0000"/>
                </a:solidFill>
              </a:rPr>
              <a:t>metallic bonds</a:t>
            </a:r>
            <a:r>
              <a:rPr lang="en-US" altLang="zh-CN" sz="2000" dirty="0"/>
              <a:t>. </a:t>
            </a:r>
          </a:p>
          <a:p>
            <a:pPr marL="342900" indent="-342900">
              <a:buFont typeface="Arial" panose="020B0604020202020204"/>
              <a:buChar char="•"/>
            </a:pPr>
            <a:r>
              <a:rPr lang="en-US" altLang="zh-CN" sz="2000" dirty="0"/>
              <a:t>The production of alloys is possible because of the </a:t>
            </a:r>
            <a:r>
              <a:rPr lang="en-US" altLang="zh-CN" sz="2000" b="1" dirty="0">
                <a:solidFill>
                  <a:srgbClr val="FF0000"/>
                </a:solidFill>
              </a:rPr>
              <a:t>non-directional nature of the delocalized electrons</a:t>
            </a:r>
            <a:r>
              <a:rPr lang="en-US" altLang="zh-CN" sz="2000" dirty="0"/>
              <a:t>, and the fact that the </a:t>
            </a:r>
            <a:r>
              <a:rPr lang="en-US" altLang="zh-CN" sz="2000" b="1" dirty="0">
                <a:solidFill>
                  <a:srgbClr val="FF0000"/>
                </a:solidFill>
              </a:rPr>
              <a:t>lattice can accommodate ions of different sizes</a:t>
            </a:r>
            <a:r>
              <a:rPr lang="en-US" altLang="zh-CN" sz="2000" dirty="0"/>
              <a:t>.</a:t>
            </a:r>
          </a:p>
        </p:txBody>
      </p:sp>
      <p:pic>
        <p:nvPicPr>
          <p:cNvPr id="4" name="图片 3"/>
          <p:cNvPicPr>
            <a:picLocks noChangeAspect="1"/>
          </p:cNvPicPr>
          <p:nvPr/>
        </p:nvPicPr>
        <p:blipFill>
          <a:blip r:embed="rId3"/>
          <a:stretch>
            <a:fillRect/>
          </a:stretch>
        </p:blipFill>
        <p:spPr>
          <a:xfrm>
            <a:off x="1475740" y="3860800"/>
            <a:ext cx="5803265" cy="2503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Alloys</a:t>
            </a:r>
          </a:p>
        </p:txBody>
      </p:sp>
      <p:sp>
        <p:nvSpPr>
          <p:cNvPr id="3" name="TextBox 2"/>
          <p:cNvSpPr txBox="1"/>
          <p:nvPr>
            <p:custDataLst>
              <p:tags r:id="rId1"/>
            </p:custDataLst>
          </p:nvPr>
        </p:nvSpPr>
        <p:spPr>
          <a:xfrm>
            <a:off x="107315" y="1484630"/>
            <a:ext cx="8750300" cy="2230120"/>
          </a:xfrm>
          <a:prstGeom prst="rect">
            <a:avLst/>
          </a:prstGeom>
          <a:noFill/>
        </p:spPr>
        <p:txBody>
          <a:bodyPr wrap="square" rtlCol="0">
            <a:noAutofit/>
          </a:bodyPr>
          <a:lstStyle/>
          <a:p>
            <a:pPr marL="342900" indent="-342900">
              <a:buFont typeface="Arial" panose="020B0604020202020204"/>
              <a:buChar char="•"/>
            </a:pPr>
            <a:r>
              <a:rPr lang="en-US" altLang="zh-CN" sz="2400" dirty="0"/>
              <a:t>Alloys have properties that are distinct from their component elements due to the different packing of the cations in the lattice. </a:t>
            </a:r>
          </a:p>
          <a:p>
            <a:pPr marL="342900" indent="-342900">
              <a:buFont typeface="Arial" panose="020B0604020202020204"/>
              <a:buChar char="•"/>
            </a:pPr>
            <a:r>
              <a:rPr lang="en-US" altLang="zh-CN" sz="2400" dirty="0"/>
              <a:t>The alloy is often </a:t>
            </a:r>
            <a:r>
              <a:rPr lang="en-US" altLang="zh-CN" sz="2400" b="1" dirty="0">
                <a:solidFill>
                  <a:srgbClr val="FF0000"/>
                </a:solidFill>
              </a:rPr>
              <a:t>more chemically stable</a:t>
            </a:r>
            <a:r>
              <a:rPr lang="en-US" altLang="zh-CN" sz="2400" dirty="0"/>
              <a:t> (more resistant to corrosion), and also often </a:t>
            </a:r>
            <a:r>
              <a:rPr lang="en-US" altLang="zh-CN" sz="2400" b="1" dirty="0">
                <a:solidFill>
                  <a:srgbClr val="FF0000"/>
                </a:solidFill>
              </a:rPr>
              <a:t>harder, less malleable (so stronger), and lower melting point</a:t>
            </a:r>
            <a:r>
              <a:rPr lang="en-US" altLang="zh-CN" sz="2400" dirty="0"/>
              <a:t>.</a:t>
            </a:r>
          </a:p>
        </p:txBody>
      </p:sp>
      <p:pic>
        <p:nvPicPr>
          <p:cNvPr id="4" name="图片 3"/>
          <p:cNvPicPr>
            <a:picLocks noChangeAspect="1"/>
          </p:cNvPicPr>
          <p:nvPr/>
        </p:nvPicPr>
        <p:blipFill>
          <a:blip r:embed="rId3"/>
          <a:stretch>
            <a:fillRect/>
          </a:stretch>
        </p:blipFill>
        <p:spPr>
          <a:xfrm>
            <a:off x="179705" y="3932555"/>
            <a:ext cx="6186170" cy="2356485"/>
          </a:xfrm>
          <a:prstGeom prst="rect">
            <a:avLst/>
          </a:prstGeom>
        </p:spPr>
      </p:pic>
      <p:pic>
        <p:nvPicPr>
          <p:cNvPr id="103" name="图片 102"/>
          <p:cNvPicPr/>
          <p:nvPr/>
        </p:nvPicPr>
        <p:blipFill>
          <a:blip r:embed="rId4"/>
          <a:stretch>
            <a:fillRect/>
          </a:stretch>
        </p:blipFill>
        <p:spPr>
          <a:xfrm>
            <a:off x="6795770" y="3140710"/>
            <a:ext cx="2174240" cy="21501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07315" y="1772285"/>
            <a:ext cx="8963660" cy="4540250"/>
          </a:xfrm>
          <a:prstGeom prst="rect">
            <a:avLst/>
          </a:prstGeom>
        </p:spPr>
      </p:pic>
      <p:sp>
        <p:nvSpPr>
          <p:cNvPr id="4" name="标题 3"/>
          <p:cNvSpPr>
            <a:spLocks noGrp="1"/>
          </p:cNvSpPr>
          <p:nvPr>
            <p:ph type="title"/>
            <p:custDataLst>
              <p:tags r:id="rId1"/>
            </p:custDataLst>
          </p:nvPr>
        </p:nvSpPr>
        <p:spPr/>
        <p:txBody>
          <a:bodyPr/>
          <a:lstStyle/>
          <a:p>
            <a:r>
              <a:rPr lang="en-US" altLang="zh-CN"/>
              <a:t>Commonly used alloys (not required)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98120" y="764540"/>
            <a:ext cx="8865235" cy="1271905"/>
          </a:xfrm>
          <a:prstGeom prst="rect">
            <a:avLst/>
          </a:prstGeom>
        </p:spPr>
      </p:pic>
      <p:pic>
        <p:nvPicPr>
          <p:cNvPr id="4" name="图片 3"/>
          <p:cNvPicPr>
            <a:picLocks noChangeAspect="1"/>
          </p:cNvPicPr>
          <p:nvPr/>
        </p:nvPicPr>
        <p:blipFill>
          <a:blip r:embed="rId3"/>
          <a:stretch>
            <a:fillRect/>
          </a:stretch>
        </p:blipFill>
        <p:spPr>
          <a:xfrm>
            <a:off x="179705" y="2204720"/>
            <a:ext cx="8811895" cy="35610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62000" y="44450"/>
            <a:ext cx="7620000" cy="792480"/>
          </a:xfrm>
        </p:spPr>
        <p:txBody>
          <a:bodyPr>
            <a:normAutofit/>
          </a:bodyPr>
          <a:lstStyle/>
          <a:p>
            <a:r>
              <a:rPr lang="en-US" altLang="zh-CN" dirty="0">
                <a:solidFill>
                  <a:srgbClr val="FF0000"/>
                </a:solidFill>
              </a:rPr>
              <a:t>4.3 Covalent Bonding</a:t>
            </a:r>
          </a:p>
        </p:txBody>
      </p:sp>
      <p:pic>
        <p:nvPicPr>
          <p:cNvPr id="2" name="图片 1"/>
          <p:cNvPicPr>
            <a:picLocks noChangeAspect="1"/>
          </p:cNvPicPr>
          <p:nvPr/>
        </p:nvPicPr>
        <p:blipFill>
          <a:blip r:embed="rId2"/>
          <a:stretch>
            <a:fillRect/>
          </a:stretch>
        </p:blipFill>
        <p:spPr>
          <a:xfrm>
            <a:off x="467360" y="836295"/>
            <a:ext cx="8172450" cy="58039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Covalent bonding</a:t>
            </a:r>
            <a:endParaRPr lang="zh-CN" altLang="en-US"/>
          </a:p>
        </p:txBody>
      </p:sp>
      <p:sp>
        <p:nvSpPr>
          <p:cNvPr id="3" name="内容占位符 2"/>
          <p:cNvSpPr>
            <a:spLocks noGrp="1"/>
          </p:cNvSpPr>
          <p:nvPr>
            <p:ph sz="quarter" idx="1"/>
          </p:nvPr>
        </p:nvSpPr>
        <p:spPr/>
        <p:txBody>
          <a:bodyPr/>
          <a:lstStyle/>
          <a:p>
            <a:r>
              <a:rPr lang="en-US" altLang="zh-CN"/>
              <a:t>Covalent bonding occurs between atoms that have relatively high electronegativities, so mostly between nonmetals.</a:t>
            </a:r>
          </a:p>
          <a:p>
            <a:r>
              <a:rPr lang="en-US" altLang="zh-CN">
                <a:solidFill>
                  <a:srgbClr val="FF0000"/>
                </a:solidFill>
              </a:rPr>
              <a:t>Strong electrostatic attraction between shared pairs of electrons and nuclei of the atoms involved</a:t>
            </a:r>
            <a:r>
              <a:rPr lang="en-US" altLang="zh-CN"/>
              <a:t>.</a:t>
            </a:r>
          </a:p>
        </p:txBody>
      </p:sp>
      <p:pic>
        <p:nvPicPr>
          <p:cNvPr id="4098" name="Picture 2"/>
          <p:cNvPicPr>
            <a:picLocks noChangeAspect="1" noChangeArrowheads="1"/>
          </p:cNvPicPr>
          <p:nvPr>
            <p:custDataLst>
              <p:tags r:id="rId1"/>
            </p:custDataLst>
          </p:nvPr>
        </p:nvPicPr>
        <p:blipFill rotWithShape="1">
          <a:blip r:embed="rId3"/>
          <a:srcRect b="28154"/>
          <a:stretch>
            <a:fillRect/>
          </a:stretch>
        </p:blipFill>
        <p:spPr bwMode="auto">
          <a:xfrm>
            <a:off x="1547472" y="4220841"/>
            <a:ext cx="6189793" cy="21556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Bond Order</a:t>
            </a:r>
            <a:endParaRPr lang="zh-CN" altLang="en-US" dirty="0"/>
          </a:p>
        </p:txBody>
      </p:sp>
      <p:sp>
        <p:nvSpPr>
          <p:cNvPr id="5" name="TextBox 4"/>
          <p:cNvSpPr txBox="1"/>
          <p:nvPr/>
        </p:nvSpPr>
        <p:spPr>
          <a:xfrm>
            <a:off x="178820" y="1700835"/>
            <a:ext cx="8705215" cy="2245360"/>
          </a:xfrm>
          <a:prstGeom prst="rect">
            <a:avLst/>
          </a:prstGeom>
          <a:noFill/>
        </p:spPr>
        <p:txBody>
          <a:bodyPr wrap="none" rtlCol="0">
            <a:spAutoFit/>
          </a:bodyPr>
          <a:lstStyle/>
          <a:p>
            <a:r>
              <a:rPr lang="en-US" altLang="zh-CN" sz="2000" dirty="0"/>
              <a:t>                                     # of electron Pair shared        Example	Bond Order</a:t>
            </a:r>
          </a:p>
          <a:p>
            <a:endParaRPr lang="en-US" altLang="zh-CN" sz="2000" dirty="0"/>
          </a:p>
          <a:p>
            <a:r>
              <a:rPr lang="en-US" altLang="zh-CN" sz="2000" dirty="0"/>
              <a:t>Single covalent bond                 one pair                         H-H		        1</a:t>
            </a:r>
          </a:p>
          <a:p>
            <a:endParaRPr lang="en-US" altLang="zh-CN" sz="2000" dirty="0"/>
          </a:p>
          <a:p>
            <a:r>
              <a:rPr lang="en-US" altLang="zh-CN" sz="2000" dirty="0"/>
              <a:t>Double covalent bond                two pair                         O=O	        2</a:t>
            </a:r>
          </a:p>
          <a:p>
            <a:endParaRPr lang="en-US" altLang="zh-CN" sz="2000" dirty="0"/>
          </a:p>
          <a:p>
            <a:r>
              <a:rPr lang="en-US" altLang="zh-CN" sz="2000" dirty="0"/>
              <a:t>Triple covalent bond                  three pair                                                   3</a:t>
            </a:r>
          </a:p>
        </p:txBody>
      </p:sp>
      <p:pic>
        <p:nvPicPr>
          <p:cNvPr id="7" name="图片 6" descr="Dinitrogen-2D-dimensions.png"/>
          <p:cNvPicPr>
            <a:picLocks noChangeAspect="1"/>
          </p:cNvPicPr>
          <p:nvPr/>
        </p:nvPicPr>
        <p:blipFill>
          <a:blip r:embed="rId3" cstate="print"/>
          <a:srcRect t="6784" b="55576"/>
          <a:stretch>
            <a:fillRect/>
          </a:stretch>
        </p:blipFill>
        <p:spPr>
          <a:xfrm>
            <a:off x="6155690" y="3572510"/>
            <a:ext cx="678815" cy="190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Bond length and strength</a:t>
            </a:r>
            <a:endParaRPr lang="zh-CN" altLang="en-US" dirty="0"/>
          </a:p>
        </p:txBody>
      </p:sp>
      <p:pic>
        <p:nvPicPr>
          <p:cNvPr id="9218" name="Picture 2"/>
          <p:cNvPicPr>
            <a:picLocks noChangeAspect="1" noChangeArrowheads="1"/>
          </p:cNvPicPr>
          <p:nvPr/>
        </p:nvPicPr>
        <p:blipFill rotWithShape="1">
          <a:blip r:embed="rId2"/>
          <a:srcRect b="5577"/>
          <a:stretch>
            <a:fillRect/>
          </a:stretch>
        </p:blipFill>
        <p:spPr bwMode="auto">
          <a:xfrm>
            <a:off x="106988" y="1857364"/>
            <a:ext cx="8965606" cy="4451956"/>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Electronegativity Vs Bond type</a:t>
            </a:r>
            <a:endParaRPr lang="zh-CN" altLang="en-US" dirty="0"/>
          </a:p>
        </p:txBody>
      </p:sp>
      <p:sp>
        <p:nvSpPr>
          <p:cNvPr id="3" name="内容占位符 2"/>
          <p:cNvSpPr>
            <a:spLocks noGrp="1"/>
          </p:cNvSpPr>
          <p:nvPr>
            <p:ph sz="quarter" idx="1"/>
          </p:nvPr>
        </p:nvSpPr>
        <p:spPr/>
        <p:txBody>
          <a:bodyPr/>
          <a:lstStyle/>
          <a:p>
            <a:pPr lvl="0"/>
            <a:r>
              <a:rPr lang="en-US" dirty="0"/>
              <a:t>No electronegativity difference between two atoms leads to a pure non-polar covalent bond.</a:t>
            </a:r>
          </a:p>
          <a:p>
            <a:pPr lvl="0">
              <a:buNone/>
            </a:pPr>
            <a:endParaRPr lang="zh-CN" altLang="en-US" dirty="0"/>
          </a:p>
          <a:p>
            <a:pPr lvl="0"/>
            <a:r>
              <a:rPr lang="en-US" dirty="0"/>
              <a:t>A small electronegativity difference leads to a polar covalent bond.</a:t>
            </a:r>
          </a:p>
          <a:p>
            <a:pPr lvl="0">
              <a:buNone/>
            </a:pPr>
            <a:endParaRPr lang="zh-CN" altLang="en-US" dirty="0"/>
          </a:p>
          <a:p>
            <a:pPr lvl="0"/>
            <a:r>
              <a:rPr lang="en-US" dirty="0"/>
              <a:t>A large electronegativity difference leads to an ionic bond.</a:t>
            </a:r>
            <a:endParaRPr lang="zh-CN" altLang="en-US" dirty="0"/>
          </a:p>
          <a:p>
            <a:endParaRPr lang="zh-CN" altLang="en-US" dirty="0"/>
          </a:p>
        </p:txBody>
      </p:sp>
      <p:grpSp>
        <p:nvGrpSpPr>
          <p:cNvPr id="10" name="组合 9"/>
          <p:cNvGrpSpPr/>
          <p:nvPr/>
        </p:nvGrpSpPr>
        <p:grpSpPr>
          <a:xfrm>
            <a:off x="3929058" y="2571744"/>
            <a:ext cx="1643074" cy="3500462"/>
            <a:chOff x="3929058" y="2571744"/>
            <a:chExt cx="1643074" cy="3500462"/>
          </a:xfrm>
        </p:grpSpPr>
        <p:pic>
          <p:nvPicPr>
            <p:cNvPr id="4" name="Picture 1" descr="http://www.chemguide.co.uk/atoms/bonding/ab1.GIF"/>
            <p:cNvPicPr/>
            <p:nvPr/>
          </p:nvPicPr>
          <p:blipFill>
            <a:blip r:embed="rId2" cstate="print"/>
            <a:srcRect/>
            <a:stretch>
              <a:fillRect/>
            </a:stretch>
          </p:blipFill>
          <p:spPr bwMode="auto">
            <a:xfrm>
              <a:off x="3929058" y="2571744"/>
              <a:ext cx="1643074" cy="461964"/>
            </a:xfrm>
            <a:prstGeom prst="rect">
              <a:avLst/>
            </a:prstGeom>
            <a:noFill/>
            <a:ln w="9525">
              <a:noFill/>
              <a:miter lim="800000"/>
              <a:headEnd/>
              <a:tailEnd/>
            </a:ln>
          </p:spPr>
        </p:pic>
        <p:pic>
          <p:nvPicPr>
            <p:cNvPr id="5" name="Picture 4" descr="http://www.chemguide.co.uk/atoms/bonding/ab2.GIF"/>
            <p:cNvPicPr/>
            <p:nvPr/>
          </p:nvPicPr>
          <p:blipFill>
            <a:blip r:embed="rId3" cstate="print"/>
            <a:srcRect/>
            <a:stretch>
              <a:fillRect/>
            </a:stretch>
          </p:blipFill>
          <p:spPr bwMode="auto">
            <a:xfrm>
              <a:off x="3929058" y="3929066"/>
              <a:ext cx="1643074" cy="709615"/>
            </a:xfrm>
            <a:prstGeom prst="rect">
              <a:avLst/>
            </a:prstGeom>
            <a:noFill/>
            <a:ln w="9525">
              <a:noFill/>
              <a:miter lim="800000"/>
              <a:headEnd/>
              <a:tailEnd/>
            </a:ln>
          </p:spPr>
        </p:pic>
        <p:pic>
          <p:nvPicPr>
            <p:cNvPr id="7" name="Picture 7" descr="http://www.chemguide.co.uk/atoms/bonding/ab3.GIF"/>
            <p:cNvPicPr/>
            <p:nvPr/>
          </p:nvPicPr>
          <p:blipFill>
            <a:blip r:embed="rId4" cstate="print"/>
            <a:srcRect/>
            <a:stretch>
              <a:fillRect/>
            </a:stretch>
          </p:blipFill>
          <p:spPr bwMode="auto">
            <a:xfrm>
              <a:off x="4000496" y="5334016"/>
              <a:ext cx="1571636" cy="73819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8153400" cy="893445"/>
          </a:xfrm>
        </p:spPr>
        <p:txBody>
          <a:bodyPr/>
          <a:lstStyle/>
          <a:p>
            <a:r>
              <a:rPr lang="en-US" altLang="zh-CN" dirty="0"/>
              <a:t>Electronegativity of Elements</a:t>
            </a:r>
            <a:endParaRPr lang="zh-CN" altLang="en-US" dirty="0"/>
          </a:p>
        </p:txBody>
      </p:sp>
      <p:pic>
        <p:nvPicPr>
          <p:cNvPr id="3" name="图片 2" descr="page-base.png"/>
          <p:cNvPicPr>
            <a:picLocks noChangeAspect="1"/>
          </p:cNvPicPr>
          <p:nvPr/>
        </p:nvPicPr>
        <p:blipFill>
          <a:blip r:embed="rId3"/>
          <a:stretch>
            <a:fillRect/>
          </a:stretch>
        </p:blipFill>
        <p:spPr>
          <a:xfrm>
            <a:off x="4567237" y="3424237"/>
            <a:ext cx="9525" cy="9525"/>
          </a:xfrm>
          <a:prstGeom prst="rect">
            <a:avLst/>
          </a:prstGeom>
        </p:spPr>
      </p:pic>
      <p:sp>
        <p:nvSpPr>
          <p:cNvPr id="7" name="TextBox 6"/>
          <p:cNvSpPr txBox="1"/>
          <p:nvPr/>
        </p:nvSpPr>
        <p:spPr>
          <a:xfrm>
            <a:off x="467291" y="6165078"/>
            <a:ext cx="7964040" cy="461665"/>
          </a:xfrm>
          <a:prstGeom prst="rect">
            <a:avLst/>
          </a:prstGeom>
          <a:noFill/>
        </p:spPr>
        <p:txBody>
          <a:bodyPr wrap="none" rtlCol="0">
            <a:spAutoFit/>
          </a:bodyPr>
          <a:lstStyle/>
          <a:p>
            <a:r>
              <a:rPr lang="en-US" sz="2400" dirty="0"/>
              <a:t>Periodic table of electronegativity using the Pauling scale (0~4)</a:t>
            </a:r>
            <a:endParaRPr lang="zh-CN" altLang="en-US" sz="2400" dirty="0"/>
          </a:p>
        </p:txBody>
      </p:sp>
      <p:pic>
        <p:nvPicPr>
          <p:cNvPr id="100" name="图片 99"/>
          <p:cNvPicPr/>
          <p:nvPr/>
        </p:nvPicPr>
        <p:blipFill>
          <a:blip r:embed="rId4"/>
          <a:srcRect r="2426"/>
          <a:stretch>
            <a:fillRect/>
          </a:stretch>
        </p:blipFill>
        <p:spPr>
          <a:xfrm>
            <a:off x="87630" y="1124585"/>
            <a:ext cx="8939530" cy="49942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8153400" cy="893445"/>
          </a:xfrm>
        </p:spPr>
        <p:txBody>
          <a:bodyPr/>
          <a:lstStyle/>
          <a:p>
            <a:r>
              <a:rPr lang="en-US" altLang="zh-CN" dirty="0"/>
              <a:t>Electronegativity of Elements</a:t>
            </a:r>
            <a:endParaRPr lang="zh-CN" altLang="en-US" dirty="0"/>
          </a:p>
        </p:txBody>
      </p:sp>
      <p:pic>
        <p:nvPicPr>
          <p:cNvPr id="3" name="图片 2" descr="page-base.png"/>
          <p:cNvPicPr>
            <a:picLocks noChangeAspect="1"/>
          </p:cNvPicPr>
          <p:nvPr/>
        </p:nvPicPr>
        <p:blipFill>
          <a:blip r:embed="rId3"/>
          <a:stretch>
            <a:fillRect/>
          </a:stretch>
        </p:blipFill>
        <p:spPr>
          <a:xfrm>
            <a:off x="4567237" y="3424237"/>
            <a:ext cx="9525" cy="9525"/>
          </a:xfrm>
          <a:prstGeom prst="rect">
            <a:avLst/>
          </a:prstGeom>
        </p:spPr>
      </p:pic>
      <p:sp>
        <p:nvSpPr>
          <p:cNvPr id="7" name="TextBox 6"/>
          <p:cNvSpPr txBox="1"/>
          <p:nvPr/>
        </p:nvSpPr>
        <p:spPr>
          <a:xfrm>
            <a:off x="467291" y="6165078"/>
            <a:ext cx="7964040" cy="461665"/>
          </a:xfrm>
          <a:prstGeom prst="rect">
            <a:avLst/>
          </a:prstGeom>
          <a:noFill/>
        </p:spPr>
        <p:txBody>
          <a:bodyPr wrap="none" rtlCol="0">
            <a:spAutoFit/>
          </a:bodyPr>
          <a:lstStyle/>
          <a:p>
            <a:r>
              <a:rPr lang="en-US" sz="2400" dirty="0"/>
              <a:t>Periodic table of electronegativity using the Pauling scale (0~4)</a:t>
            </a:r>
            <a:endParaRPr lang="zh-CN" altLang="en-US" sz="2400" dirty="0"/>
          </a:p>
        </p:txBody>
      </p:sp>
      <p:pic>
        <p:nvPicPr>
          <p:cNvPr id="100" name="图片 99"/>
          <p:cNvPicPr/>
          <p:nvPr/>
        </p:nvPicPr>
        <p:blipFill>
          <a:blip r:embed="rId4"/>
          <a:srcRect r="2426"/>
          <a:stretch>
            <a:fillRect/>
          </a:stretch>
        </p:blipFill>
        <p:spPr>
          <a:xfrm>
            <a:off x="87630" y="1124585"/>
            <a:ext cx="8939530" cy="49942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srcRect b="44301"/>
          <a:stretch>
            <a:fillRect/>
          </a:stretch>
        </p:blipFill>
        <p:spPr bwMode="auto">
          <a:xfrm>
            <a:off x="609895" y="1786561"/>
            <a:ext cx="6134125" cy="850986"/>
          </a:xfrm>
          <a:prstGeom prst="rect">
            <a:avLst/>
          </a:prstGeom>
          <a:noFill/>
          <a:ln w="9525">
            <a:noFill/>
            <a:miter lim="800000"/>
            <a:headEnd/>
            <a:tailEnd/>
          </a:ln>
          <a:effectLst/>
        </p:spPr>
      </p:pic>
      <p:sp>
        <p:nvSpPr>
          <p:cNvPr id="4" name="标题 1"/>
          <p:cNvSpPr>
            <a:spLocks noGrp="1"/>
          </p:cNvSpPr>
          <p:nvPr>
            <p:ph type="title"/>
          </p:nvPr>
        </p:nvSpPr>
        <p:spPr/>
        <p:txBody>
          <a:bodyPr/>
          <a:lstStyle/>
          <a:p>
            <a:r>
              <a:rPr lang="en-US" altLang="zh-CN" dirty="0"/>
              <a:t>Polar bond</a:t>
            </a:r>
            <a:endParaRPr lang="zh-CN" altLang="en-US" dirty="0"/>
          </a:p>
        </p:txBody>
      </p:sp>
      <p:pic>
        <p:nvPicPr>
          <p:cNvPr id="5" name="Picture 2"/>
          <p:cNvPicPr>
            <a:picLocks noChangeAspect="1" noChangeArrowheads="1"/>
          </p:cNvPicPr>
          <p:nvPr/>
        </p:nvPicPr>
        <p:blipFill rotWithShape="1">
          <a:blip r:embed="rId3"/>
          <a:srcRect b="28275"/>
          <a:stretch>
            <a:fillRect/>
          </a:stretch>
        </p:blipFill>
        <p:spPr bwMode="auto">
          <a:xfrm>
            <a:off x="1921847" y="3933056"/>
            <a:ext cx="5592059" cy="1944216"/>
          </a:xfrm>
          <a:prstGeom prst="rect">
            <a:avLst/>
          </a:prstGeom>
          <a:noFill/>
          <a:ln w="9525">
            <a:noFill/>
            <a:miter lim="800000"/>
            <a:headEnd/>
            <a:tailEnd/>
          </a:ln>
          <a:effectLst/>
        </p:spPr>
      </p:pic>
      <p:sp>
        <p:nvSpPr>
          <p:cNvPr id="6" name="TextBox 5"/>
          <p:cNvSpPr txBox="1"/>
          <p:nvPr/>
        </p:nvSpPr>
        <p:spPr>
          <a:xfrm>
            <a:off x="3967688" y="2931041"/>
            <a:ext cx="913327" cy="707886"/>
          </a:xfrm>
          <a:prstGeom prst="rect">
            <a:avLst/>
          </a:prstGeom>
          <a:noFill/>
        </p:spPr>
        <p:txBody>
          <a:bodyPr wrap="none" rtlCol="0">
            <a:spAutoFit/>
          </a:bodyPr>
          <a:lstStyle/>
          <a:p>
            <a:r>
              <a:rPr lang="en-US" altLang="zh-CN" sz="4000" dirty="0"/>
              <a:t>V.S.</a:t>
            </a:r>
            <a:endParaRPr lang="zh-CN" altLang="en-US" sz="4000" dirty="0"/>
          </a:p>
        </p:txBody>
      </p:sp>
      <p:pic>
        <p:nvPicPr>
          <p:cNvPr id="2" name="图片 1"/>
          <p:cNvPicPr>
            <a:picLocks noChangeAspect="1"/>
          </p:cNvPicPr>
          <p:nvPr/>
        </p:nvPicPr>
        <p:blipFill>
          <a:blip r:embed="rId4"/>
          <a:stretch>
            <a:fillRect/>
          </a:stretch>
        </p:blipFill>
        <p:spPr>
          <a:xfrm>
            <a:off x="6156325" y="1556385"/>
            <a:ext cx="1830705" cy="17335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Polarity in covalent bonding</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1142976" y="2271708"/>
            <a:ext cx="6857106" cy="122873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14282" y="1643050"/>
            <a:ext cx="4893102" cy="433389"/>
          </a:xfrm>
          <a:prstGeom prst="rect">
            <a:avLst/>
          </a:prstGeom>
          <a:noFill/>
          <a:ln w="9525">
            <a:noFill/>
            <a:miter lim="800000"/>
            <a:headEnd/>
            <a:tailEnd/>
          </a:ln>
          <a:effectLst/>
        </p:spPr>
      </p:pic>
      <p:sp>
        <p:nvSpPr>
          <p:cNvPr id="5" name="TextBox 4"/>
          <p:cNvSpPr txBox="1"/>
          <p:nvPr/>
        </p:nvSpPr>
        <p:spPr>
          <a:xfrm>
            <a:off x="214282" y="4071942"/>
            <a:ext cx="5131533" cy="2000548"/>
          </a:xfrm>
          <a:prstGeom prst="rect">
            <a:avLst/>
          </a:prstGeom>
          <a:noFill/>
        </p:spPr>
        <p:txBody>
          <a:bodyPr wrap="none" rtlCol="0">
            <a:spAutoFit/>
          </a:bodyPr>
          <a:lstStyle/>
          <a:p>
            <a:r>
              <a:rPr lang="en-US" altLang="zh-CN" sz="2800" dirty="0"/>
              <a:t>Who is more polar in these bonds?</a:t>
            </a:r>
          </a:p>
          <a:p>
            <a:pPr algn="ctr"/>
            <a:r>
              <a:rPr lang="en-US" altLang="zh-CN" sz="3200" dirty="0"/>
              <a:t>H-</a:t>
            </a:r>
            <a:r>
              <a:rPr lang="en-US" altLang="zh-CN" sz="3200" dirty="0" err="1"/>
              <a:t>Cl</a:t>
            </a:r>
            <a:endParaRPr lang="en-US" altLang="zh-CN" sz="3200" dirty="0"/>
          </a:p>
          <a:p>
            <a:pPr algn="ctr"/>
            <a:r>
              <a:rPr lang="en-US" altLang="zh-CN" sz="3200" dirty="0"/>
              <a:t>H-F</a:t>
            </a:r>
          </a:p>
          <a:p>
            <a:pPr algn="ctr"/>
            <a:r>
              <a:rPr lang="en-US" altLang="zh-CN" sz="3200" dirty="0"/>
              <a:t>H-I</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42875" y="1644650"/>
            <a:ext cx="8858250" cy="3568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115695" y="116205"/>
            <a:ext cx="7620000" cy="834390"/>
          </a:xfrm>
        </p:spPr>
        <p:txBody>
          <a:bodyPr/>
          <a:lstStyle/>
          <a:p>
            <a:r>
              <a:rPr lang="en-US" altLang="zh-CN" dirty="0">
                <a:solidFill>
                  <a:srgbClr val="FF0000"/>
                </a:solidFill>
              </a:rPr>
              <a:t>4.4 Covalent Structures</a:t>
            </a:r>
          </a:p>
        </p:txBody>
      </p:sp>
      <p:pic>
        <p:nvPicPr>
          <p:cNvPr id="3" name="图片 2"/>
          <p:cNvPicPr>
            <a:picLocks noChangeAspect="1"/>
          </p:cNvPicPr>
          <p:nvPr/>
        </p:nvPicPr>
        <p:blipFill>
          <a:blip r:embed="rId2"/>
          <a:stretch>
            <a:fillRect/>
          </a:stretch>
        </p:blipFill>
        <p:spPr>
          <a:xfrm>
            <a:off x="539115" y="4652645"/>
            <a:ext cx="7728585" cy="2005965"/>
          </a:xfrm>
          <a:prstGeom prst="rect">
            <a:avLst/>
          </a:prstGeom>
        </p:spPr>
      </p:pic>
      <p:pic>
        <p:nvPicPr>
          <p:cNvPr id="4" name="图片 3"/>
          <p:cNvPicPr>
            <a:picLocks noChangeAspect="1"/>
          </p:cNvPicPr>
          <p:nvPr/>
        </p:nvPicPr>
        <p:blipFill>
          <a:blip r:embed="rId3"/>
          <a:stretch>
            <a:fillRect/>
          </a:stretch>
        </p:blipFill>
        <p:spPr>
          <a:xfrm>
            <a:off x="539750" y="950595"/>
            <a:ext cx="7728585" cy="35972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59740" y="3931285"/>
            <a:ext cx="8325485" cy="1590040"/>
          </a:xfrm>
          <a:prstGeom prst="rect">
            <a:avLst/>
          </a:prstGeom>
        </p:spPr>
      </p:pic>
      <p:pic>
        <p:nvPicPr>
          <p:cNvPr id="3" name="图片 2"/>
          <p:cNvPicPr>
            <a:picLocks noChangeAspect="1"/>
          </p:cNvPicPr>
          <p:nvPr/>
        </p:nvPicPr>
        <p:blipFill>
          <a:blip r:embed="rId3"/>
          <a:stretch>
            <a:fillRect/>
          </a:stretch>
        </p:blipFill>
        <p:spPr>
          <a:xfrm>
            <a:off x="467360" y="1266825"/>
            <a:ext cx="8298815" cy="2413635"/>
          </a:xfrm>
          <a:prstGeom prst="rect">
            <a:avLst/>
          </a:prstGeom>
        </p:spPr>
      </p:pic>
      <p:sp>
        <p:nvSpPr>
          <p:cNvPr id="4" name="文本框 3"/>
          <p:cNvSpPr txBox="1"/>
          <p:nvPr/>
        </p:nvSpPr>
        <p:spPr>
          <a:xfrm>
            <a:off x="7164705" y="1554480"/>
            <a:ext cx="1189355" cy="368300"/>
          </a:xfrm>
          <a:prstGeom prst="rect">
            <a:avLst/>
          </a:prstGeom>
          <a:noFill/>
        </p:spPr>
        <p:txBody>
          <a:bodyPr wrap="square" rtlCol="0">
            <a:spAutoFit/>
          </a:bodyPr>
          <a:lstStyle/>
          <a:p>
            <a:r>
              <a:rPr lang="en-US" altLang="zh-CN" b="1">
                <a:solidFill>
                  <a:srgbClr val="FF0000"/>
                </a:solidFill>
              </a:rPr>
              <a:t>HL ONLY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50168"/>
            <a:ext cx="8153400" cy="990600"/>
          </a:xfrm>
        </p:spPr>
        <p:txBody>
          <a:bodyPr/>
          <a:lstStyle/>
          <a:p>
            <a:r>
              <a:rPr lang="en-US" altLang="zh-CN" dirty="0"/>
              <a:t>Octet rule</a:t>
            </a:r>
            <a:endParaRPr lang="zh-CN" altLang="en-US" dirty="0"/>
          </a:p>
        </p:txBody>
      </p:sp>
      <p:sp>
        <p:nvSpPr>
          <p:cNvPr id="3" name="TextBox 2"/>
          <p:cNvSpPr txBox="1"/>
          <p:nvPr/>
        </p:nvSpPr>
        <p:spPr>
          <a:xfrm>
            <a:off x="285720" y="1787902"/>
            <a:ext cx="8715404" cy="1198880"/>
          </a:xfrm>
          <a:prstGeom prst="rect">
            <a:avLst/>
          </a:prstGeom>
          <a:noFill/>
        </p:spPr>
        <p:txBody>
          <a:bodyPr wrap="square" rtlCol="0">
            <a:spAutoFit/>
          </a:bodyPr>
          <a:lstStyle/>
          <a:p>
            <a:r>
              <a:rPr lang="en-US" altLang="zh-CN" sz="2400" dirty="0"/>
              <a:t>Most atoms tend to combine in such a way that they each have eight electron in their valence shells (except H), giving them the same electronic arrangement as a noble gas.</a:t>
            </a:r>
          </a:p>
        </p:txBody>
      </p:sp>
      <p:pic>
        <p:nvPicPr>
          <p:cNvPr id="5" name="图片 4" descr="照片.JPG"/>
          <p:cNvPicPr>
            <a:picLocks noChangeAspect="1"/>
          </p:cNvPicPr>
          <p:nvPr/>
        </p:nvPicPr>
        <p:blipFill>
          <a:blip r:embed="rId2" cstate="print">
            <a:biLevel thresh="50000"/>
          </a:blip>
          <a:srcRect l="5468" t="36459" r="1562" b="9375"/>
          <a:stretch>
            <a:fillRect/>
          </a:stretch>
        </p:blipFill>
        <p:spPr>
          <a:xfrm rot="120000">
            <a:off x="1285852" y="3352159"/>
            <a:ext cx="6715172" cy="29343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Lewis structure/Lewis dot diagram</a:t>
            </a:r>
            <a:endParaRPr lang="zh-CN" altLang="en-US" dirty="0"/>
          </a:p>
        </p:txBody>
      </p:sp>
      <p:sp>
        <p:nvSpPr>
          <p:cNvPr id="3" name="TextBox 2"/>
          <p:cNvSpPr txBox="1"/>
          <p:nvPr/>
        </p:nvSpPr>
        <p:spPr>
          <a:xfrm>
            <a:off x="571472" y="1643050"/>
            <a:ext cx="4333750" cy="461665"/>
          </a:xfrm>
          <a:prstGeom prst="rect">
            <a:avLst/>
          </a:prstGeom>
          <a:noFill/>
        </p:spPr>
        <p:txBody>
          <a:bodyPr wrap="none" rtlCol="0">
            <a:spAutoFit/>
          </a:bodyPr>
          <a:lstStyle/>
          <a:p>
            <a:r>
              <a:rPr lang="en-US" altLang="zh-CN" sz="2400" dirty="0"/>
              <a:t>Who is Lewis structure, who is not?</a:t>
            </a:r>
            <a:endParaRPr lang="zh-CN" altLang="en-US" sz="2400" dirty="0"/>
          </a:p>
        </p:txBody>
      </p:sp>
      <p:pic>
        <p:nvPicPr>
          <p:cNvPr id="5123" name="Picture 3"/>
          <p:cNvPicPr>
            <a:picLocks noChangeAspect="1" noChangeArrowheads="1"/>
          </p:cNvPicPr>
          <p:nvPr/>
        </p:nvPicPr>
        <p:blipFill rotWithShape="1">
          <a:blip r:embed="rId2"/>
          <a:srcRect b="17847"/>
          <a:stretch>
            <a:fillRect/>
          </a:stretch>
        </p:blipFill>
        <p:spPr bwMode="auto">
          <a:xfrm>
            <a:off x="3779203" y="3571877"/>
            <a:ext cx="4171950" cy="1729332"/>
          </a:xfrm>
          <a:prstGeom prst="rect">
            <a:avLst/>
          </a:prstGeom>
          <a:noFill/>
          <a:ln w="9525">
            <a:noFill/>
            <a:miter lim="800000"/>
            <a:headEnd/>
            <a:tailEnd/>
          </a:ln>
          <a:effectLst/>
        </p:spPr>
      </p:pic>
      <p:grpSp>
        <p:nvGrpSpPr>
          <p:cNvPr id="5" name="组合 4"/>
          <p:cNvGrpSpPr/>
          <p:nvPr/>
        </p:nvGrpSpPr>
        <p:grpSpPr>
          <a:xfrm>
            <a:off x="611039" y="2709064"/>
            <a:ext cx="2881460" cy="3351212"/>
            <a:chOff x="1547664" y="2742084"/>
            <a:chExt cx="2881460" cy="3351212"/>
          </a:xfrm>
        </p:grpSpPr>
        <p:pic>
          <p:nvPicPr>
            <p:cNvPr id="5122" name="Picture 2"/>
            <p:cNvPicPr>
              <a:picLocks noChangeAspect="1" noChangeArrowheads="1"/>
            </p:cNvPicPr>
            <p:nvPr/>
          </p:nvPicPr>
          <p:blipFill rotWithShape="1">
            <a:blip r:embed="rId3"/>
            <a:srcRect l="33994" b="12505"/>
            <a:stretch>
              <a:fillRect/>
            </a:stretch>
          </p:blipFill>
          <p:spPr bwMode="auto">
            <a:xfrm>
              <a:off x="1835696" y="2742084"/>
              <a:ext cx="2593428" cy="3351212"/>
            </a:xfrm>
            <a:prstGeom prst="rect">
              <a:avLst/>
            </a:prstGeom>
            <a:noFill/>
            <a:ln w="9525">
              <a:noFill/>
              <a:miter lim="800000"/>
              <a:headEnd/>
              <a:tailEnd/>
            </a:ln>
            <a:effectLst/>
          </p:spPr>
        </p:pic>
        <p:sp>
          <p:nvSpPr>
            <p:cNvPr id="4" name="文本框 3"/>
            <p:cNvSpPr txBox="1"/>
            <p:nvPr/>
          </p:nvSpPr>
          <p:spPr>
            <a:xfrm>
              <a:off x="1547664" y="4653136"/>
              <a:ext cx="720080" cy="864096"/>
            </a:xfrm>
            <a:prstGeom prst="rect">
              <a:avLst/>
            </a:prstGeom>
            <a:solidFill>
              <a:srgbClr val="FFFFFF"/>
            </a:solidFill>
          </p:spPr>
          <p:txBody>
            <a:bodyPr wrap="square" rtlCol="0">
              <a:spAutoFit/>
            </a:bodyPr>
            <a:lstStyle/>
            <a:p>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9600" y="228600"/>
            <a:ext cx="8153400" cy="990600"/>
          </a:xfrm>
        </p:spPr>
        <p:txBody>
          <a:bodyPr/>
          <a:lstStyle/>
          <a:p>
            <a:r>
              <a:rPr lang="en-US" altLang="zh-CN" dirty="0"/>
              <a:t>Lewis structure/Lewis dot diagram</a:t>
            </a:r>
            <a:endParaRPr lang="zh-CN" altLang="en-US" dirty="0"/>
          </a:p>
        </p:txBody>
      </p:sp>
      <p:pic>
        <p:nvPicPr>
          <p:cNvPr id="6147" name="Picture 3"/>
          <p:cNvPicPr>
            <a:picLocks noChangeAspect="1" noChangeArrowheads="1"/>
          </p:cNvPicPr>
          <p:nvPr/>
        </p:nvPicPr>
        <p:blipFill>
          <a:blip r:embed="rId3"/>
          <a:srcRect/>
          <a:stretch>
            <a:fillRect/>
          </a:stretch>
        </p:blipFill>
        <p:spPr bwMode="auto">
          <a:xfrm>
            <a:off x="214282" y="1643050"/>
            <a:ext cx="8824677" cy="1190631"/>
          </a:xfrm>
          <a:prstGeom prst="rect">
            <a:avLst/>
          </a:prstGeom>
          <a:noFill/>
          <a:ln w="9525">
            <a:noFill/>
            <a:miter lim="800000"/>
            <a:headEnd/>
            <a:tailEnd/>
          </a:ln>
          <a:effectLst/>
        </p:spPr>
      </p:pic>
      <p:grpSp>
        <p:nvGrpSpPr>
          <p:cNvPr id="5" name="组合 4"/>
          <p:cNvGrpSpPr/>
          <p:nvPr/>
        </p:nvGrpSpPr>
        <p:grpSpPr>
          <a:xfrm>
            <a:off x="107504" y="3338664"/>
            <a:ext cx="8786842" cy="2167818"/>
            <a:chOff x="107504" y="3338664"/>
            <a:chExt cx="8786842" cy="2167818"/>
          </a:xfrm>
        </p:grpSpPr>
        <p:pic>
          <p:nvPicPr>
            <p:cNvPr id="6146" name="Picture 2"/>
            <p:cNvPicPr>
              <a:picLocks noChangeAspect="1" noChangeArrowheads="1"/>
            </p:cNvPicPr>
            <p:nvPr/>
          </p:nvPicPr>
          <p:blipFill rotWithShape="1">
            <a:blip r:embed="rId4"/>
            <a:srcRect t="29730" b="12815"/>
            <a:stretch>
              <a:fillRect/>
            </a:stretch>
          </p:blipFill>
          <p:spPr bwMode="auto">
            <a:xfrm>
              <a:off x="107504" y="3338664"/>
              <a:ext cx="8786842" cy="2167818"/>
            </a:xfrm>
            <a:prstGeom prst="rect">
              <a:avLst/>
            </a:prstGeom>
            <a:noFill/>
            <a:ln w="9525">
              <a:noFill/>
              <a:miter lim="800000"/>
              <a:headEnd/>
              <a:tailEnd/>
            </a:ln>
            <a:effectLst/>
          </p:spPr>
        </p:pic>
        <p:sp>
          <p:nvSpPr>
            <p:cNvPr id="2" name="文本框 1"/>
            <p:cNvSpPr txBox="1"/>
            <p:nvPr/>
          </p:nvSpPr>
          <p:spPr>
            <a:xfrm>
              <a:off x="5148064" y="3429000"/>
              <a:ext cx="1368152" cy="338554"/>
            </a:xfrm>
            <a:prstGeom prst="rect">
              <a:avLst/>
            </a:prstGeom>
            <a:solidFill>
              <a:srgbClr val="FFFFFF"/>
            </a:solidFill>
          </p:spPr>
          <p:txBody>
            <a:bodyPr wrap="square" rtlCol="0">
              <a:spAutoFit/>
            </a:bodyPr>
            <a:lstStyle/>
            <a:p>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 ·            · ·</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 name="文本框 5"/>
          <p:cNvSpPr txBox="1"/>
          <p:nvPr/>
        </p:nvSpPr>
        <p:spPr>
          <a:xfrm>
            <a:off x="5148064" y="4084019"/>
            <a:ext cx="1368152" cy="338554"/>
          </a:xfrm>
          <a:prstGeom prst="rect">
            <a:avLst/>
          </a:prstGeom>
          <a:solidFill>
            <a:srgbClr val="FFFFFF"/>
          </a:solidFill>
        </p:spPr>
        <p:txBody>
          <a:bodyPr wrap="square" rtlCol="0">
            <a:spAutoFit/>
          </a:bodyPr>
          <a:lstStyle/>
          <a:p>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 ·            · ·</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4932040" y="3717032"/>
            <a:ext cx="252028" cy="409728"/>
          </a:xfrm>
          <a:prstGeom prst="rect">
            <a:avLst/>
          </a:prstGeom>
          <a:solidFill>
            <a:srgbClr val="FFFFFF"/>
          </a:solidFill>
        </p:spPr>
        <p:txBody>
          <a:bodyPr wrap="square" rtlCol="0">
            <a:spAutoFit/>
          </a:bodyPr>
          <a:lstStyle/>
          <a:p>
            <a:pPr>
              <a:lnSpc>
                <a:spcPts val="1200"/>
              </a:lnSpc>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p>
          <a:p>
            <a:pPr>
              <a:lnSpc>
                <a:spcPts val="1200"/>
              </a:lnSpc>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p:cNvSpPr txBox="1"/>
          <p:nvPr/>
        </p:nvSpPr>
        <p:spPr>
          <a:xfrm>
            <a:off x="6372200" y="3739352"/>
            <a:ext cx="414046" cy="409728"/>
          </a:xfrm>
          <a:prstGeom prst="rect">
            <a:avLst/>
          </a:prstGeom>
          <a:solidFill>
            <a:srgbClr val="FFFFFF"/>
          </a:solidFill>
        </p:spPr>
        <p:txBody>
          <a:bodyPr wrap="square" rtlCol="0">
            <a:spAutoFit/>
          </a:bodyPr>
          <a:lstStyle/>
          <a:p>
            <a:pPr>
              <a:lnSpc>
                <a:spcPts val="1200"/>
              </a:lnSpc>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p>
          <a:p>
            <a:pPr>
              <a:lnSpc>
                <a:spcPts val="1200"/>
              </a:lnSpc>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Dative bond/coordinate bond</a:t>
            </a:r>
            <a:endParaRPr lang="zh-CN" altLang="en-US" dirty="0"/>
          </a:p>
        </p:txBody>
      </p:sp>
      <p:pic>
        <p:nvPicPr>
          <p:cNvPr id="7170" name="Picture 2"/>
          <p:cNvPicPr>
            <a:picLocks noChangeAspect="1" noChangeArrowheads="1"/>
          </p:cNvPicPr>
          <p:nvPr/>
        </p:nvPicPr>
        <p:blipFill rotWithShape="1">
          <a:blip r:embed="rId2"/>
          <a:srcRect b="6861"/>
          <a:stretch>
            <a:fillRect/>
          </a:stretch>
        </p:blipFill>
        <p:spPr bwMode="auto">
          <a:xfrm>
            <a:off x="395536" y="2060848"/>
            <a:ext cx="8256220" cy="4032448"/>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3720" y="76200"/>
            <a:ext cx="8153400" cy="990600"/>
          </a:xfrm>
        </p:spPr>
        <p:txBody>
          <a:bodyPr/>
          <a:lstStyle/>
          <a:p>
            <a:r>
              <a:rPr lang="en-US" altLang="zh-CN" dirty="0"/>
              <a:t>Strategy to draw Lewis structure</a:t>
            </a:r>
            <a:endParaRPr lang="zh-CN" altLang="en-US" dirty="0"/>
          </a:p>
        </p:txBody>
      </p:sp>
      <p:sp>
        <p:nvSpPr>
          <p:cNvPr id="4" name="TextBox 3"/>
          <p:cNvSpPr txBox="1"/>
          <p:nvPr/>
        </p:nvSpPr>
        <p:spPr>
          <a:xfrm>
            <a:off x="0" y="1052512"/>
            <a:ext cx="9144000" cy="4523105"/>
          </a:xfrm>
          <a:prstGeom prst="rect">
            <a:avLst/>
          </a:prstGeom>
          <a:noFill/>
        </p:spPr>
        <p:txBody>
          <a:bodyPr wrap="square" rtlCol="0">
            <a:spAutoFit/>
          </a:bodyPr>
          <a:lstStyle/>
          <a:p>
            <a:r>
              <a:rPr lang="en-US" altLang="zh-CN" sz="2400" dirty="0"/>
              <a:t>Key steps:</a:t>
            </a:r>
          </a:p>
          <a:p>
            <a:r>
              <a:rPr lang="en-US" altLang="zh-CN" sz="2400" dirty="0"/>
              <a:t>1. Know the # of valence electron for each atom-----how many bond does each need.</a:t>
            </a:r>
          </a:p>
          <a:p>
            <a:r>
              <a:rPr lang="en-US" altLang="zh-CN" sz="2400" dirty="0"/>
              <a:t>2. Arrange the atoms by putting the atom with lowest electronegativity (except H) in the center, and the rest in the surrounding (for oxyacids, make H bond to O then to the central atom.</a:t>
            </a:r>
          </a:p>
          <a:p>
            <a:r>
              <a:rPr lang="en-US" altLang="zh-CN" sz="2400" dirty="0"/>
              <a:t>3. Add electron on most electronegative atom (except H, halogens) for anion, remove electron from least electronegative atom for cation.</a:t>
            </a:r>
          </a:p>
          <a:p>
            <a:r>
              <a:rPr lang="en-US" altLang="zh-CN" sz="2400" dirty="0"/>
              <a:t>4. Link proper bonds from the surrounding atoms to the central atoms one by one to fulfill their octet (for central atoms, exceptions </a:t>
            </a:r>
            <a:r>
              <a:rPr lang="en-US" altLang="zh-CN" sz="2400"/>
              <a:t>could occur).</a:t>
            </a:r>
            <a:endParaRPr lang="en-US" altLang="zh-CN" sz="2400" dirty="0"/>
          </a:p>
          <a:p>
            <a:r>
              <a:rPr lang="en-US" altLang="zh-CN" sz="2400" dirty="0"/>
              <a:t>5. Add lone pair electrons where needed.</a:t>
            </a:r>
          </a:p>
          <a:p>
            <a:r>
              <a:rPr lang="en-US" altLang="zh-CN" sz="2400" dirty="0"/>
              <a:t>6. Use  “[   ]</a:t>
            </a:r>
            <a:r>
              <a:rPr lang="en-US" altLang="zh-CN" sz="2400" baseline="30000" dirty="0"/>
              <a:t>z±</a:t>
            </a:r>
            <a:r>
              <a:rPr lang="en-US" altLang="zh-CN" sz="2400" dirty="0"/>
              <a:t>” for the ions (z is the charge).</a:t>
            </a:r>
          </a:p>
        </p:txBody>
      </p:sp>
      <p:sp>
        <p:nvSpPr>
          <p:cNvPr id="5" name="TextBox 4"/>
          <p:cNvSpPr txBox="1"/>
          <p:nvPr/>
        </p:nvSpPr>
        <p:spPr>
          <a:xfrm>
            <a:off x="-36830" y="5372735"/>
            <a:ext cx="9217660" cy="1198880"/>
          </a:xfrm>
          <a:prstGeom prst="rect">
            <a:avLst/>
          </a:prstGeom>
          <a:noFill/>
        </p:spPr>
        <p:txBody>
          <a:bodyPr wrap="square" rtlCol="0">
            <a:spAutoFit/>
          </a:bodyPr>
          <a:lstStyle/>
          <a:p>
            <a:r>
              <a:rPr lang="en-US" altLang="zh-CN" sz="2400" dirty="0"/>
              <a:t>Practice:  </a:t>
            </a:r>
          </a:p>
          <a:p>
            <a:r>
              <a:rPr lang="en-US" altLang="zh-CN" sz="2400" dirty="0"/>
              <a:t>Draw Lewis diagram for: </a:t>
            </a:r>
          </a:p>
          <a:p>
            <a:r>
              <a:rPr lang="en-US" altLang="zh-CN" sz="2400" dirty="0"/>
              <a:t>H</a:t>
            </a:r>
            <a:r>
              <a:rPr lang="en-US" altLang="zh-CN" sz="2400" baseline="-25000" dirty="0"/>
              <a:t>2</a:t>
            </a:r>
            <a:r>
              <a:rPr lang="en-US" altLang="zh-CN" sz="2400" dirty="0"/>
              <a:t>O, NH</a:t>
            </a:r>
            <a:r>
              <a:rPr lang="en-US" altLang="zh-CN" sz="2400" baseline="-25000" dirty="0"/>
              <a:t>3 </a:t>
            </a:r>
            <a:r>
              <a:rPr lang="en-US" altLang="zh-CN" sz="2400" dirty="0"/>
              <a:t>, CH</a:t>
            </a:r>
            <a:r>
              <a:rPr lang="en-US" altLang="zh-CN" sz="2400" baseline="-25000" dirty="0"/>
              <a:t>4 </a:t>
            </a:r>
            <a:r>
              <a:rPr lang="en-US" altLang="zh-CN" sz="2400" dirty="0"/>
              <a:t>, C</a:t>
            </a:r>
            <a:r>
              <a:rPr lang="en-US" altLang="zh-CN" sz="2400" baseline="-25000" dirty="0"/>
              <a:t>2</a:t>
            </a:r>
            <a:r>
              <a:rPr lang="en-US" altLang="zh-CN" sz="2400" dirty="0"/>
              <a:t>H</a:t>
            </a:r>
            <a:r>
              <a:rPr lang="en-US" altLang="zh-CN" sz="2400" baseline="-25000" dirty="0"/>
              <a:t>6 </a:t>
            </a:r>
            <a:r>
              <a:rPr lang="en-US" altLang="zh-CN" sz="2400" dirty="0"/>
              <a:t>, C</a:t>
            </a:r>
            <a:r>
              <a:rPr lang="en-US" altLang="zh-CN" sz="2400" baseline="-25000" dirty="0"/>
              <a:t>2</a:t>
            </a:r>
            <a:r>
              <a:rPr lang="en-US" altLang="zh-CN" sz="2400" dirty="0"/>
              <a:t>H</a:t>
            </a:r>
            <a:r>
              <a:rPr lang="en-US" altLang="zh-CN" sz="2400" baseline="-25000" dirty="0"/>
              <a:t>4</a:t>
            </a:r>
            <a:r>
              <a:rPr lang="en-US" altLang="zh-CN" sz="2400" dirty="0"/>
              <a:t> , C</a:t>
            </a:r>
            <a:r>
              <a:rPr lang="en-US" altLang="zh-CN" sz="2400" baseline="-25000" dirty="0"/>
              <a:t>2</a:t>
            </a:r>
            <a:r>
              <a:rPr lang="en-US" altLang="zh-CN" sz="2400" dirty="0"/>
              <a:t>H</a:t>
            </a:r>
            <a:r>
              <a:rPr lang="en-US" altLang="zh-CN" sz="2400" baseline="-25000" dirty="0"/>
              <a:t>2</a:t>
            </a:r>
            <a:r>
              <a:rPr lang="en-US" altLang="zh-CN" sz="2400" dirty="0"/>
              <a:t> , OH</a:t>
            </a:r>
            <a:r>
              <a:rPr lang="en-US" altLang="zh-CN" sz="2400" baseline="30000" dirty="0"/>
              <a:t>-</a:t>
            </a:r>
            <a:r>
              <a:rPr lang="en-US" altLang="zh-CN" sz="2400" dirty="0"/>
              <a:t> , HCN , HCO</a:t>
            </a:r>
            <a:r>
              <a:rPr lang="en-US" altLang="zh-CN" sz="2400" baseline="-25000" dirty="0"/>
              <a:t>2</a:t>
            </a:r>
            <a:r>
              <a:rPr lang="en-US" altLang="zh-CN" sz="2400" baseline="30000" dirty="0"/>
              <a:t>-</a:t>
            </a:r>
            <a:r>
              <a:rPr lang="en-US" altLang="zh-CN" sz="2400" dirty="0"/>
              <a:t> , O</a:t>
            </a:r>
            <a:r>
              <a:rPr lang="en-US" altLang="zh-CN" sz="2400" baseline="-25000" dirty="0"/>
              <a:t>2</a:t>
            </a:r>
            <a:r>
              <a:rPr lang="en-US" altLang="zh-CN" sz="2400" dirty="0"/>
              <a:t> , N</a:t>
            </a:r>
            <a:r>
              <a:rPr lang="en-US" altLang="zh-CN" sz="2400" baseline="-25000" dirty="0"/>
              <a:t>2</a:t>
            </a:r>
            <a:r>
              <a:rPr lang="en-US" altLang="zh-CN" sz="2400" dirty="0"/>
              <a:t>, CO, O</a:t>
            </a:r>
            <a:r>
              <a:rPr lang="en-US" altLang="zh-CN" sz="2400" baseline="-25000" dirty="0"/>
              <a:t>3</a:t>
            </a:r>
            <a:endParaRPr lang="zh-CN" altLang="en-US" sz="240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1640" y="332656"/>
            <a:ext cx="6768752" cy="631119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594" y="700588"/>
            <a:ext cx="3237200" cy="716224"/>
          </a:xfrm>
        </p:spPr>
        <p:txBody>
          <a:bodyPr>
            <a:normAutofit fontScale="90000"/>
          </a:bodyPr>
          <a:lstStyle/>
          <a:p>
            <a:r>
              <a:rPr lang="en-US" dirty="0"/>
              <a:t>VSEPR Theory</a:t>
            </a:r>
          </a:p>
        </p:txBody>
      </p:sp>
      <p:sp>
        <p:nvSpPr>
          <p:cNvPr id="4" name="TextBox 3"/>
          <p:cNvSpPr txBox="1"/>
          <p:nvPr/>
        </p:nvSpPr>
        <p:spPr>
          <a:xfrm>
            <a:off x="331920" y="2063532"/>
            <a:ext cx="8485574" cy="2985433"/>
          </a:xfrm>
          <a:prstGeom prst="rect">
            <a:avLst/>
          </a:prstGeom>
          <a:noFill/>
        </p:spPr>
        <p:txBody>
          <a:bodyPr wrap="square" rtlCol="0">
            <a:spAutoFit/>
          </a:bodyPr>
          <a:lstStyle/>
          <a:p>
            <a:r>
              <a:rPr lang="en-US" sz="2400" dirty="0"/>
              <a:t>Valence shell electron pair repulsion theory is a model in chemistry used to predict the shape of individual molecules based upon the extent of electron-pair electrostatic repulsion</a:t>
            </a:r>
            <a:r>
              <a:rPr lang="en-US" sz="2000" dirty="0"/>
              <a:t>. </a:t>
            </a:r>
          </a:p>
          <a:p>
            <a:endParaRPr lang="en-US" sz="2000" dirty="0"/>
          </a:p>
          <a:p>
            <a:r>
              <a:rPr lang="en-US" sz="2400" dirty="0"/>
              <a:t>The shape of a molecule is determined by repulsion between the electron pairs in the valence shell, or to say between the </a:t>
            </a:r>
            <a:r>
              <a:rPr lang="en-US" sz="2400" b="1" dirty="0"/>
              <a:t>regions of high electron density in the valence level: covalent bonds and non-bonding/lone electron pairs</a:t>
            </a:r>
            <a:r>
              <a:rPr lang="en-US" sz="2000" b="1" dirty="0"/>
              <a:t>.</a:t>
            </a:r>
            <a:endParaRPr lang="en-US" sz="2000" dirty="0"/>
          </a:p>
        </p:txBody>
      </p:sp>
      <p:grpSp>
        <p:nvGrpSpPr>
          <p:cNvPr id="5" name="Group 56"/>
          <p:cNvGrpSpPr/>
          <p:nvPr/>
        </p:nvGrpSpPr>
        <p:grpSpPr bwMode="auto">
          <a:xfrm>
            <a:off x="1804978" y="5286388"/>
            <a:ext cx="1409700" cy="1136650"/>
            <a:chOff x="1096" y="1939"/>
            <a:chExt cx="888" cy="716"/>
          </a:xfrm>
        </p:grpSpPr>
        <p:sp>
          <p:nvSpPr>
            <p:cNvPr id="6" name="Text Box 34"/>
            <p:cNvSpPr txBox="1">
              <a:spLocks noChangeArrowheads="1"/>
            </p:cNvSpPr>
            <p:nvPr/>
          </p:nvSpPr>
          <p:spPr bwMode="auto">
            <a:xfrm>
              <a:off x="1422" y="2255"/>
              <a:ext cx="260" cy="231"/>
            </a:xfrm>
            <a:prstGeom prst="rect">
              <a:avLst/>
            </a:prstGeom>
            <a:noFill/>
            <a:ln w="9525">
              <a:noFill/>
              <a:miter lim="800000"/>
            </a:ln>
          </p:spPr>
          <p:txBody>
            <a:bodyPr wrap="none" anchor="ctr">
              <a:spAutoFit/>
            </a:bodyPr>
            <a:lstStyle/>
            <a:p>
              <a:pPr>
                <a:spcBef>
                  <a:spcPct val="50000"/>
                </a:spcBef>
              </a:pPr>
              <a:r>
                <a:rPr lang="en-US" altLang="zh-CN" sz="1800" b="1" dirty="0">
                  <a:latin typeface="Arial" panose="020B0604020202020204" pitchFamily="34" charset="0"/>
                  <a:ea typeface="宋体" panose="02010600030101010101" pitchFamily="2" charset="-122"/>
                </a:rPr>
                <a:t>Al</a:t>
              </a:r>
              <a:endParaRPr lang="en-US" altLang="zh-CN" sz="2000" dirty="0">
                <a:ea typeface="宋体" panose="02010600030101010101" pitchFamily="2" charset="-122"/>
              </a:endParaRPr>
            </a:p>
          </p:txBody>
        </p:sp>
        <p:sp>
          <p:nvSpPr>
            <p:cNvPr id="7" name="Arc 35"/>
            <p:cNvSpPr/>
            <p:nvPr/>
          </p:nvSpPr>
          <p:spPr bwMode="auto">
            <a:xfrm rot="7453364" flipH="1">
              <a:off x="1629" y="2003"/>
              <a:ext cx="180" cy="359"/>
            </a:xfrm>
            <a:custGeom>
              <a:avLst/>
              <a:gdLst>
                <a:gd name="T0" fmla="*/ 1 w 21600"/>
                <a:gd name="T1" fmla="*/ 0 h 28000"/>
                <a:gd name="T2" fmla="*/ 1 w 21600"/>
                <a:gd name="T3" fmla="*/ 5 h 28000"/>
                <a:gd name="T4" fmla="*/ 0 w 21600"/>
                <a:gd name="T5" fmla="*/ 3 h 28000"/>
                <a:gd name="T6" fmla="*/ 0 60000 65536"/>
                <a:gd name="T7" fmla="*/ 0 60000 65536"/>
                <a:gd name="T8" fmla="*/ 0 60000 65536"/>
                <a:gd name="T9" fmla="*/ 0 w 21600"/>
                <a:gd name="T10" fmla="*/ 0 h 28000"/>
                <a:gd name="T11" fmla="*/ 21600 w 21600"/>
                <a:gd name="T12" fmla="*/ 28000 h 28000"/>
              </a:gdLst>
              <a:ahLst/>
              <a:cxnLst>
                <a:cxn ang="T6">
                  <a:pos x="T0" y="T1"/>
                </a:cxn>
                <a:cxn ang="T7">
                  <a:pos x="T2" y="T3"/>
                </a:cxn>
                <a:cxn ang="T8">
                  <a:pos x="T4" y="T5"/>
                </a:cxn>
              </a:cxnLst>
              <a:rect l="T9" t="T10" r="T11" b="T12"/>
              <a:pathLst>
                <a:path w="21600" h="28000" fill="none" extrusionOk="0">
                  <a:moveTo>
                    <a:pt x="7923" y="-1"/>
                  </a:moveTo>
                  <a:cubicBezTo>
                    <a:pt x="16175" y="3253"/>
                    <a:pt x="21600" y="11222"/>
                    <a:pt x="21600" y="20094"/>
                  </a:cubicBezTo>
                  <a:cubicBezTo>
                    <a:pt x="21600" y="22799"/>
                    <a:pt x="21091" y="25481"/>
                    <a:pt x="20101" y="28000"/>
                  </a:cubicBezTo>
                </a:path>
                <a:path w="21600" h="28000" stroke="0" extrusionOk="0">
                  <a:moveTo>
                    <a:pt x="7923" y="-1"/>
                  </a:moveTo>
                  <a:cubicBezTo>
                    <a:pt x="16175" y="3253"/>
                    <a:pt x="21600" y="11222"/>
                    <a:pt x="21600" y="20094"/>
                  </a:cubicBezTo>
                  <a:cubicBezTo>
                    <a:pt x="21600" y="22799"/>
                    <a:pt x="21091" y="25481"/>
                    <a:pt x="20101" y="28000"/>
                  </a:cubicBezTo>
                  <a:lnTo>
                    <a:pt x="0" y="20094"/>
                  </a:lnTo>
                  <a:close/>
                </a:path>
              </a:pathLst>
            </a:custGeom>
            <a:noFill/>
            <a:ln w="38100">
              <a:solidFill>
                <a:srgbClr val="6699FF"/>
              </a:solidFill>
              <a:round/>
              <a:headEnd type="arrow" w="med" len="sm"/>
              <a:tailEnd type="arrow" w="med" len="sm"/>
            </a:ln>
          </p:spPr>
          <p:txBody>
            <a:bodyPr wrap="none" anchor="ctr"/>
            <a:lstStyle/>
            <a:p>
              <a:endParaRPr lang="zh-CN" altLang="zh-CN"/>
            </a:p>
          </p:txBody>
        </p:sp>
        <p:sp>
          <p:nvSpPr>
            <p:cNvPr id="8" name="Line 36"/>
            <p:cNvSpPr>
              <a:spLocks noChangeShapeType="1"/>
            </p:cNvSpPr>
            <p:nvPr/>
          </p:nvSpPr>
          <p:spPr bwMode="auto">
            <a:xfrm>
              <a:off x="1541" y="1939"/>
              <a:ext cx="0" cy="343"/>
            </a:xfrm>
            <a:prstGeom prst="line">
              <a:avLst/>
            </a:prstGeom>
            <a:noFill/>
            <a:ln w="38100">
              <a:solidFill>
                <a:schemeClr val="tx1"/>
              </a:solidFill>
              <a:round/>
            </a:ln>
          </p:spPr>
          <p:txBody>
            <a:bodyPr wrap="none" anchor="ctr"/>
            <a:lstStyle/>
            <a:p>
              <a:endParaRPr lang="zh-CN" altLang="en-US"/>
            </a:p>
          </p:txBody>
        </p:sp>
        <p:sp>
          <p:nvSpPr>
            <p:cNvPr id="9" name="Line 37"/>
            <p:cNvSpPr>
              <a:spLocks noChangeShapeType="1"/>
            </p:cNvSpPr>
            <p:nvPr/>
          </p:nvSpPr>
          <p:spPr bwMode="auto">
            <a:xfrm rot="-4923391" flipH="1" flipV="1">
              <a:off x="1234" y="2217"/>
              <a:ext cx="47" cy="324"/>
            </a:xfrm>
            <a:prstGeom prst="line">
              <a:avLst/>
            </a:prstGeom>
            <a:noFill/>
            <a:ln w="38100">
              <a:solidFill>
                <a:schemeClr val="tx1"/>
              </a:solidFill>
              <a:round/>
            </a:ln>
          </p:spPr>
          <p:txBody>
            <a:bodyPr wrap="none" anchor="ctr"/>
            <a:lstStyle/>
            <a:p>
              <a:endParaRPr lang="zh-CN" altLang="en-US"/>
            </a:p>
          </p:txBody>
        </p:sp>
        <p:sp>
          <p:nvSpPr>
            <p:cNvPr id="10" name="Line 45"/>
            <p:cNvSpPr>
              <a:spLocks noChangeShapeType="1"/>
            </p:cNvSpPr>
            <p:nvPr/>
          </p:nvSpPr>
          <p:spPr bwMode="auto">
            <a:xfrm rot="-4923391" flipH="1" flipV="1">
              <a:off x="1798" y="2204"/>
              <a:ext cx="47" cy="324"/>
            </a:xfrm>
            <a:prstGeom prst="line">
              <a:avLst/>
            </a:prstGeom>
            <a:noFill/>
            <a:ln w="38100">
              <a:solidFill>
                <a:schemeClr val="tx1"/>
              </a:solidFill>
              <a:round/>
            </a:ln>
          </p:spPr>
          <p:txBody>
            <a:bodyPr wrap="none" anchor="ctr"/>
            <a:lstStyle/>
            <a:p>
              <a:endParaRPr lang="zh-CN" altLang="en-US"/>
            </a:p>
          </p:txBody>
        </p:sp>
        <p:sp>
          <p:nvSpPr>
            <p:cNvPr id="11" name="Arc 46"/>
            <p:cNvSpPr/>
            <p:nvPr/>
          </p:nvSpPr>
          <p:spPr bwMode="auto">
            <a:xfrm rot="-7453364">
              <a:off x="1258" y="2013"/>
              <a:ext cx="180" cy="359"/>
            </a:xfrm>
            <a:custGeom>
              <a:avLst/>
              <a:gdLst>
                <a:gd name="T0" fmla="*/ 1 w 21600"/>
                <a:gd name="T1" fmla="*/ 0 h 28000"/>
                <a:gd name="T2" fmla="*/ 1 w 21600"/>
                <a:gd name="T3" fmla="*/ 5 h 28000"/>
                <a:gd name="T4" fmla="*/ 0 w 21600"/>
                <a:gd name="T5" fmla="*/ 3 h 28000"/>
                <a:gd name="T6" fmla="*/ 0 60000 65536"/>
                <a:gd name="T7" fmla="*/ 0 60000 65536"/>
                <a:gd name="T8" fmla="*/ 0 60000 65536"/>
                <a:gd name="T9" fmla="*/ 0 w 21600"/>
                <a:gd name="T10" fmla="*/ 0 h 28000"/>
                <a:gd name="T11" fmla="*/ 21600 w 21600"/>
                <a:gd name="T12" fmla="*/ 28000 h 28000"/>
              </a:gdLst>
              <a:ahLst/>
              <a:cxnLst>
                <a:cxn ang="T6">
                  <a:pos x="T0" y="T1"/>
                </a:cxn>
                <a:cxn ang="T7">
                  <a:pos x="T2" y="T3"/>
                </a:cxn>
                <a:cxn ang="T8">
                  <a:pos x="T4" y="T5"/>
                </a:cxn>
              </a:cxnLst>
              <a:rect l="T9" t="T10" r="T11" b="T12"/>
              <a:pathLst>
                <a:path w="21600" h="28000" fill="none" extrusionOk="0">
                  <a:moveTo>
                    <a:pt x="7923" y="-1"/>
                  </a:moveTo>
                  <a:cubicBezTo>
                    <a:pt x="16175" y="3253"/>
                    <a:pt x="21600" y="11222"/>
                    <a:pt x="21600" y="20094"/>
                  </a:cubicBezTo>
                  <a:cubicBezTo>
                    <a:pt x="21600" y="22799"/>
                    <a:pt x="21091" y="25481"/>
                    <a:pt x="20101" y="28000"/>
                  </a:cubicBezTo>
                </a:path>
                <a:path w="21600" h="28000" stroke="0" extrusionOk="0">
                  <a:moveTo>
                    <a:pt x="7923" y="-1"/>
                  </a:moveTo>
                  <a:cubicBezTo>
                    <a:pt x="16175" y="3253"/>
                    <a:pt x="21600" y="11222"/>
                    <a:pt x="21600" y="20094"/>
                  </a:cubicBezTo>
                  <a:cubicBezTo>
                    <a:pt x="21600" y="22799"/>
                    <a:pt x="21091" y="25481"/>
                    <a:pt x="20101" y="28000"/>
                  </a:cubicBezTo>
                  <a:lnTo>
                    <a:pt x="0" y="20094"/>
                  </a:lnTo>
                  <a:close/>
                </a:path>
              </a:pathLst>
            </a:custGeom>
            <a:noFill/>
            <a:ln w="38100">
              <a:solidFill>
                <a:srgbClr val="6699FF"/>
              </a:solidFill>
              <a:round/>
              <a:headEnd type="arrow" w="med" len="sm"/>
              <a:tailEnd type="arrow" w="med" len="sm"/>
            </a:ln>
          </p:spPr>
          <p:txBody>
            <a:bodyPr wrap="none" anchor="ctr"/>
            <a:lstStyle/>
            <a:p>
              <a:endParaRPr lang="zh-CN" altLang="zh-CN"/>
            </a:p>
          </p:txBody>
        </p:sp>
        <p:sp>
          <p:nvSpPr>
            <p:cNvPr id="12" name="Arc 52"/>
            <p:cNvSpPr/>
            <p:nvPr/>
          </p:nvSpPr>
          <p:spPr bwMode="auto">
            <a:xfrm rot="6584251">
              <a:off x="1358" y="2238"/>
              <a:ext cx="319" cy="515"/>
            </a:xfrm>
            <a:custGeom>
              <a:avLst/>
              <a:gdLst>
                <a:gd name="T0" fmla="*/ 0 w 30254"/>
                <a:gd name="T1" fmla="*/ 0 h 41431"/>
                <a:gd name="T2" fmla="*/ 2 w 30254"/>
                <a:gd name="T3" fmla="*/ 6 h 41431"/>
                <a:gd name="T4" fmla="*/ 1 w 30254"/>
                <a:gd name="T5" fmla="*/ 3 h 41431"/>
                <a:gd name="T6" fmla="*/ 0 60000 65536"/>
                <a:gd name="T7" fmla="*/ 0 60000 65536"/>
                <a:gd name="T8" fmla="*/ 0 60000 65536"/>
                <a:gd name="T9" fmla="*/ 0 w 30254"/>
                <a:gd name="T10" fmla="*/ 0 h 41431"/>
                <a:gd name="T11" fmla="*/ 30254 w 30254"/>
                <a:gd name="T12" fmla="*/ 41431 h 41431"/>
              </a:gdLst>
              <a:ahLst/>
              <a:cxnLst>
                <a:cxn ang="T6">
                  <a:pos x="T0" y="T1"/>
                </a:cxn>
                <a:cxn ang="T7">
                  <a:pos x="T2" y="T3"/>
                </a:cxn>
                <a:cxn ang="T8">
                  <a:pos x="T4" y="T5"/>
                </a:cxn>
              </a:cxnLst>
              <a:rect l="T9" t="T10" r="T11" b="T12"/>
              <a:pathLst>
                <a:path w="30254" h="41431" fill="none" extrusionOk="0">
                  <a:moveTo>
                    <a:pt x="0" y="1809"/>
                  </a:moveTo>
                  <a:cubicBezTo>
                    <a:pt x="2729" y="616"/>
                    <a:pt x="5675" y="-1"/>
                    <a:pt x="8654" y="0"/>
                  </a:cubicBezTo>
                  <a:cubicBezTo>
                    <a:pt x="20583" y="0"/>
                    <a:pt x="30254" y="9670"/>
                    <a:pt x="30254" y="21600"/>
                  </a:cubicBezTo>
                  <a:cubicBezTo>
                    <a:pt x="30254" y="30220"/>
                    <a:pt x="25128" y="38015"/>
                    <a:pt x="17214" y="41431"/>
                  </a:cubicBezTo>
                </a:path>
                <a:path w="30254" h="41431" stroke="0" extrusionOk="0">
                  <a:moveTo>
                    <a:pt x="0" y="1809"/>
                  </a:moveTo>
                  <a:cubicBezTo>
                    <a:pt x="2729" y="616"/>
                    <a:pt x="5675" y="-1"/>
                    <a:pt x="8654" y="0"/>
                  </a:cubicBezTo>
                  <a:cubicBezTo>
                    <a:pt x="20583" y="0"/>
                    <a:pt x="30254" y="9670"/>
                    <a:pt x="30254" y="21600"/>
                  </a:cubicBezTo>
                  <a:cubicBezTo>
                    <a:pt x="30254" y="30220"/>
                    <a:pt x="25128" y="38015"/>
                    <a:pt x="17214" y="41431"/>
                  </a:cubicBezTo>
                  <a:lnTo>
                    <a:pt x="8654" y="21600"/>
                  </a:lnTo>
                  <a:close/>
                </a:path>
              </a:pathLst>
            </a:custGeom>
            <a:noFill/>
            <a:ln w="19050">
              <a:solidFill>
                <a:srgbClr val="6699FF"/>
              </a:solidFill>
              <a:round/>
              <a:headEnd type="arrow" w="med" len="sm"/>
              <a:tailEnd type="arrow" w="med" len="sm"/>
            </a:ln>
          </p:spPr>
          <p:txBody>
            <a:bodyPr wrap="none" anchor="ctr"/>
            <a:lstStyle/>
            <a:p>
              <a:endParaRPr lang="zh-CN" altLang="zh-CN"/>
            </a:p>
          </p:txBody>
        </p:sp>
      </p:grpSp>
      <p:grpSp>
        <p:nvGrpSpPr>
          <p:cNvPr id="13" name="Group 53"/>
          <p:cNvGrpSpPr/>
          <p:nvPr/>
        </p:nvGrpSpPr>
        <p:grpSpPr bwMode="auto">
          <a:xfrm>
            <a:off x="5143504" y="5214950"/>
            <a:ext cx="1262062" cy="1212850"/>
            <a:chOff x="3785" y="1794"/>
            <a:chExt cx="795" cy="764"/>
          </a:xfrm>
        </p:grpSpPr>
        <p:sp>
          <p:nvSpPr>
            <p:cNvPr id="14" name="Text Box 39"/>
            <p:cNvSpPr txBox="1">
              <a:spLocks noChangeArrowheads="1"/>
            </p:cNvSpPr>
            <p:nvPr/>
          </p:nvSpPr>
          <p:spPr bwMode="auto">
            <a:xfrm>
              <a:off x="4058" y="2110"/>
              <a:ext cx="260" cy="231"/>
            </a:xfrm>
            <a:prstGeom prst="rect">
              <a:avLst/>
            </a:prstGeom>
            <a:noFill/>
            <a:ln w="9525">
              <a:noFill/>
              <a:miter lim="800000"/>
            </a:ln>
          </p:spPr>
          <p:txBody>
            <a:bodyPr wrap="none" anchor="ctr">
              <a:spAutoFit/>
            </a:bodyPr>
            <a:lstStyle/>
            <a:p>
              <a:pPr>
                <a:spcBef>
                  <a:spcPct val="50000"/>
                </a:spcBef>
              </a:pPr>
              <a:r>
                <a:rPr lang="en-US" altLang="zh-CN" sz="1800" b="1">
                  <a:latin typeface="Arial" panose="020B0604020202020204" pitchFamily="34" charset="0"/>
                  <a:ea typeface="宋体" panose="02010600030101010101" pitchFamily="2" charset="-122"/>
                </a:rPr>
                <a:t>Al</a:t>
              </a:r>
              <a:endParaRPr lang="en-US" altLang="zh-CN" sz="2000">
                <a:ea typeface="宋体" panose="02010600030101010101" pitchFamily="2" charset="-122"/>
              </a:endParaRPr>
            </a:p>
          </p:txBody>
        </p:sp>
        <p:sp>
          <p:nvSpPr>
            <p:cNvPr id="15" name="Arc 40"/>
            <p:cNvSpPr/>
            <p:nvPr/>
          </p:nvSpPr>
          <p:spPr bwMode="auto">
            <a:xfrm rot="-7453364">
              <a:off x="3862" y="1887"/>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p:spPr>
          <p:txBody>
            <a:bodyPr wrap="none" anchor="ctr"/>
            <a:lstStyle/>
            <a:p>
              <a:endParaRPr lang="zh-CN" altLang="zh-CN"/>
            </a:p>
          </p:txBody>
        </p:sp>
        <p:sp>
          <p:nvSpPr>
            <p:cNvPr id="16" name="Line 41"/>
            <p:cNvSpPr>
              <a:spLocks noChangeShapeType="1"/>
            </p:cNvSpPr>
            <p:nvPr/>
          </p:nvSpPr>
          <p:spPr bwMode="auto">
            <a:xfrm>
              <a:off x="4177" y="1794"/>
              <a:ext cx="0" cy="343"/>
            </a:xfrm>
            <a:prstGeom prst="line">
              <a:avLst/>
            </a:prstGeom>
            <a:noFill/>
            <a:ln w="38100">
              <a:solidFill>
                <a:schemeClr val="tx1"/>
              </a:solidFill>
              <a:round/>
            </a:ln>
          </p:spPr>
          <p:txBody>
            <a:bodyPr wrap="none" anchor="ctr"/>
            <a:lstStyle/>
            <a:p>
              <a:endParaRPr lang="zh-CN" altLang="en-US"/>
            </a:p>
          </p:txBody>
        </p:sp>
        <p:sp>
          <p:nvSpPr>
            <p:cNvPr id="17" name="Line 42"/>
            <p:cNvSpPr>
              <a:spLocks noChangeShapeType="1"/>
            </p:cNvSpPr>
            <p:nvPr/>
          </p:nvSpPr>
          <p:spPr bwMode="auto">
            <a:xfrm rot="-4923391" flipH="1" flipV="1">
              <a:off x="3846" y="2191"/>
              <a:ext cx="187" cy="288"/>
            </a:xfrm>
            <a:prstGeom prst="line">
              <a:avLst/>
            </a:prstGeom>
            <a:noFill/>
            <a:ln w="38100">
              <a:solidFill>
                <a:schemeClr val="tx1"/>
              </a:solidFill>
              <a:round/>
            </a:ln>
          </p:spPr>
          <p:txBody>
            <a:bodyPr wrap="none" anchor="ctr"/>
            <a:lstStyle/>
            <a:p>
              <a:endParaRPr lang="zh-CN" altLang="en-US"/>
            </a:p>
          </p:txBody>
        </p:sp>
        <p:sp>
          <p:nvSpPr>
            <p:cNvPr id="18" name="Line 43"/>
            <p:cNvSpPr>
              <a:spLocks noChangeShapeType="1"/>
            </p:cNvSpPr>
            <p:nvPr/>
          </p:nvSpPr>
          <p:spPr bwMode="auto">
            <a:xfrm rot="4923391" flipV="1">
              <a:off x="4342" y="2183"/>
              <a:ext cx="187" cy="288"/>
            </a:xfrm>
            <a:prstGeom prst="line">
              <a:avLst/>
            </a:prstGeom>
            <a:noFill/>
            <a:ln w="38100">
              <a:solidFill>
                <a:schemeClr val="tx1"/>
              </a:solidFill>
              <a:round/>
            </a:ln>
          </p:spPr>
          <p:txBody>
            <a:bodyPr wrap="none" anchor="ctr"/>
            <a:lstStyle/>
            <a:p>
              <a:endParaRPr lang="zh-CN" altLang="en-US"/>
            </a:p>
          </p:txBody>
        </p:sp>
        <p:sp>
          <p:nvSpPr>
            <p:cNvPr id="19" name="Arc 48"/>
            <p:cNvSpPr/>
            <p:nvPr/>
          </p:nvSpPr>
          <p:spPr bwMode="auto">
            <a:xfrm rot="7453364" flipH="1">
              <a:off x="4222" y="1889"/>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p:spPr>
          <p:txBody>
            <a:bodyPr wrap="none" anchor="ctr"/>
            <a:lstStyle/>
            <a:p>
              <a:endParaRPr lang="zh-CN" altLang="zh-CN"/>
            </a:p>
          </p:txBody>
        </p:sp>
        <p:sp>
          <p:nvSpPr>
            <p:cNvPr id="20" name="Arc 49"/>
            <p:cNvSpPr/>
            <p:nvPr/>
          </p:nvSpPr>
          <p:spPr bwMode="auto">
            <a:xfrm rot="6584251">
              <a:off x="4060" y="2210"/>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p:spPr>
          <p:txBody>
            <a:bodyPr wrap="none" anchor="ctr"/>
            <a:lstStyle/>
            <a:p>
              <a:endParaRPr lang="zh-CN" altLang="zh-C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7" name="Text Box 11"/>
          <p:cNvSpPr txBox="1">
            <a:spLocks noChangeArrowheads="1"/>
          </p:cNvSpPr>
          <p:nvPr/>
        </p:nvSpPr>
        <p:spPr bwMode="auto">
          <a:xfrm>
            <a:off x="139700" y="317500"/>
            <a:ext cx="8877300" cy="461665"/>
          </a:xfrm>
          <a:prstGeom prst="rect">
            <a:avLst/>
          </a:prstGeom>
          <a:noFill/>
          <a:ln w="9525">
            <a:noFill/>
            <a:miter lim="800000"/>
          </a:ln>
          <a:effectLst/>
        </p:spPr>
        <p:txBody>
          <a:bodyPr wrap="square">
            <a:spAutoFit/>
          </a:bodyPr>
          <a:lstStyle/>
          <a:p>
            <a:pPr>
              <a:spcBef>
                <a:spcPct val="50000"/>
              </a:spcBef>
              <a:defRPr/>
            </a:pPr>
            <a:r>
              <a:rPr lang="en-US" b="1" dirty="0">
                <a:solidFill>
                  <a:srgbClr val="000066"/>
                </a:solidFill>
                <a:effectLst>
                  <a:outerShdw blurRad="38100" dist="38100" dir="2700000" algn="tl">
                    <a:srgbClr val="000000"/>
                  </a:outerShdw>
                </a:effectLst>
                <a:latin typeface="Arial" panose="020B0604020202020204" pitchFamily="34" charset="0"/>
              </a:rPr>
              <a:t>VALENCE SHELL ELECTRON PAIR REPULSION THEORY</a:t>
            </a:r>
          </a:p>
        </p:txBody>
      </p:sp>
      <p:sp>
        <p:nvSpPr>
          <p:cNvPr id="16387" name="Line 17"/>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88" name="AutoShape 18">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6389" name="Line 20"/>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0" name="AutoShape 21">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6391" name="Text Box 28"/>
          <p:cNvSpPr txBox="1">
            <a:spLocks noChangeArrowheads="1"/>
          </p:cNvSpPr>
          <p:nvPr/>
        </p:nvSpPr>
        <p:spPr bwMode="auto">
          <a:xfrm>
            <a:off x="887413" y="974725"/>
            <a:ext cx="73771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CC0000"/>
                </a:solidFill>
                <a:latin typeface="Arial" panose="020B0604020202020204" pitchFamily="34" charset="0"/>
                <a:ea typeface="宋体" panose="02010600030101010101" pitchFamily="2" charset="-122"/>
              </a:rPr>
              <a:t>“THE SHAPE ADOPTED BY A SIMPLE MOLECULE OR ION IS THAT WHICH KEEPS REPULSIVE FORCES TO A MINIMUM”</a:t>
            </a:r>
            <a:endParaRPr lang="en-US" altLang="zh-CN" sz="1600" b="1">
              <a:solidFill>
                <a:srgbClr val="CC0000"/>
              </a:solidFill>
              <a:latin typeface="Arial" panose="020B0604020202020204" pitchFamily="34" charset="0"/>
              <a:ea typeface="宋体" panose="02010600030101010101" pitchFamily="2" charset="-122"/>
            </a:endParaRPr>
          </a:p>
        </p:txBody>
      </p:sp>
      <p:sp>
        <p:nvSpPr>
          <p:cNvPr id="16392" name="Text Box 30"/>
          <p:cNvSpPr txBox="1">
            <a:spLocks noChangeArrowheads="1"/>
          </p:cNvSpPr>
          <p:nvPr/>
        </p:nvSpPr>
        <p:spPr bwMode="auto">
          <a:xfrm>
            <a:off x="304800" y="2205038"/>
            <a:ext cx="3689350"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Molecules contain covalent bonds. As covalent bonds consist of a pair of electrons, each bond will repel other bonds.</a:t>
            </a:r>
          </a:p>
        </p:txBody>
      </p:sp>
      <p:grpSp>
        <p:nvGrpSpPr>
          <p:cNvPr id="16393" name="Group 56"/>
          <p:cNvGrpSpPr/>
          <p:nvPr/>
        </p:nvGrpSpPr>
        <p:grpSpPr bwMode="auto">
          <a:xfrm>
            <a:off x="4611688" y="2265363"/>
            <a:ext cx="1409700" cy="1136650"/>
            <a:chOff x="1096" y="1939"/>
            <a:chExt cx="888" cy="716"/>
          </a:xfrm>
        </p:grpSpPr>
        <p:sp>
          <p:nvSpPr>
            <p:cNvPr id="16409" name="Text Box 34"/>
            <p:cNvSpPr txBox="1">
              <a:spLocks noChangeArrowheads="1"/>
            </p:cNvSpPr>
            <p:nvPr/>
          </p:nvSpPr>
          <p:spPr bwMode="auto">
            <a:xfrm>
              <a:off x="1422" y="225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Al</a:t>
              </a:r>
              <a:endParaRPr lang="en-US" altLang="zh-CN" sz="2000">
                <a:ea typeface="宋体" panose="02010600030101010101" pitchFamily="2" charset="-122"/>
              </a:endParaRPr>
            </a:p>
          </p:txBody>
        </p:sp>
        <p:sp>
          <p:nvSpPr>
            <p:cNvPr id="16410" name="Arc 35"/>
            <p:cNvSpPr/>
            <p:nvPr/>
          </p:nvSpPr>
          <p:spPr bwMode="auto">
            <a:xfrm rot="7453364" flipH="1">
              <a:off x="1629" y="2003"/>
              <a:ext cx="180" cy="359"/>
            </a:xfrm>
            <a:custGeom>
              <a:avLst/>
              <a:gdLst>
                <a:gd name="T0" fmla="*/ 1 w 21600"/>
                <a:gd name="T1" fmla="*/ 0 h 28000"/>
                <a:gd name="T2" fmla="*/ 1 w 21600"/>
                <a:gd name="T3" fmla="*/ 5 h 28000"/>
                <a:gd name="T4" fmla="*/ 0 w 21600"/>
                <a:gd name="T5" fmla="*/ 3 h 28000"/>
                <a:gd name="T6" fmla="*/ 0 60000 65536"/>
                <a:gd name="T7" fmla="*/ 0 60000 65536"/>
                <a:gd name="T8" fmla="*/ 0 60000 65536"/>
                <a:gd name="T9" fmla="*/ 0 w 21600"/>
                <a:gd name="T10" fmla="*/ 0 h 28000"/>
                <a:gd name="T11" fmla="*/ 21600 w 21600"/>
                <a:gd name="T12" fmla="*/ 28000 h 28000"/>
              </a:gdLst>
              <a:ahLst/>
              <a:cxnLst>
                <a:cxn ang="T6">
                  <a:pos x="T0" y="T1"/>
                </a:cxn>
                <a:cxn ang="T7">
                  <a:pos x="T2" y="T3"/>
                </a:cxn>
                <a:cxn ang="T8">
                  <a:pos x="T4" y="T5"/>
                </a:cxn>
              </a:cxnLst>
              <a:rect l="T9" t="T10" r="T11" b="T12"/>
              <a:pathLst>
                <a:path w="21600" h="28000" fill="none" extrusionOk="0">
                  <a:moveTo>
                    <a:pt x="7923" y="-1"/>
                  </a:moveTo>
                  <a:cubicBezTo>
                    <a:pt x="16175" y="3253"/>
                    <a:pt x="21600" y="11222"/>
                    <a:pt x="21600" y="20094"/>
                  </a:cubicBezTo>
                  <a:cubicBezTo>
                    <a:pt x="21600" y="22799"/>
                    <a:pt x="21091" y="25481"/>
                    <a:pt x="20101" y="28000"/>
                  </a:cubicBezTo>
                </a:path>
                <a:path w="21600" h="28000" stroke="0" extrusionOk="0">
                  <a:moveTo>
                    <a:pt x="7923" y="-1"/>
                  </a:moveTo>
                  <a:cubicBezTo>
                    <a:pt x="16175" y="3253"/>
                    <a:pt x="21600" y="11222"/>
                    <a:pt x="21600" y="20094"/>
                  </a:cubicBezTo>
                  <a:cubicBezTo>
                    <a:pt x="21600" y="22799"/>
                    <a:pt x="21091" y="25481"/>
                    <a:pt x="20101" y="28000"/>
                  </a:cubicBezTo>
                  <a:lnTo>
                    <a:pt x="0" y="20094"/>
                  </a:lnTo>
                  <a:close/>
                </a:path>
              </a:pathLst>
            </a:custGeom>
            <a:noFill/>
            <a:ln w="38100">
              <a:solidFill>
                <a:srgbClr val="6699FF"/>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6411" name="Line 36"/>
            <p:cNvSpPr>
              <a:spLocks noChangeShapeType="1"/>
            </p:cNvSpPr>
            <p:nvPr/>
          </p:nvSpPr>
          <p:spPr bwMode="auto">
            <a:xfrm>
              <a:off x="1541" y="1939"/>
              <a:ext cx="0" cy="34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Line 37"/>
            <p:cNvSpPr>
              <a:spLocks noChangeShapeType="1"/>
            </p:cNvSpPr>
            <p:nvPr/>
          </p:nvSpPr>
          <p:spPr bwMode="auto">
            <a:xfrm rot="-4923391" flipH="1" flipV="1">
              <a:off x="1234" y="2217"/>
              <a:ext cx="47" cy="3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3" name="Line 45"/>
            <p:cNvSpPr>
              <a:spLocks noChangeShapeType="1"/>
            </p:cNvSpPr>
            <p:nvPr/>
          </p:nvSpPr>
          <p:spPr bwMode="auto">
            <a:xfrm rot="-4923391" flipH="1" flipV="1">
              <a:off x="1798" y="2204"/>
              <a:ext cx="47" cy="3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4" name="Arc 46"/>
            <p:cNvSpPr/>
            <p:nvPr/>
          </p:nvSpPr>
          <p:spPr bwMode="auto">
            <a:xfrm rot="-7453364">
              <a:off x="1258" y="2013"/>
              <a:ext cx="180" cy="359"/>
            </a:xfrm>
            <a:custGeom>
              <a:avLst/>
              <a:gdLst>
                <a:gd name="T0" fmla="*/ 1 w 21600"/>
                <a:gd name="T1" fmla="*/ 0 h 28000"/>
                <a:gd name="T2" fmla="*/ 1 w 21600"/>
                <a:gd name="T3" fmla="*/ 5 h 28000"/>
                <a:gd name="T4" fmla="*/ 0 w 21600"/>
                <a:gd name="T5" fmla="*/ 3 h 28000"/>
                <a:gd name="T6" fmla="*/ 0 60000 65536"/>
                <a:gd name="T7" fmla="*/ 0 60000 65536"/>
                <a:gd name="T8" fmla="*/ 0 60000 65536"/>
                <a:gd name="T9" fmla="*/ 0 w 21600"/>
                <a:gd name="T10" fmla="*/ 0 h 28000"/>
                <a:gd name="T11" fmla="*/ 21600 w 21600"/>
                <a:gd name="T12" fmla="*/ 28000 h 28000"/>
              </a:gdLst>
              <a:ahLst/>
              <a:cxnLst>
                <a:cxn ang="T6">
                  <a:pos x="T0" y="T1"/>
                </a:cxn>
                <a:cxn ang="T7">
                  <a:pos x="T2" y="T3"/>
                </a:cxn>
                <a:cxn ang="T8">
                  <a:pos x="T4" y="T5"/>
                </a:cxn>
              </a:cxnLst>
              <a:rect l="T9" t="T10" r="T11" b="T12"/>
              <a:pathLst>
                <a:path w="21600" h="28000" fill="none" extrusionOk="0">
                  <a:moveTo>
                    <a:pt x="7923" y="-1"/>
                  </a:moveTo>
                  <a:cubicBezTo>
                    <a:pt x="16175" y="3253"/>
                    <a:pt x="21600" y="11222"/>
                    <a:pt x="21600" y="20094"/>
                  </a:cubicBezTo>
                  <a:cubicBezTo>
                    <a:pt x="21600" y="22799"/>
                    <a:pt x="21091" y="25481"/>
                    <a:pt x="20101" y="28000"/>
                  </a:cubicBezTo>
                </a:path>
                <a:path w="21600" h="28000" stroke="0" extrusionOk="0">
                  <a:moveTo>
                    <a:pt x="7923" y="-1"/>
                  </a:moveTo>
                  <a:cubicBezTo>
                    <a:pt x="16175" y="3253"/>
                    <a:pt x="21600" y="11222"/>
                    <a:pt x="21600" y="20094"/>
                  </a:cubicBezTo>
                  <a:cubicBezTo>
                    <a:pt x="21600" y="22799"/>
                    <a:pt x="21091" y="25481"/>
                    <a:pt x="20101" y="28000"/>
                  </a:cubicBezTo>
                  <a:lnTo>
                    <a:pt x="0" y="20094"/>
                  </a:lnTo>
                  <a:close/>
                </a:path>
              </a:pathLst>
            </a:custGeom>
            <a:noFill/>
            <a:ln w="38100">
              <a:solidFill>
                <a:srgbClr val="6699FF"/>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6415" name="Arc 52"/>
            <p:cNvSpPr/>
            <p:nvPr/>
          </p:nvSpPr>
          <p:spPr bwMode="auto">
            <a:xfrm rot="6584251">
              <a:off x="1358" y="2238"/>
              <a:ext cx="319" cy="515"/>
            </a:xfrm>
            <a:custGeom>
              <a:avLst/>
              <a:gdLst>
                <a:gd name="T0" fmla="*/ 0 w 30254"/>
                <a:gd name="T1" fmla="*/ 0 h 41431"/>
                <a:gd name="T2" fmla="*/ 2 w 30254"/>
                <a:gd name="T3" fmla="*/ 6 h 41431"/>
                <a:gd name="T4" fmla="*/ 1 w 30254"/>
                <a:gd name="T5" fmla="*/ 3 h 41431"/>
                <a:gd name="T6" fmla="*/ 0 60000 65536"/>
                <a:gd name="T7" fmla="*/ 0 60000 65536"/>
                <a:gd name="T8" fmla="*/ 0 60000 65536"/>
                <a:gd name="T9" fmla="*/ 0 w 30254"/>
                <a:gd name="T10" fmla="*/ 0 h 41431"/>
                <a:gd name="T11" fmla="*/ 30254 w 30254"/>
                <a:gd name="T12" fmla="*/ 41431 h 41431"/>
              </a:gdLst>
              <a:ahLst/>
              <a:cxnLst>
                <a:cxn ang="T6">
                  <a:pos x="T0" y="T1"/>
                </a:cxn>
                <a:cxn ang="T7">
                  <a:pos x="T2" y="T3"/>
                </a:cxn>
                <a:cxn ang="T8">
                  <a:pos x="T4" y="T5"/>
                </a:cxn>
              </a:cxnLst>
              <a:rect l="T9" t="T10" r="T11" b="T12"/>
              <a:pathLst>
                <a:path w="30254" h="41431" fill="none" extrusionOk="0">
                  <a:moveTo>
                    <a:pt x="0" y="1809"/>
                  </a:moveTo>
                  <a:cubicBezTo>
                    <a:pt x="2729" y="616"/>
                    <a:pt x="5675" y="-1"/>
                    <a:pt x="8654" y="0"/>
                  </a:cubicBezTo>
                  <a:cubicBezTo>
                    <a:pt x="20583" y="0"/>
                    <a:pt x="30254" y="9670"/>
                    <a:pt x="30254" y="21600"/>
                  </a:cubicBezTo>
                  <a:cubicBezTo>
                    <a:pt x="30254" y="30220"/>
                    <a:pt x="25128" y="38015"/>
                    <a:pt x="17214" y="41431"/>
                  </a:cubicBezTo>
                </a:path>
                <a:path w="30254" h="41431" stroke="0" extrusionOk="0">
                  <a:moveTo>
                    <a:pt x="0" y="1809"/>
                  </a:moveTo>
                  <a:cubicBezTo>
                    <a:pt x="2729" y="616"/>
                    <a:pt x="5675" y="-1"/>
                    <a:pt x="8654" y="0"/>
                  </a:cubicBezTo>
                  <a:cubicBezTo>
                    <a:pt x="20583" y="0"/>
                    <a:pt x="30254" y="9670"/>
                    <a:pt x="30254" y="21600"/>
                  </a:cubicBezTo>
                  <a:cubicBezTo>
                    <a:pt x="30254" y="30220"/>
                    <a:pt x="25128" y="38015"/>
                    <a:pt x="17214" y="41431"/>
                  </a:cubicBezTo>
                  <a:lnTo>
                    <a:pt x="8654" y="21600"/>
                  </a:lnTo>
                  <a:close/>
                </a:path>
              </a:pathLst>
            </a:custGeom>
            <a:noFill/>
            <a:ln w="19050">
              <a:solidFill>
                <a:srgbClr val="6699FF"/>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16394" name="Line 54"/>
          <p:cNvSpPr>
            <a:spLocks noChangeShapeType="1"/>
          </p:cNvSpPr>
          <p:nvPr/>
        </p:nvSpPr>
        <p:spPr bwMode="auto">
          <a:xfrm>
            <a:off x="5794375" y="3273425"/>
            <a:ext cx="457200" cy="13493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5" name="Text Box 55"/>
          <p:cNvSpPr txBox="1">
            <a:spLocks noChangeArrowheads="1"/>
          </p:cNvSpPr>
          <p:nvPr/>
        </p:nvSpPr>
        <p:spPr bwMode="auto">
          <a:xfrm>
            <a:off x="6443663" y="2997200"/>
            <a:ext cx="203676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Bonds are </a:t>
            </a:r>
            <a:r>
              <a:rPr lang="en-US" altLang="zh-CN" sz="1600" b="1">
                <a:solidFill>
                  <a:srgbClr val="CC0000"/>
                </a:solidFill>
                <a:latin typeface="Arial" panose="020B0604020202020204" pitchFamily="34" charset="0"/>
                <a:ea typeface="宋体" panose="02010600030101010101" pitchFamily="2" charset="-122"/>
              </a:rPr>
              <a:t>further apart </a:t>
            </a:r>
            <a:r>
              <a:rPr lang="en-US" altLang="zh-CN" sz="1600" b="1">
                <a:latin typeface="Arial" panose="020B0604020202020204" pitchFamily="34" charset="0"/>
                <a:ea typeface="宋体" panose="02010600030101010101" pitchFamily="2" charset="-122"/>
              </a:rPr>
              <a:t>so </a:t>
            </a:r>
            <a:r>
              <a:rPr lang="en-US" altLang="zh-CN" sz="1600" b="1">
                <a:solidFill>
                  <a:srgbClr val="CC0000"/>
                </a:solidFill>
                <a:latin typeface="Arial" panose="020B0604020202020204" pitchFamily="34" charset="0"/>
                <a:ea typeface="宋体" panose="02010600030101010101" pitchFamily="2" charset="-122"/>
              </a:rPr>
              <a:t>repulsive forces are less</a:t>
            </a:r>
            <a:endParaRPr lang="en-US" altLang="zh-CN" sz="1600" b="1">
              <a:latin typeface="Arial" panose="020B0604020202020204" pitchFamily="34" charset="0"/>
              <a:ea typeface="宋体" panose="02010600030101010101" pitchFamily="2" charset="-122"/>
            </a:endParaRPr>
          </a:p>
        </p:txBody>
      </p:sp>
      <p:sp>
        <p:nvSpPr>
          <p:cNvPr id="16396" name="Text Box 57"/>
          <p:cNvSpPr txBox="1">
            <a:spLocks noChangeArrowheads="1"/>
          </p:cNvSpPr>
          <p:nvPr/>
        </p:nvSpPr>
        <p:spPr bwMode="auto">
          <a:xfrm>
            <a:off x="6443663" y="1989138"/>
            <a:ext cx="232568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Bonds are </a:t>
            </a:r>
            <a:r>
              <a:rPr lang="en-US" altLang="zh-CN" sz="1600" b="1">
                <a:solidFill>
                  <a:srgbClr val="CC0000"/>
                </a:solidFill>
                <a:latin typeface="Arial" panose="020B0604020202020204" pitchFamily="34" charset="0"/>
                <a:ea typeface="宋体" panose="02010600030101010101" pitchFamily="2" charset="-122"/>
              </a:rPr>
              <a:t>closer together</a:t>
            </a:r>
            <a:r>
              <a:rPr lang="en-US" altLang="zh-CN" sz="1600" b="1">
                <a:latin typeface="Arial" panose="020B0604020202020204" pitchFamily="34" charset="0"/>
                <a:ea typeface="宋体" panose="02010600030101010101" pitchFamily="2" charset="-122"/>
              </a:rPr>
              <a:t> so </a:t>
            </a:r>
            <a:r>
              <a:rPr lang="en-US" altLang="zh-CN" sz="1600" b="1">
                <a:solidFill>
                  <a:srgbClr val="CC0000"/>
                </a:solidFill>
                <a:latin typeface="Arial" panose="020B0604020202020204" pitchFamily="34" charset="0"/>
                <a:ea typeface="宋体" panose="02010600030101010101" pitchFamily="2" charset="-122"/>
              </a:rPr>
              <a:t>repulsive forces are greater</a:t>
            </a:r>
            <a:endParaRPr lang="en-US" altLang="zh-CN" sz="1600" b="1">
              <a:solidFill>
                <a:srgbClr val="CC0000"/>
              </a:solidFill>
              <a:ea typeface="宋体" panose="02010600030101010101" pitchFamily="2" charset="-122"/>
            </a:endParaRPr>
          </a:p>
        </p:txBody>
      </p:sp>
      <p:sp>
        <p:nvSpPr>
          <p:cNvPr id="16397" name="Line 58"/>
          <p:cNvSpPr>
            <a:spLocks noChangeShapeType="1"/>
          </p:cNvSpPr>
          <p:nvPr/>
        </p:nvSpPr>
        <p:spPr bwMode="auto">
          <a:xfrm flipV="1">
            <a:off x="5835650" y="2417763"/>
            <a:ext cx="431800" cy="1920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398" name="Group 53"/>
          <p:cNvGrpSpPr/>
          <p:nvPr/>
        </p:nvGrpSpPr>
        <p:grpSpPr bwMode="auto">
          <a:xfrm>
            <a:off x="4776788" y="4365625"/>
            <a:ext cx="1262062" cy="1212850"/>
            <a:chOff x="3785" y="1794"/>
            <a:chExt cx="795" cy="764"/>
          </a:xfrm>
        </p:grpSpPr>
        <p:sp>
          <p:nvSpPr>
            <p:cNvPr id="16402" name="Text Box 39"/>
            <p:cNvSpPr txBox="1">
              <a:spLocks noChangeArrowheads="1"/>
            </p:cNvSpPr>
            <p:nvPr/>
          </p:nvSpPr>
          <p:spPr bwMode="auto">
            <a:xfrm>
              <a:off x="4058" y="211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Al</a:t>
              </a:r>
              <a:endParaRPr lang="en-US" altLang="zh-CN" sz="2000">
                <a:ea typeface="宋体" panose="02010600030101010101" pitchFamily="2" charset="-122"/>
              </a:endParaRPr>
            </a:p>
          </p:txBody>
        </p:sp>
        <p:sp>
          <p:nvSpPr>
            <p:cNvPr id="16403" name="Arc 40"/>
            <p:cNvSpPr/>
            <p:nvPr/>
          </p:nvSpPr>
          <p:spPr bwMode="auto">
            <a:xfrm rot="-7453364">
              <a:off x="3862" y="1887"/>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6404" name="Line 41"/>
            <p:cNvSpPr>
              <a:spLocks noChangeShapeType="1"/>
            </p:cNvSpPr>
            <p:nvPr/>
          </p:nvSpPr>
          <p:spPr bwMode="auto">
            <a:xfrm>
              <a:off x="4177" y="1794"/>
              <a:ext cx="0" cy="34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5" name="Line 42"/>
            <p:cNvSpPr>
              <a:spLocks noChangeShapeType="1"/>
            </p:cNvSpPr>
            <p:nvPr/>
          </p:nvSpPr>
          <p:spPr bwMode="auto">
            <a:xfrm rot="-4923391" flipH="1" flipV="1">
              <a:off x="3846" y="2191"/>
              <a:ext cx="187"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6" name="Line 43"/>
            <p:cNvSpPr>
              <a:spLocks noChangeShapeType="1"/>
            </p:cNvSpPr>
            <p:nvPr/>
          </p:nvSpPr>
          <p:spPr bwMode="auto">
            <a:xfrm rot="4923391" flipV="1">
              <a:off x="4342" y="2183"/>
              <a:ext cx="187"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7" name="Arc 48"/>
            <p:cNvSpPr/>
            <p:nvPr/>
          </p:nvSpPr>
          <p:spPr bwMode="auto">
            <a:xfrm rot="7453364" flipH="1">
              <a:off x="4222" y="1889"/>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6408" name="Arc 49"/>
            <p:cNvSpPr/>
            <p:nvPr/>
          </p:nvSpPr>
          <p:spPr bwMode="auto">
            <a:xfrm rot="6584251">
              <a:off x="4060" y="2210"/>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16399" name="Text Box 59"/>
          <p:cNvSpPr txBox="1">
            <a:spLocks noChangeArrowheads="1"/>
          </p:cNvSpPr>
          <p:nvPr/>
        </p:nvSpPr>
        <p:spPr bwMode="auto">
          <a:xfrm>
            <a:off x="6516688" y="4149725"/>
            <a:ext cx="189388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All bonds are </a:t>
            </a:r>
            <a:r>
              <a:rPr lang="en-US" altLang="zh-CN" sz="1600" b="1">
                <a:solidFill>
                  <a:srgbClr val="CC0000"/>
                </a:solidFill>
                <a:latin typeface="Arial" panose="020B0604020202020204" pitchFamily="34" charset="0"/>
                <a:ea typeface="宋体" panose="02010600030101010101" pitchFamily="2" charset="-122"/>
              </a:rPr>
              <a:t>equally spaced </a:t>
            </a:r>
            <a:r>
              <a:rPr lang="en-US" altLang="zh-CN" sz="1600" b="1">
                <a:latin typeface="Arial" panose="020B0604020202020204" pitchFamily="34" charset="0"/>
                <a:ea typeface="宋体" panose="02010600030101010101" pitchFamily="2" charset="-122"/>
              </a:rPr>
              <a:t>out as far apart as possible</a:t>
            </a:r>
          </a:p>
        </p:txBody>
      </p:sp>
      <p:sp>
        <p:nvSpPr>
          <p:cNvPr id="16400" name="Line 60"/>
          <p:cNvSpPr>
            <a:spLocks noChangeShapeType="1"/>
          </p:cNvSpPr>
          <p:nvPr/>
        </p:nvSpPr>
        <p:spPr bwMode="auto">
          <a:xfrm flipV="1">
            <a:off x="5940425" y="4535488"/>
            <a:ext cx="431800" cy="1920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1" name="Text Box 67"/>
          <p:cNvSpPr txBox="1">
            <a:spLocks noChangeArrowheads="1"/>
          </p:cNvSpPr>
          <p:nvPr/>
        </p:nvSpPr>
        <p:spPr bwMode="auto">
          <a:xfrm>
            <a:off x="323850" y="4184650"/>
            <a:ext cx="381635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Bonds will therefore push each other as far apart as possible to reduce the repulsive forces.</a:t>
            </a:r>
          </a:p>
          <a:p>
            <a:pPr algn="l">
              <a:spcBef>
                <a:spcPct val="50000"/>
              </a:spcBef>
            </a:pPr>
            <a:r>
              <a:rPr lang="en-US" altLang="zh-CN" sz="1600" b="1">
                <a:latin typeface="Arial" panose="020B0604020202020204" pitchFamily="34" charset="0"/>
                <a:ea typeface="宋体" panose="02010600030101010101" pitchFamily="2" charset="-122"/>
              </a:rPr>
              <a:t>Because the repulsions are equal, the bonds will also be equally spaced</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234951" y="309861"/>
            <a:ext cx="8686799" cy="461665"/>
          </a:xfrm>
          <a:prstGeom prst="rect">
            <a:avLst/>
          </a:prstGeom>
          <a:noFill/>
          <a:ln w="9525">
            <a:noFill/>
            <a:miter lim="800000"/>
          </a:ln>
          <a:effectLst/>
        </p:spPr>
        <p:txBody>
          <a:bodyPr wrap="square">
            <a:spAutoFit/>
          </a:bodyPr>
          <a:lstStyle/>
          <a:p>
            <a:pPr>
              <a:spcBef>
                <a:spcPct val="50000"/>
              </a:spcBef>
              <a:defRPr/>
            </a:pPr>
            <a:r>
              <a:rPr lang="en-US" b="1" dirty="0">
                <a:solidFill>
                  <a:srgbClr val="000066"/>
                </a:solidFill>
                <a:effectLst>
                  <a:outerShdw blurRad="38100" dist="38100" dir="2700000" algn="tl">
                    <a:srgbClr val="000000"/>
                  </a:outerShdw>
                </a:effectLst>
                <a:latin typeface="Arial" panose="020B0604020202020204" pitchFamily="34" charset="0"/>
              </a:rPr>
              <a:t>VALENCE SHELL ELECTRON PAIR REPULSION THEORY</a:t>
            </a:r>
          </a:p>
        </p:txBody>
      </p:sp>
      <p:sp>
        <p:nvSpPr>
          <p:cNvPr id="17411" name="Line 3"/>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2" name="AutoShape 4">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7413" name="Line 5"/>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14" name="AutoShape 6">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7415" name="Text Box 9"/>
          <p:cNvSpPr txBox="1">
            <a:spLocks noChangeArrowheads="1"/>
          </p:cNvSpPr>
          <p:nvPr/>
        </p:nvSpPr>
        <p:spPr bwMode="auto">
          <a:xfrm>
            <a:off x="887413" y="974725"/>
            <a:ext cx="73771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CC0000"/>
                </a:solidFill>
                <a:latin typeface="Arial" panose="020B0604020202020204" pitchFamily="34" charset="0"/>
                <a:ea typeface="宋体" panose="02010600030101010101" pitchFamily="2" charset="-122"/>
              </a:rPr>
              <a:t>“THE SHAPE ADOPTED BY A SIMPLE MOLECULE OR ION IS THAT WHICH KEEPS REPULSIVE FORCES TO A MINIMUM”</a:t>
            </a:r>
            <a:endParaRPr lang="en-US" altLang="zh-CN" sz="1600" b="1">
              <a:solidFill>
                <a:srgbClr val="CC0000"/>
              </a:solidFill>
              <a:latin typeface="Arial" panose="020B0604020202020204" pitchFamily="34" charset="0"/>
              <a:ea typeface="宋体" panose="02010600030101010101" pitchFamily="2" charset="-122"/>
            </a:endParaRPr>
          </a:p>
        </p:txBody>
      </p:sp>
      <p:sp>
        <p:nvSpPr>
          <p:cNvPr id="17416" name="Text Box 11"/>
          <p:cNvSpPr txBox="1">
            <a:spLocks noChangeArrowheads="1"/>
          </p:cNvSpPr>
          <p:nvPr/>
        </p:nvSpPr>
        <p:spPr bwMode="auto">
          <a:xfrm>
            <a:off x="1381125" y="5661025"/>
            <a:ext cx="2881313" cy="284163"/>
          </a:xfrm>
          <a:prstGeom prst="rect">
            <a:avLst/>
          </a:prstGeom>
          <a:solidFill>
            <a:srgbClr val="FFFF99"/>
          </a:solidFill>
          <a:ln w="9525">
            <a:solidFill>
              <a:srgbClr val="009900"/>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b="1">
                <a:latin typeface="Arial" panose="020B0604020202020204" pitchFamily="34" charset="0"/>
                <a:ea typeface="宋体" panose="02010600030101010101" pitchFamily="2" charset="-122"/>
              </a:rPr>
              <a:t>MOLECULES WITHOUT LONE PAIRS</a:t>
            </a:r>
            <a:endParaRPr lang="en-US" altLang="zh-CN" sz="1200">
              <a:ea typeface="宋体" panose="02010600030101010101" pitchFamily="2" charset="-122"/>
            </a:endParaRPr>
          </a:p>
        </p:txBody>
      </p:sp>
      <p:sp>
        <p:nvSpPr>
          <p:cNvPr id="17417" name="Text Box 12"/>
          <p:cNvSpPr txBox="1">
            <a:spLocks noChangeArrowheads="1"/>
          </p:cNvSpPr>
          <p:nvPr/>
        </p:nvSpPr>
        <p:spPr bwMode="auto">
          <a:xfrm>
            <a:off x="4922838" y="5661025"/>
            <a:ext cx="2559050" cy="284163"/>
          </a:xfrm>
          <a:prstGeom prst="rect">
            <a:avLst/>
          </a:prstGeom>
          <a:solidFill>
            <a:srgbClr val="FFFF99"/>
          </a:solidFill>
          <a:ln w="9525">
            <a:solidFill>
              <a:srgbClr val="009900"/>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200" b="1">
                <a:latin typeface="Arial" panose="020B0604020202020204" pitchFamily="34" charset="0"/>
                <a:ea typeface="宋体" panose="02010600030101010101" pitchFamily="2" charset="-122"/>
              </a:rPr>
              <a:t>MOLECULES WITH LONE PAIRS</a:t>
            </a:r>
          </a:p>
        </p:txBody>
      </p:sp>
      <p:sp>
        <p:nvSpPr>
          <p:cNvPr id="17418" name="Text Box 21"/>
          <p:cNvSpPr txBox="1">
            <a:spLocks noChangeArrowheads="1"/>
          </p:cNvSpPr>
          <p:nvPr/>
        </p:nvSpPr>
        <p:spPr bwMode="auto">
          <a:xfrm>
            <a:off x="762000" y="3759200"/>
            <a:ext cx="75438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Because of the equal repulsive forces between bond pairs, most simple molecules, (ones with a central atom and others bonded to it), have standard shapes with equal bond angles.</a:t>
            </a:r>
          </a:p>
          <a:p>
            <a:pPr algn="l">
              <a:spcBef>
                <a:spcPct val="50000"/>
              </a:spcBef>
            </a:pPr>
            <a:r>
              <a:rPr lang="en-US" altLang="zh-CN" sz="1600" b="1">
                <a:latin typeface="Arial" panose="020B0604020202020204" pitchFamily="34" charset="0"/>
                <a:ea typeface="宋体" panose="02010600030101010101" pitchFamily="2" charset="-122"/>
              </a:rPr>
              <a:t>However, the presence of lone pairs on the central atom affects the angle between the bonds and thus affects the shape.</a:t>
            </a:r>
          </a:p>
        </p:txBody>
      </p:sp>
      <p:grpSp>
        <p:nvGrpSpPr>
          <p:cNvPr id="17419" name="Group 13"/>
          <p:cNvGrpSpPr/>
          <p:nvPr/>
        </p:nvGrpSpPr>
        <p:grpSpPr bwMode="auto">
          <a:xfrm>
            <a:off x="2792413" y="2119313"/>
            <a:ext cx="1262062" cy="1212850"/>
            <a:chOff x="3785" y="1794"/>
            <a:chExt cx="795" cy="764"/>
          </a:xfrm>
        </p:grpSpPr>
        <p:sp>
          <p:nvSpPr>
            <p:cNvPr id="17424" name="Text Box 14"/>
            <p:cNvSpPr txBox="1">
              <a:spLocks noChangeArrowheads="1"/>
            </p:cNvSpPr>
            <p:nvPr/>
          </p:nvSpPr>
          <p:spPr bwMode="auto">
            <a:xfrm>
              <a:off x="4068" y="2101"/>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b="1">
                  <a:latin typeface="Arial" panose="020B0604020202020204" pitchFamily="34" charset="0"/>
                  <a:ea typeface="宋体" panose="02010600030101010101" pitchFamily="2" charset="-122"/>
                </a:rPr>
                <a:t>O</a:t>
              </a:r>
              <a:endParaRPr lang="en-US" altLang="zh-CN" sz="2000">
                <a:ea typeface="宋体" panose="02010600030101010101" pitchFamily="2" charset="-122"/>
              </a:endParaRPr>
            </a:p>
          </p:txBody>
        </p:sp>
        <p:sp>
          <p:nvSpPr>
            <p:cNvPr id="17425" name="Arc 15"/>
            <p:cNvSpPr/>
            <p:nvPr/>
          </p:nvSpPr>
          <p:spPr bwMode="auto">
            <a:xfrm rot="-7453364">
              <a:off x="3862" y="1887"/>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7426" name="Line 16"/>
            <p:cNvSpPr>
              <a:spLocks noChangeShapeType="1"/>
            </p:cNvSpPr>
            <p:nvPr/>
          </p:nvSpPr>
          <p:spPr bwMode="auto">
            <a:xfrm>
              <a:off x="4177" y="1794"/>
              <a:ext cx="0" cy="34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7" name="Line 17"/>
            <p:cNvSpPr>
              <a:spLocks noChangeShapeType="1"/>
            </p:cNvSpPr>
            <p:nvPr/>
          </p:nvSpPr>
          <p:spPr bwMode="auto">
            <a:xfrm rot="-4923391" flipH="1" flipV="1">
              <a:off x="3846" y="2191"/>
              <a:ext cx="187"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8" name="Line 18"/>
            <p:cNvSpPr>
              <a:spLocks noChangeShapeType="1"/>
            </p:cNvSpPr>
            <p:nvPr/>
          </p:nvSpPr>
          <p:spPr bwMode="auto">
            <a:xfrm rot="4923391" flipV="1">
              <a:off x="4342" y="2183"/>
              <a:ext cx="187"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9" name="Arc 19"/>
            <p:cNvSpPr/>
            <p:nvPr/>
          </p:nvSpPr>
          <p:spPr bwMode="auto">
            <a:xfrm rot="7453364" flipH="1">
              <a:off x="4222" y="1889"/>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7430" name="Arc 20"/>
            <p:cNvSpPr/>
            <p:nvPr/>
          </p:nvSpPr>
          <p:spPr bwMode="auto">
            <a:xfrm rot="6584251">
              <a:off x="4060" y="2210"/>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17420" name="Text Box 34"/>
          <p:cNvSpPr txBox="1">
            <a:spLocks noChangeArrowheads="1"/>
          </p:cNvSpPr>
          <p:nvPr/>
        </p:nvSpPr>
        <p:spPr bwMode="auto">
          <a:xfrm>
            <a:off x="4581525" y="2025650"/>
            <a:ext cx="32305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All bonds are equally spaced out as far apart as possible to give minimum repulsive forces</a:t>
            </a:r>
          </a:p>
        </p:txBody>
      </p:sp>
      <p:sp>
        <p:nvSpPr>
          <p:cNvPr id="17421" name="Line 35"/>
          <p:cNvSpPr>
            <a:spLocks noChangeShapeType="1"/>
          </p:cNvSpPr>
          <p:nvPr/>
        </p:nvSpPr>
        <p:spPr bwMode="auto">
          <a:xfrm flipV="1">
            <a:off x="4048125" y="2289175"/>
            <a:ext cx="431800" cy="1920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2" name="AutoShape 36">
            <a:hlinkClick r:id="rId2" action="ppaction://hlinksldjump" highlightClick="1"/>
          </p:cNvPr>
          <p:cNvSpPr>
            <a:spLocks noChangeArrowheads="1"/>
          </p:cNvSpPr>
          <p:nvPr/>
        </p:nvSpPr>
        <p:spPr bwMode="auto">
          <a:xfrm>
            <a:off x="1447800" y="5661025"/>
            <a:ext cx="2814638" cy="284163"/>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7423" name="AutoShape 37">
            <a:hlinkClick r:id="rId2" action="ppaction://hlinksldjump" highlightClick="1"/>
          </p:cNvPr>
          <p:cNvSpPr>
            <a:spLocks noChangeArrowheads="1"/>
          </p:cNvSpPr>
          <p:nvPr/>
        </p:nvSpPr>
        <p:spPr bwMode="auto">
          <a:xfrm>
            <a:off x="4922838" y="5661025"/>
            <a:ext cx="2559050" cy="284163"/>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3"/>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5" name="AutoShape 4">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8436" name="Line 5"/>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7" name="AutoShape 6">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72041" name="Text Box 9"/>
          <p:cNvSpPr txBox="1">
            <a:spLocks noChangeArrowheads="1"/>
          </p:cNvSpPr>
          <p:nvPr/>
        </p:nvSpPr>
        <p:spPr bwMode="auto">
          <a:xfrm>
            <a:off x="1447800" y="317500"/>
            <a:ext cx="6248400" cy="457200"/>
          </a:xfrm>
          <a:prstGeom prst="rect">
            <a:avLst/>
          </a:prstGeom>
          <a:noFill/>
          <a:ln w="9525">
            <a:noFill/>
            <a:miter lim="800000"/>
          </a:ln>
          <a:effectLst/>
        </p:spPr>
        <p:txBody>
          <a:bodyPr>
            <a:spAutoFit/>
          </a:bodyPr>
          <a:lstStyle/>
          <a:p>
            <a:pPr>
              <a:spcBef>
                <a:spcPct val="50000"/>
              </a:spcBef>
              <a:defRPr/>
            </a:pPr>
            <a:r>
              <a:rPr lang="en-US" b="1">
                <a:solidFill>
                  <a:srgbClr val="000066"/>
                </a:solidFill>
                <a:effectLst>
                  <a:outerShdw blurRad="38100" dist="38100" dir="2700000" algn="tl">
                    <a:srgbClr val="000000"/>
                  </a:outerShdw>
                </a:effectLst>
                <a:latin typeface="Arial" panose="020B0604020202020204" pitchFamily="34" charset="0"/>
              </a:rPr>
              <a:t>REGULAR SHAPES</a:t>
            </a:r>
          </a:p>
        </p:txBody>
      </p:sp>
      <p:sp>
        <p:nvSpPr>
          <p:cNvPr id="18439" name="Text Box 10"/>
          <p:cNvSpPr txBox="1">
            <a:spLocks noChangeArrowheads="1"/>
          </p:cNvSpPr>
          <p:nvPr/>
        </p:nvSpPr>
        <p:spPr bwMode="auto">
          <a:xfrm>
            <a:off x="395288" y="1076325"/>
            <a:ext cx="5564187"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dirty="0">
                <a:latin typeface="Arial" panose="020B0604020202020204" pitchFamily="34" charset="0"/>
                <a:ea typeface="宋体" panose="02010600030101010101" pitchFamily="2" charset="-122"/>
              </a:rPr>
              <a:t>Molecules, or ions, possessing </a:t>
            </a:r>
            <a:r>
              <a:rPr lang="en-US" altLang="zh-CN" sz="1600" b="1" dirty="0">
                <a:solidFill>
                  <a:srgbClr val="CC0000"/>
                </a:solidFill>
                <a:latin typeface="Arial" panose="020B0604020202020204" pitchFamily="34" charset="0"/>
                <a:ea typeface="宋体" panose="02010600030101010101" pitchFamily="2" charset="-122"/>
              </a:rPr>
              <a:t>ONLY BOND PAIRS</a:t>
            </a:r>
            <a:r>
              <a:rPr lang="en-US" altLang="zh-CN" sz="1600" b="1" dirty="0">
                <a:latin typeface="Arial" panose="020B0604020202020204" pitchFamily="34" charset="0"/>
                <a:ea typeface="宋体" panose="02010600030101010101" pitchFamily="2" charset="-122"/>
              </a:rPr>
              <a:t> of electrons fit into a set of standard shapes.  </a:t>
            </a:r>
            <a:r>
              <a:rPr lang="en-US" altLang="zh-CN" sz="1600" b="1" dirty="0">
                <a:solidFill>
                  <a:schemeClr val="accent2"/>
                </a:solidFill>
                <a:latin typeface="Arial" panose="020B0604020202020204" pitchFamily="34" charset="0"/>
                <a:ea typeface="宋体" panose="02010600030101010101" pitchFamily="2" charset="-122"/>
              </a:rPr>
              <a:t>All the bond pair-bond pair repulsions are equal.</a:t>
            </a:r>
          </a:p>
          <a:p>
            <a:pPr algn="l">
              <a:spcBef>
                <a:spcPct val="50000"/>
              </a:spcBef>
            </a:pPr>
            <a:r>
              <a:rPr lang="en-US" altLang="zh-CN" sz="1600" b="1" dirty="0">
                <a:latin typeface="Arial" panose="020B0604020202020204" pitchFamily="34" charset="0"/>
                <a:ea typeface="宋体" panose="02010600030101010101" pitchFamily="2" charset="-122"/>
              </a:rPr>
              <a:t>All you need to do is to count up the number of bond pairs and chose one of the following examples...</a:t>
            </a:r>
            <a:endParaRPr lang="en-US" altLang="zh-CN" sz="1600" dirty="0">
              <a:latin typeface="Arial" panose="020B0604020202020204" pitchFamily="34" charset="0"/>
              <a:ea typeface="宋体" panose="02010600030101010101" pitchFamily="2" charset="-122"/>
            </a:endParaRPr>
          </a:p>
        </p:txBody>
      </p:sp>
      <p:grpSp>
        <p:nvGrpSpPr>
          <p:cNvPr id="18440" name="Group 17"/>
          <p:cNvGrpSpPr/>
          <p:nvPr/>
        </p:nvGrpSpPr>
        <p:grpSpPr bwMode="auto">
          <a:xfrm>
            <a:off x="7265988" y="1076325"/>
            <a:ext cx="801687" cy="1031875"/>
            <a:chOff x="765" y="1870"/>
            <a:chExt cx="505" cy="650"/>
          </a:xfrm>
        </p:grpSpPr>
        <p:sp>
          <p:nvSpPr>
            <p:cNvPr id="18444" name="Text Box 18"/>
            <p:cNvSpPr txBox="1">
              <a:spLocks noChangeArrowheads="1"/>
            </p:cNvSpPr>
            <p:nvPr/>
          </p:nvSpPr>
          <p:spPr bwMode="auto">
            <a:xfrm>
              <a:off x="765" y="217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b="1">
                  <a:latin typeface="Arial" panose="020B0604020202020204" pitchFamily="34" charset="0"/>
                  <a:ea typeface="宋体" panose="02010600030101010101" pitchFamily="2" charset="-122"/>
                </a:rPr>
                <a:t>C</a:t>
              </a:r>
              <a:endParaRPr lang="en-US" altLang="zh-CN" sz="2000">
                <a:ea typeface="宋体" panose="02010600030101010101" pitchFamily="2" charset="-122"/>
              </a:endParaRPr>
            </a:p>
          </p:txBody>
        </p:sp>
        <p:sp>
          <p:nvSpPr>
            <p:cNvPr id="18445" name="Arc 19"/>
            <p:cNvSpPr/>
            <p:nvPr/>
          </p:nvSpPr>
          <p:spPr bwMode="auto">
            <a:xfrm rot="7453364" flipH="1">
              <a:off x="921" y="1971"/>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8446" name="Line 20"/>
            <p:cNvSpPr>
              <a:spLocks noChangeShapeType="1"/>
            </p:cNvSpPr>
            <p:nvPr/>
          </p:nvSpPr>
          <p:spPr bwMode="auto">
            <a:xfrm>
              <a:off x="870" y="1870"/>
              <a:ext cx="0" cy="34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7" name="Line 21"/>
            <p:cNvSpPr>
              <a:spLocks noChangeShapeType="1"/>
            </p:cNvSpPr>
            <p:nvPr/>
          </p:nvSpPr>
          <p:spPr bwMode="auto">
            <a:xfrm rot="4923391" flipV="1">
              <a:off x="1020" y="2283"/>
              <a:ext cx="187"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441" name="Text Box 27"/>
          <p:cNvSpPr txBox="1">
            <a:spLocks noChangeArrowheads="1"/>
          </p:cNvSpPr>
          <p:nvPr/>
        </p:nvSpPr>
        <p:spPr bwMode="auto">
          <a:xfrm>
            <a:off x="1117600" y="3930650"/>
            <a:ext cx="70072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dirty="0">
                <a:latin typeface="Arial" panose="020B0604020202020204" pitchFamily="34" charset="0"/>
                <a:ea typeface="宋体" panose="02010600030101010101" pitchFamily="2" charset="-122"/>
              </a:rPr>
              <a:t>2	LINEAR			  180º		BeCl</a:t>
            </a:r>
            <a:r>
              <a:rPr lang="en-US" altLang="zh-CN" sz="1600" b="1" baseline="-25000" dirty="0">
                <a:latin typeface="Arial" panose="020B0604020202020204" pitchFamily="34" charset="0"/>
                <a:ea typeface="宋体" panose="02010600030101010101" pitchFamily="2" charset="-122"/>
              </a:rPr>
              <a:t>2</a:t>
            </a:r>
            <a:r>
              <a:rPr lang="en-US" altLang="zh-CN" sz="1600" b="1" dirty="0">
                <a:latin typeface="Arial" panose="020B0604020202020204" pitchFamily="34" charset="0"/>
                <a:ea typeface="宋体" panose="02010600030101010101" pitchFamily="2" charset="-122"/>
              </a:rPr>
              <a:t>	</a:t>
            </a:r>
          </a:p>
          <a:p>
            <a:pPr algn="l">
              <a:spcBef>
                <a:spcPct val="50000"/>
              </a:spcBef>
            </a:pPr>
            <a:r>
              <a:rPr lang="en-US" altLang="zh-CN" sz="1600" b="1" dirty="0">
                <a:latin typeface="Arial" panose="020B0604020202020204" pitchFamily="34" charset="0"/>
                <a:ea typeface="宋体" panose="02010600030101010101" pitchFamily="2" charset="-122"/>
              </a:rPr>
              <a:t>3	TRIANGULAR PLANAR	  120º		AlCl</a:t>
            </a:r>
            <a:r>
              <a:rPr lang="en-US" altLang="zh-CN" sz="1600" b="1" baseline="-25000" dirty="0">
                <a:latin typeface="Arial" panose="020B0604020202020204" pitchFamily="34" charset="0"/>
                <a:ea typeface="宋体" panose="02010600030101010101" pitchFamily="2" charset="-122"/>
              </a:rPr>
              <a:t>3</a:t>
            </a:r>
            <a:endParaRPr lang="en-US" altLang="zh-CN" sz="1600" b="1" dirty="0">
              <a:latin typeface="Arial" panose="020B0604020202020204" pitchFamily="34" charset="0"/>
              <a:ea typeface="宋体" panose="02010600030101010101" pitchFamily="2" charset="-122"/>
            </a:endParaRPr>
          </a:p>
          <a:p>
            <a:pPr algn="l">
              <a:spcBef>
                <a:spcPct val="50000"/>
              </a:spcBef>
            </a:pPr>
            <a:r>
              <a:rPr lang="en-US" altLang="zh-CN" sz="1600" b="1" dirty="0">
                <a:latin typeface="Arial" panose="020B0604020202020204" pitchFamily="34" charset="0"/>
                <a:ea typeface="宋体" panose="02010600030101010101" pitchFamily="2" charset="-122"/>
              </a:rPr>
              <a:t>4	TETRAHEDRAL		  109.5º		CH</a:t>
            </a:r>
            <a:r>
              <a:rPr lang="en-US" altLang="zh-CN" sz="1600" b="1" baseline="-25000" dirty="0">
                <a:latin typeface="Arial" panose="020B0604020202020204" pitchFamily="34" charset="0"/>
                <a:ea typeface="宋体" panose="02010600030101010101" pitchFamily="2" charset="-122"/>
              </a:rPr>
              <a:t>4</a:t>
            </a:r>
            <a:endParaRPr lang="en-US" altLang="zh-CN" sz="1600" b="1" dirty="0">
              <a:latin typeface="Arial" panose="020B0604020202020204" pitchFamily="34" charset="0"/>
              <a:ea typeface="宋体" panose="02010600030101010101" pitchFamily="2" charset="-122"/>
            </a:endParaRPr>
          </a:p>
          <a:p>
            <a:pPr algn="l">
              <a:spcBef>
                <a:spcPct val="50000"/>
              </a:spcBef>
            </a:pPr>
            <a:r>
              <a:rPr lang="en-US" altLang="zh-CN" sz="1600" b="1" dirty="0">
                <a:latin typeface="Arial" panose="020B0604020202020204" pitchFamily="34" charset="0"/>
                <a:ea typeface="宋体" panose="02010600030101010101" pitchFamily="2" charset="-122"/>
              </a:rPr>
              <a:t>5	TRIGONAL BIPYRAMIDAL	  90º &amp; 120º &amp; 180°PCl</a:t>
            </a:r>
            <a:r>
              <a:rPr lang="en-US" altLang="zh-CN" sz="1600" b="1" baseline="-25000" dirty="0">
                <a:latin typeface="Arial" panose="020B0604020202020204" pitchFamily="34" charset="0"/>
                <a:ea typeface="宋体" panose="02010600030101010101" pitchFamily="2" charset="-122"/>
              </a:rPr>
              <a:t>5</a:t>
            </a:r>
            <a:endParaRPr lang="en-US" altLang="zh-CN" sz="1600" b="1" dirty="0">
              <a:latin typeface="Arial" panose="020B0604020202020204" pitchFamily="34" charset="0"/>
              <a:ea typeface="宋体" panose="02010600030101010101" pitchFamily="2" charset="-122"/>
            </a:endParaRPr>
          </a:p>
          <a:p>
            <a:pPr algn="l">
              <a:spcBef>
                <a:spcPct val="50000"/>
              </a:spcBef>
            </a:pPr>
            <a:r>
              <a:rPr lang="en-US" altLang="zh-CN" sz="1600" b="1" dirty="0">
                <a:latin typeface="Arial" panose="020B0604020202020204" pitchFamily="34" charset="0"/>
                <a:ea typeface="宋体" panose="02010600030101010101" pitchFamily="2" charset="-122"/>
              </a:rPr>
              <a:t>6	OCTAHEDRAL		  90º &amp; 180°	SF</a:t>
            </a:r>
            <a:r>
              <a:rPr lang="en-US" altLang="zh-CN" sz="1600" b="1" baseline="-25000" dirty="0">
                <a:latin typeface="Arial" panose="020B0604020202020204" pitchFamily="34" charset="0"/>
                <a:ea typeface="宋体" panose="02010600030101010101" pitchFamily="2" charset="-122"/>
              </a:rPr>
              <a:t>6</a:t>
            </a:r>
          </a:p>
        </p:txBody>
      </p:sp>
      <p:sp>
        <p:nvSpPr>
          <p:cNvPr id="18442" name="Text Box 28"/>
          <p:cNvSpPr txBox="1">
            <a:spLocks noChangeArrowheads="1"/>
          </p:cNvSpPr>
          <p:nvPr/>
        </p:nvSpPr>
        <p:spPr bwMode="auto">
          <a:xfrm>
            <a:off x="900113" y="3257550"/>
            <a:ext cx="7185025"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lnSpc>
                <a:spcPct val="70000"/>
              </a:lnSpc>
              <a:spcBef>
                <a:spcPct val="105000"/>
              </a:spcBef>
            </a:pPr>
            <a:r>
              <a:rPr lang="en-US" altLang="zh-CN" sz="1600" b="1" dirty="0">
                <a:solidFill>
                  <a:srgbClr val="CC0000"/>
                </a:solidFill>
                <a:latin typeface="Arial" panose="020B0604020202020204" pitchFamily="34" charset="0"/>
                <a:ea typeface="宋体" panose="02010600030101010101" pitchFamily="2" charset="-122"/>
              </a:rPr>
              <a:t>ELECTRON         			    BOND		</a:t>
            </a:r>
          </a:p>
          <a:p>
            <a:pPr algn="l">
              <a:lnSpc>
                <a:spcPct val="45000"/>
              </a:lnSpc>
              <a:spcBef>
                <a:spcPct val="50000"/>
              </a:spcBef>
            </a:pPr>
            <a:r>
              <a:rPr lang="en-US" altLang="zh-CN" sz="1600" b="1" dirty="0">
                <a:solidFill>
                  <a:srgbClr val="CC0000"/>
                </a:solidFill>
                <a:latin typeface="Arial" panose="020B0604020202020204" pitchFamily="34" charset="0"/>
                <a:ea typeface="宋体" panose="02010600030101010101" pitchFamily="2" charset="-122"/>
              </a:rPr>
              <a:t>DOMAIN	           SHAPE</a:t>
            </a:r>
            <a:r>
              <a:rPr lang="en-US" altLang="zh-CN" sz="1600" dirty="0">
                <a:latin typeface="Arial" panose="020B0604020202020204" pitchFamily="34" charset="0"/>
                <a:ea typeface="宋体" panose="02010600030101010101" pitchFamily="2" charset="-122"/>
              </a:rPr>
              <a:t> </a:t>
            </a:r>
            <a:r>
              <a:rPr lang="en-US" altLang="zh-CN" sz="1600" b="1" dirty="0">
                <a:solidFill>
                  <a:srgbClr val="CC0000"/>
                </a:solidFill>
                <a:latin typeface="Arial" panose="020B0604020202020204" pitchFamily="34" charset="0"/>
                <a:ea typeface="宋体" panose="02010600030101010101" pitchFamily="2" charset="-122"/>
              </a:rPr>
              <a:t>		 ANGLE(S)	EXAMPLE		</a:t>
            </a:r>
          </a:p>
        </p:txBody>
      </p:sp>
      <p:sp>
        <p:nvSpPr>
          <p:cNvPr id="18443" name="Text Box 31"/>
          <p:cNvSpPr txBox="1">
            <a:spLocks noChangeArrowheads="1"/>
          </p:cNvSpPr>
          <p:nvPr/>
        </p:nvSpPr>
        <p:spPr bwMode="auto">
          <a:xfrm>
            <a:off x="6140450" y="2327275"/>
            <a:ext cx="2895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A covalent bond will repel another covalent bond</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050"/>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3" name="AutoShape 2051">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484" name="Line 2052"/>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85" name="AutoShape 2053">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87398" name="Text Box 2054"/>
          <p:cNvSpPr txBox="1">
            <a:spLocks noChangeArrowheads="1"/>
          </p:cNvSpPr>
          <p:nvPr/>
        </p:nvSpPr>
        <p:spPr bwMode="auto">
          <a:xfrm>
            <a:off x="3186113" y="273050"/>
            <a:ext cx="27749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BERYLLIUM CHLORIDE</a:t>
            </a:r>
            <a:endParaRPr lang="en-US" altLang="zh-CN" sz="20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grpSp>
        <p:nvGrpSpPr>
          <p:cNvPr id="20487" name="Group 2055"/>
          <p:cNvGrpSpPr/>
          <p:nvPr/>
        </p:nvGrpSpPr>
        <p:grpSpPr bwMode="auto">
          <a:xfrm>
            <a:off x="5511800" y="4475163"/>
            <a:ext cx="2527300" cy="757237"/>
            <a:chOff x="3472" y="2448"/>
            <a:chExt cx="1592" cy="477"/>
          </a:xfrm>
        </p:grpSpPr>
        <p:grpSp>
          <p:nvGrpSpPr>
            <p:cNvPr id="20531" name="Group 2056"/>
            <p:cNvGrpSpPr/>
            <p:nvPr/>
          </p:nvGrpSpPr>
          <p:grpSpPr bwMode="auto">
            <a:xfrm>
              <a:off x="3472" y="2637"/>
              <a:ext cx="1592" cy="288"/>
              <a:chOff x="564" y="3413"/>
              <a:chExt cx="1592" cy="288"/>
            </a:xfrm>
          </p:grpSpPr>
          <p:sp>
            <p:nvSpPr>
              <p:cNvPr id="20534" name="Line 2057"/>
              <p:cNvSpPr>
                <a:spLocks noChangeShapeType="1"/>
              </p:cNvSpPr>
              <p:nvPr/>
            </p:nvSpPr>
            <p:spPr bwMode="auto">
              <a:xfrm>
                <a:off x="856" y="3560"/>
                <a:ext cx="352"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5" name="Text Box 2058"/>
              <p:cNvSpPr txBox="1">
                <a:spLocks noChangeArrowheads="1"/>
              </p:cNvSpPr>
              <p:nvPr/>
            </p:nvSpPr>
            <p:spPr bwMode="auto">
              <a:xfrm>
                <a:off x="564" y="341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0536" name="Text Box 2059"/>
              <p:cNvSpPr txBox="1">
                <a:spLocks noChangeArrowheads="1"/>
              </p:cNvSpPr>
              <p:nvPr/>
            </p:nvSpPr>
            <p:spPr bwMode="auto">
              <a:xfrm>
                <a:off x="1848" y="341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0537" name="Text Box 2060"/>
              <p:cNvSpPr txBox="1">
                <a:spLocks noChangeArrowheads="1"/>
              </p:cNvSpPr>
              <p:nvPr/>
            </p:nvSpPr>
            <p:spPr bwMode="auto">
              <a:xfrm>
                <a:off x="1182" y="3413"/>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Be</a:t>
                </a:r>
                <a:endParaRPr lang="en-US" altLang="zh-CN">
                  <a:ea typeface="宋体" panose="02010600030101010101" pitchFamily="2" charset="-122"/>
                </a:endParaRPr>
              </a:p>
            </p:txBody>
          </p:sp>
          <p:sp>
            <p:nvSpPr>
              <p:cNvPr id="20538" name="Line 2061"/>
              <p:cNvSpPr>
                <a:spLocks noChangeShapeType="1"/>
              </p:cNvSpPr>
              <p:nvPr/>
            </p:nvSpPr>
            <p:spPr bwMode="auto">
              <a:xfrm>
                <a:off x="1512" y="3560"/>
                <a:ext cx="352"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532" name="Arc 2062"/>
            <p:cNvSpPr/>
            <p:nvPr/>
          </p:nvSpPr>
          <p:spPr bwMode="auto">
            <a:xfrm rot="-131016">
              <a:off x="3904" y="2448"/>
              <a:ext cx="744" cy="344"/>
            </a:xfrm>
            <a:custGeom>
              <a:avLst/>
              <a:gdLst>
                <a:gd name="T0" fmla="*/ 0 w 43127"/>
                <a:gd name="T1" fmla="*/ 5 h 21600"/>
                <a:gd name="T2" fmla="*/ 13 w 43127"/>
                <a:gd name="T3" fmla="*/ 5 h 21600"/>
                <a:gd name="T4" fmla="*/ 6 w 43127"/>
                <a:gd name="T5" fmla="*/ 5 h 21600"/>
                <a:gd name="T6" fmla="*/ 0 60000 65536"/>
                <a:gd name="T7" fmla="*/ 0 60000 65536"/>
                <a:gd name="T8" fmla="*/ 0 60000 65536"/>
                <a:gd name="T9" fmla="*/ 0 w 43127"/>
                <a:gd name="T10" fmla="*/ 0 h 21600"/>
                <a:gd name="T11" fmla="*/ 43127 w 43127"/>
                <a:gd name="T12" fmla="*/ 21600 h 21600"/>
              </a:gdLst>
              <a:ahLst/>
              <a:cxnLst>
                <a:cxn ang="T6">
                  <a:pos x="T0" y="T1"/>
                </a:cxn>
                <a:cxn ang="T7">
                  <a:pos x="T2" y="T3"/>
                </a:cxn>
                <a:cxn ang="T8">
                  <a:pos x="T4" y="T5"/>
                </a:cxn>
              </a:cxnLst>
              <a:rect l="T9" t="T10" r="T11" b="T12"/>
              <a:pathLst>
                <a:path w="43127" h="21600" fill="none" extrusionOk="0">
                  <a:moveTo>
                    <a:pt x="0" y="19822"/>
                  </a:moveTo>
                  <a:cubicBezTo>
                    <a:pt x="925" y="8620"/>
                    <a:pt x="10286" y="-1"/>
                    <a:pt x="21527" y="0"/>
                  </a:cubicBezTo>
                  <a:cubicBezTo>
                    <a:pt x="33456" y="0"/>
                    <a:pt x="43127" y="9670"/>
                    <a:pt x="43127" y="21600"/>
                  </a:cubicBezTo>
                </a:path>
                <a:path w="43127" h="21600" stroke="0" extrusionOk="0">
                  <a:moveTo>
                    <a:pt x="0" y="19822"/>
                  </a:moveTo>
                  <a:cubicBezTo>
                    <a:pt x="925" y="8620"/>
                    <a:pt x="10286" y="-1"/>
                    <a:pt x="21527" y="0"/>
                  </a:cubicBezTo>
                  <a:cubicBezTo>
                    <a:pt x="33456" y="0"/>
                    <a:pt x="43127" y="9670"/>
                    <a:pt x="43127" y="21600"/>
                  </a:cubicBezTo>
                  <a:lnTo>
                    <a:pt x="21527" y="21600"/>
                  </a:lnTo>
                  <a:close/>
                </a:path>
              </a:pathLst>
            </a:cu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33" name="Text Box 2063"/>
            <p:cNvSpPr txBox="1">
              <a:spLocks noChangeArrowheads="1"/>
            </p:cNvSpPr>
            <p:nvPr/>
          </p:nvSpPr>
          <p:spPr bwMode="auto">
            <a:xfrm>
              <a:off x="4121" y="2498"/>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rgbClr val="FF0066"/>
                  </a:solidFill>
                  <a:latin typeface="Arial" panose="020B0604020202020204" pitchFamily="34" charset="0"/>
                  <a:ea typeface="宋体" panose="02010600030101010101" pitchFamily="2" charset="-122"/>
                </a:rPr>
                <a:t>180°</a:t>
              </a:r>
              <a:endParaRPr lang="en-US" altLang="zh-CN">
                <a:solidFill>
                  <a:srgbClr val="FF0066"/>
                </a:solidFill>
                <a:ea typeface="宋体" panose="02010600030101010101" pitchFamily="2" charset="-122"/>
              </a:endParaRPr>
            </a:p>
          </p:txBody>
        </p:sp>
      </p:grpSp>
      <p:sp>
        <p:nvSpPr>
          <p:cNvPr id="20488" name="Text Box 2064"/>
          <p:cNvSpPr txBox="1">
            <a:spLocks noChangeArrowheads="1"/>
          </p:cNvSpPr>
          <p:nvPr/>
        </p:nvSpPr>
        <p:spPr bwMode="auto">
          <a:xfrm>
            <a:off x="463550" y="3814763"/>
            <a:ext cx="305435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800" b="1">
                <a:latin typeface="Arial" panose="020B0604020202020204" pitchFamily="34" charset="0"/>
                <a:ea typeface="宋体" panose="02010600030101010101" pitchFamily="2" charset="-122"/>
              </a:rPr>
              <a:t>BOND PAIRS		2</a:t>
            </a:r>
          </a:p>
          <a:p>
            <a:pPr algn="l">
              <a:spcBef>
                <a:spcPct val="50000"/>
              </a:spcBef>
            </a:pPr>
            <a:r>
              <a:rPr lang="en-US" altLang="zh-CN" sz="1800" b="1">
                <a:latin typeface="Arial" panose="020B0604020202020204" pitchFamily="34" charset="0"/>
                <a:ea typeface="宋体" panose="02010600030101010101" pitchFamily="2" charset="-122"/>
              </a:rPr>
              <a:t>LONE PAIRS		0</a:t>
            </a:r>
          </a:p>
        </p:txBody>
      </p:sp>
      <p:sp>
        <p:nvSpPr>
          <p:cNvPr id="20489" name="Text Box 2065"/>
          <p:cNvSpPr txBox="1">
            <a:spLocks noChangeArrowheads="1"/>
          </p:cNvSpPr>
          <p:nvPr/>
        </p:nvSpPr>
        <p:spPr bwMode="auto">
          <a:xfrm>
            <a:off x="419100" y="4889500"/>
            <a:ext cx="15271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BOND ANGLE...</a:t>
            </a:r>
          </a:p>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SHAPE...</a:t>
            </a:r>
            <a:endParaRPr lang="en-US" altLang="zh-CN">
              <a:solidFill>
                <a:srgbClr val="5F5F5F"/>
              </a:solidFill>
              <a:ea typeface="宋体" panose="02010600030101010101" pitchFamily="2" charset="-122"/>
            </a:endParaRPr>
          </a:p>
        </p:txBody>
      </p:sp>
      <p:sp>
        <p:nvSpPr>
          <p:cNvPr id="20490" name="Text Box 2066"/>
          <p:cNvSpPr txBox="1">
            <a:spLocks noChangeArrowheads="1"/>
          </p:cNvSpPr>
          <p:nvPr/>
        </p:nvSpPr>
        <p:spPr bwMode="auto">
          <a:xfrm>
            <a:off x="1909763" y="4962525"/>
            <a:ext cx="1131887"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lnSpc>
                <a:spcPts val="3200"/>
              </a:lnSpc>
              <a:spcBef>
                <a:spcPct val="50000"/>
              </a:spcBef>
            </a:pPr>
            <a:r>
              <a:rPr lang="en-US" altLang="zh-CN" sz="2000" b="1">
                <a:solidFill>
                  <a:srgbClr val="CC0000"/>
                </a:solidFill>
                <a:latin typeface="Arial" panose="020B0604020202020204" pitchFamily="34" charset="0"/>
                <a:ea typeface="宋体" panose="02010600030101010101" pitchFamily="2" charset="-122"/>
              </a:rPr>
              <a:t>180°</a:t>
            </a:r>
          </a:p>
          <a:p>
            <a:pPr algn="l">
              <a:lnSpc>
                <a:spcPts val="3200"/>
              </a:lnSpc>
              <a:spcBef>
                <a:spcPct val="50000"/>
              </a:spcBef>
            </a:pPr>
            <a:r>
              <a:rPr lang="en-US" altLang="zh-CN" sz="2000" b="1">
                <a:solidFill>
                  <a:srgbClr val="CC0000"/>
                </a:solidFill>
                <a:latin typeface="Arial" panose="020B0604020202020204" pitchFamily="34" charset="0"/>
                <a:ea typeface="宋体" panose="02010600030101010101" pitchFamily="2" charset="-122"/>
              </a:rPr>
              <a:t>LINEAR</a:t>
            </a:r>
            <a:endParaRPr lang="en-US" altLang="zh-CN">
              <a:ea typeface="宋体" panose="02010600030101010101" pitchFamily="2" charset="-122"/>
            </a:endParaRPr>
          </a:p>
        </p:txBody>
      </p:sp>
      <p:grpSp>
        <p:nvGrpSpPr>
          <p:cNvPr id="20491" name="Group 2067"/>
          <p:cNvGrpSpPr/>
          <p:nvPr/>
        </p:nvGrpSpPr>
        <p:grpSpPr bwMode="auto">
          <a:xfrm>
            <a:off x="2159000" y="1017588"/>
            <a:ext cx="1358900" cy="1358900"/>
            <a:chOff x="984" y="1296"/>
            <a:chExt cx="856" cy="856"/>
          </a:xfrm>
        </p:grpSpPr>
        <p:sp>
          <p:nvSpPr>
            <p:cNvPr id="20522" name="Oval 2068"/>
            <p:cNvSpPr>
              <a:spLocks noChangeArrowheads="1"/>
            </p:cNvSpPr>
            <p:nvPr/>
          </p:nvSpPr>
          <p:spPr bwMode="auto">
            <a:xfrm>
              <a:off x="1040" y="1360"/>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23" name="Text Box 2069"/>
            <p:cNvSpPr txBox="1">
              <a:spLocks noChangeArrowheads="1"/>
            </p:cNvSpPr>
            <p:nvPr/>
          </p:nvSpPr>
          <p:spPr bwMode="auto">
            <a:xfrm>
              <a:off x="1292" y="16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0524" name="Oval 2070"/>
            <p:cNvSpPr>
              <a:spLocks noChangeArrowheads="1"/>
            </p:cNvSpPr>
            <p:nvPr/>
          </p:nvSpPr>
          <p:spPr bwMode="auto">
            <a:xfrm>
              <a:off x="1360" y="129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25" name="Oval 2071"/>
            <p:cNvSpPr>
              <a:spLocks noChangeArrowheads="1"/>
            </p:cNvSpPr>
            <p:nvPr/>
          </p:nvSpPr>
          <p:spPr bwMode="auto">
            <a:xfrm>
              <a:off x="984" y="1680"/>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26" name="Oval 2072"/>
            <p:cNvSpPr>
              <a:spLocks noChangeArrowheads="1"/>
            </p:cNvSpPr>
            <p:nvPr/>
          </p:nvSpPr>
          <p:spPr bwMode="auto">
            <a:xfrm>
              <a:off x="1728" y="1672"/>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27" name="Oval 2073"/>
            <p:cNvSpPr>
              <a:spLocks noChangeArrowheads="1"/>
            </p:cNvSpPr>
            <p:nvPr/>
          </p:nvSpPr>
          <p:spPr bwMode="auto">
            <a:xfrm>
              <a:off x="1352" y="2040"/>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28" name="Oval 2074"/>
            <p:cNvSpPr>
              <a:spLocks noChangeArrowheads="1"/>
            </p:cNvSpPr>
            <p:nvPr/>
          </p:nvSpPr>
          <p:spPr bwMode="auto">
            <a:xfrm>
              <a:off x="1632" y="192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29" name="Oval 2075"/>
            <p:cNvSpPr>
              <a:spLocks noChangeArrowheads="1"/>
            </p:cNvSpPr>
            <p:nvPr/>
          </p:nvSpPr>
          <p:spPr bwMode="auto">
            <a:xfrm>
              <a:off x="1072" y="1912"/>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30" name="Oval 2076"/>
            <p:cNvSpPr>
              <a:spLocks noChangeArrowheads="1"/>
            </p:cNvSpPr>
            <p:nvPr/>
          </p:nvSpPr>
          <p:spPr bwMode="auto">
            <a:xfrm>
              <a:off x="1624" y="141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20492" name="Group 2077"/>
          <p:cNvGrpSpPr/>
          <p:nvPr/>
        </p:nvGrpSpPr>
        <p:grpSpPr bwMode="auto">
          <a:xfrm>
            <a:off x="631825" y="1322388"/>
            <a:ext cx="927100" cy="812800"/>
            <a:chOff x="335" y="888"/>
            <a:chExt cx="584" cy="512"/>
          </a:xfrm>
        </p:grpSpPr>
        <p:sp>
          <p:nvSpPr>
            <p:cNvPr id="20518" name="Text Box 2078"/>
            <p:cNvSpPr txBox="1">
              <a:spLocks noChangeArrowheads="1"/>
            </p:cNvSpPr>
            <p:nvPr/>
          </p:nvSpPr>
          <p:spPr bwMode="auto">
            <a:xfrm>
              <a:off x="471" y="1024"/>
              <a:ext cx="3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Be</a:t>
              </a:r>
              <a:endParaRPr lang="en-US" altLang="zh-CN">
                <a:ea typeface="宋体" panose="02010600030101010101" pitchFamily="2" charset="-122"/>
              </a:endParaRPr>
            </a:p>
          </p:txBody>
        </p:sp>
        <p:sp>
          <p:nvSpPr>
            <p:cNvPr id="20519" name="Oval 2079"/>
            <p:cNvSpPr>
              <a:spLocks noChangeArrowheads="1"/>
            </p:cNvSpPr>
            <p:nvPr/>
          </p:nvSpPr>
          <p:spPr bwMode="auto">
            <a:xfrm>
              <a:off x="379" y="888"/>
              <a:ext cx="496"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20" name="Oval 2080"/>
            <p:cNvSpPr>
              <a:spLocks noChangeArrowheads="1"/>
            </p:cNvSpPr>
            <p:nvPr/>
          </p:nvSpPr>
          <p:spPr bwMode="auto">
            <a:xfrm>
              <a:off x="335" y="1084"/>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21" name="Oval 2081"/>
            <p:cNvSpPr>
              <a:spLocks noChangeArrowheads="1"/>
            </p:cNvSpPr>
            <p:nvPr/>
          </p:nvSpPr>
          <p:spPr bwMode="auto">
            <a:xfrm>
              <a:off x="807" y="1092"/>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20493" name="Group 2082"/>
          <p:cNvGrpSpPr/>
          <p:nvPr/>
        </p:nvGrpSpPr>
        <p:grpSpPr bwMode="auto">
          <a:xfrm>
            <a:off x="5265738" y="1035050"/>
            <a:ext cx="2978150" cy="1289050"/>
            <a:chOff x="2828" y="676"/>
            <a:chExt cx="1876" cy="812"/>
          </a:xfrm>
        </p:grpSpPr>
        <p:sp>
          <p:nvSpPr>
            <p:cNvPr id="20496" name="Text Box 2083"/>
            <p:cNvSpPr txBox="1">
              <a:spLocks noChangeArrowheads="1"/>
            </p:cNvSpPr>
            <p:nvPr/>
          </p:nvSpPr>
          <p:spPr bwMode="auto">
            <a:xfrm>
              <a:off x="3607" y="965"/>
              <a:ext cx="3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Be</a:t>
              </a:r>
              <a:endParaRPr lang="en-US" altLang="zh-CN">
                <a:ea typeface="宋体" panose="02010600030101010101" pitchFamily="2" charset="-122"/>
              </a:endParaRPr>
            </a:p>
          </p:txBody>
        </p:sp>
        <p:sp>
          <p:nvSpPr>
            <p:cNvPr id="20497" name="Oval 2084"/>
            <p:cNvSpPr>
              <a:spLocks noChangeArrowheads="1"/>
            </p:cNvSpPr>
            <p:nvPr/>
          </p:nvSpPr>
          <p:spPr bwMode="auto">
            <a:xfrm>
              <a:off x="3515" y="829"/>
              <a:ext cx="496"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498" name="Oval 2085"/>
            <p:cNvSpPr>
              <a:spLocks noChangeArrowheads="1"/>
            </p:cNvSpPr>
            <p:nvPr/>
          </p:nvSpPr>
          <p:spPr bwMode="auto">
            <a:xfrm>
              <a:off x="3928" y="716"/>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499" name="Text Box 2086"/>
            <p:cNvSpPr txBox="1">
              <a:spLocks noChangeArrowheads="1"/>
            </p:cNvSpPr>
            <p:nvPr/>
          </p:nvSpPr>
          <p:spPr bwMode="auto">
            <a:xfrm>
              <a:off x="4180" y="98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0500" name="Oval 2087"/>
            <p:cNvSpPr>
              <a:spLocks noChangeArrowheads="1"/>
            </p:cNvSpPr>
            <p:nvPr/>
          </p:nvSpPr>
          <p:spPr bwMode="auto">
            <a:xfrm>
              <a:off x="4374" y="137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01" name="Oval 2088"/>
            <p:cNvSpPr>
              <a:spLocks noChangeArrowheads="1"/>
            </p:cNvSpPr>
            <p:nvPr/>
          </p:nvSpPr>
          <p:spPr bwMode="auto">
            <a:xfrm>
              <a:off x="4090" y="703"/>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02" name="Oval 2089"/>
            <p:cNvSpPr>
              <a:spLocks noChangeArrowheads="1"/>
            </p:cNvSpPr>
            <p:nvPr/>
          </p:nvSpPr>
          <p:spPr bwMode="auto">
            <a:xfrm>
              <a:off x="4584" y="87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03" name="Oval 2090"/>
            <p:cNvSpPr>
              <a:spLocks noChangeArrowheads="1"/>
            </p:cNvSpPr>
            <p:nvPr/>
          </p:nvSpPr>
          <p:spPr bwMode="auto">
            <a:xfrm>
              <a:off x="4101" y="1373"/>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04" name="Oval 2091"/>
            <p:cNvSpPr>
              <a:spLocks noChangeArrowheads="1"/>
            </p:cNvSpPr>
            <p:nvPr/>
          </p:nvSpPr>
          <p:spPr bwMode="auto">
            <a:xfrm>
              <a:off x="4592" y="1172"/>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05" name="Oval 2092"/>
            <p:cNvSpPr>
              <a:spLocks noChangeArrowheads="1"/>
            </p:cNvSpPr>
            <p:nvPr/>
          </p:nvSpPr>
          <p:spPr bwMode="auto">
            <a:xfrm>
              <a:off x="3904" y="118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06" name="Oval 2093"/>
            <p:cNvSpPr>
              <a:spLocks noChangeArrowheads="1"/>
            </p:cNvSpPr>
            <p:nvPr/>
          </p:nvSpPr>
          <p:spPr bwMode="auto">
            <a:xfrm>
              <a:off x="4355" y="67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07" name="Oval 2094"/>
            <p:cNvSpPr>
              <a:spLocks noChangeArrowheads="1"/>
            </p:cNvSpPr>
            <p:nvPr/>
          </p:nvSpPr>
          <p:spPr bwMode="auto">
            <a:xfrm>
              <a:off x="2860" y="708"/>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08" name="Text Box 2095"/>
            <p:cNvSpPr txBox="1">
              <a:spLocks noChangeArrowheads="1"/>
            </p:cNvSpPr>
            <p:nvPr/>
          </p:nvSpPr>
          <p:spPr bwMode="auto">
            <a:xfrm>
              <a:off x="3112" y="9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0509" name="Oval 2096"/>
            <p:cNvSpPr>
              <a:spLocks noChangeArrowheads="1"/>
            </p:cNvSpPr>
            <p:nvPr/>
          </p:nvSpPr>
          <p:spPr bwMode="auto">
            <a:xfrm>
              <a:off x="3008" y="684"/>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10" name="Oval 2097"/>
            <p:cNvSpPr>
              <a:spLocks noChangeArrowheads="1"/>
            </p:cNvSpPr>
            <p:nvPr/>
          </p:nvSpPr>
          <p:spPr bwMode="auto">
            <a:xfrm>
              <a:off x="2828" y="879"/>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11" name="Oval 2098"/>
            <p:cNvSpPr>
              <a:spLocks noChangeArrowheads="1"/>
            </p:cNvSpPr>
            <p:nvPr/>
          </p:nvSpPr>
          <p:spPr bwMode="auto">
            <a:xfrm>
              <a:off x="3508" y="86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12" name="Oval 2099"/>
            <p:cNvSpPr>
              <a:spLocks noChangeArrowheads="1"/>
            </p:cNvSpPr>
            <p:nvPr/>
          </p:nvSpPr>
          <p:spPr bwMode="auto">
            <a:xfrm>
              <a:off x="3316" y="1364"/>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13" name="Oval 2100"/>
            <p:cNvSpPr>
              <a:spLocks noChangeArrowheads="1"/>
            </p:cNvSpPr>
            <p:nvPr/>
          </p:nvSpPr>
          <p:spPr bwMode="auto">
            <a:xfrm>
              <a:off x="3016" y="135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14" name="Oval 2101"/>
            <p:cNvSpPr>
              <a:spLocks noChangeArrowheads="1"/>
            </p:cNvSpPr>
            <p:nvPr/>
          </p:nvSpPr>
          <p:spPr bwMode="auto">
            <a:xfrm>
              <a:off x="2828" y="115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15" name="Oval 2102"/>
            <p:cNvSpPr>
              <a:spLocks noChangeArrowheads="1"/>
            </p:cNvSpPr>
            <p:nvPr/>
          </p:nvSpPr>
          <p:spPr bwMode="auto">
            <a:xfrm>
              <a:off x="3300" y="67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16" name="Oval 2103"/>
            <p:cNvSpPr>
              <a:spLocks noChangeArrowheads="1"/>
            </p:cNvSpPr>
            <p:nvPr/>
          </p:nvSpPr>
          <p:spPr bwMode="auto">
            <a:xfrm>
              <a:off x="3903" y="889"/>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0517" name="Oval 2104"/>
            <p:cNvSpPr>
              <a:spLocks noChangeArrowheads="1"/>
            </p:cNvSpPr>
            <p:nvPr/>
          </p:nvSpPr>
          <p:spPr bwMode="auto">
            <a:xfrm>
              <a:off x="3503" y="1201"/>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20494" name="Text Box 2105"/>
          <p:cNvSpPr txBox="1">
            <a:spLocks noChangeArrowheads="1"/>
          </p:cNvSpPr>
          <p:nvPr/>
        </p:nvSpPr>
        <p:spPr bwMode="auto">
          <a:xfrm>
            <a:off x="250825" y="2684463"/>
            <a:ext cx="4465638"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Beryllium - has two electrons to pair up</a:t>
            </a:r>
          </a:p>
          <a:p>
            <a:pPr algn="l">
              <a:spcBef>
                <a:spcPct val="50000"/>
              </a:spcBef>
            </a:pPr>
            <a:r>
              <a:rPr lang="en-US" altLang="zh-CN" sz="1600" b="1">
                <a:latin typeface="Arial" panose="020B0604020202020204" pitchFamily="34" charset="0"/>
                <a:ea typeface="宋体" panose="02010600030101010101" pitchFamily="2" charset="-122"/>
              </a:rPr>
              <a:t>Chlorine - needs 1 electron for ‘octet’</a:t>
            </a:r>
            <a:endParaRPr lang="en-US" altLang="zh-CN" sz="1500" b="1">
              <a:latin typeface="Arial" panose="020B0604020202020204" pitchFamily="34" charset="0"/>
              <a:ea typeface="宋体" panose="02010600030101010101" pitchFamily="2" charset="-122"/>
            </a:endParaRPr>
          </a:p>
        </p:txBody>
      </p:sp>
      <p:sp>
        <p:nvSpPr>
          <p:cNvPr id="20495" name="Text Box 2106"/>
          <p:cNvSpPr txBox="1">
            <a:spLocks noChangeArrowheads="1"/>
          </p:cNvSpPr>
          <p:nvPr/>
        </p:nvSpPr>
        <p:spPr bwMode="auto">
          <a:xfrm>
            <a:off x="4876800" y="2684463"/>
            <a:ext cx="39433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Two covalent bonds are formed</a:t>
            </a:r>
          </a:p>
          <a:p>
            <a:pPr algn="l">
              <a:spcBef>
                <a:spcPct val="50000"/>
              </a:spcBef>
            </a:pPr>
            <a:r>
              <a:rPr lang="en-US" altLang="zh-CN" sz="1600" b="1">
                <a:latin typeface="Arial" panose="020B0604020202020204" pitchFamily="34" charset="0"/>
                <a:ea typeface="宋体" panose="02010600030101010101" pitchFamily="2" charset="-122"/>
              </a:rPr>
              <a:t>Beryllium still has an incomplete shell</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07"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1508"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09"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pic>
        <p:nvPicPr>
          <p:cNvPr id="21510" name="Picture 7" descr="shapetpyra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681163"/>
            <a:ext cx="35814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6" name="Text Box 8"/>
          <p:cNvSpPr txBox="1">
            <a:spLocks noChangeArrowheads="1"/>
          </p:cNvSpPr>
          <p:nvPr/>
        </p:nvSpPr>
        <p:spPr bwMode="auto">
          <a:xfrm>
            <a:off x="2316163" y="273050"/>
            <a:ext cx="45148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ADDING ANOTHER ATOM - ANIMATION</a:t>
            </a:r>
            <a:endParaRPr lang="en-US" altLang="zh-CN" sz="20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2"/>
          <p:cNvSpPr>
            <a:spLocks noChangeArrowheads="1"/>
          </p:cNvSpPr>
          <p:nvPr/>
        </p:nvSpPr>
        <p:spPr bwMode="auto">
          <a:xfrm>
            <a:off x="673100" y="1066800"/>
            <a:ext cx="787400" cy="812800"/>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55" name="Line 3"/>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6" name="AutoShape 4">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57" name="Line 5"/>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8" name="AutoShape 6">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59" name="Oval 7"/>
          <p:cNvSpPr>
            <a:spLocks noChangeArrowheads="1"/>
          </p:cNvSpPr>
          <p:nvPr/>
        </p:nvSpPr>
        <p:spPr bwMode="auto">
          <a:xfrm>
            <a:off x="1338263" y="1581150"/>
            <a:ext cx="153987" cy="153988"/>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60" name="Oval 8"/>
          <p:cNvSpPr>
            <a:spLocks noChangeArrowheads="1"/>
          </p:cNvSpPr>
          <p:nvPr/>
        </p:nvSpPr>
        <p:spPr bwMode="auto">
          <a:xfrm>
            <a:off x="974725" y="984250"/>
            <a:ext cx="153988" cy="153988"/>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61" name="Text Box 9"/>
          <p:cNvSpPr txBox="1">
            <a:spLocks noChangeArrowheads="1"/>
          </p:cNvSpPr>
          <p:nvPr/>
        </p:nvSpPr>
        <p:spPr bwMode="auto">
          <a:xfrm>
            <a:off x="857250" y="12700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Al</a:t>
            </a:r>
            <a:endParaRPr lang="en-US" altLang="zh-CN">
              <a:ea typeface="宋体" panose="02010600030101010101" pitchFamily="2" charset="-122"/>
            </a:endParaRPr>
          </a:p>
        </p:txBody>
      </p:sp>
      <p:sp>
        <p:nvSpPr>
          <p:cNvPr id="188426" name="Text Box 10"/>
          <p:cNvSpPr txBox="1">
            <a:spLocks noChangeArrowheads="1"/>
          </p:cNvSpPr>
          <p:nvPr/>
        </p:nvSpPr>
        <p:spPr bwMode="auto">
          <a:xfrm>
            <a:off x="3198813" y="273050"/>
            <a:ext cx="27495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ALUMINIUM CHLORIDE</a:t>
            </a:r>
            <a:endParaRPr lang="en-US" altLang="zh-CN" sz="1800">
              <a:latin typeface="Arial" panose="020B0604020202020204" pitchFamily="34" charset="0"/>
              <a:ea typeface="宋体" panose="02010600030101010101" pitchFamily="2" charset="-122"/>
            </a:endParaRPr>
          </a:p>
        </p:txBody>
      </p:sp>
      <p:sp>
        <p:nvSpPr>
          <p:cNvPr id="23563" name="Line 11"/>
          <p:cNvSpPr>
            <a:spLocks noChangeShapeType="1"/>
          </p:cNvSpPr>
          <p:nvPr/>
        </p:nvSpPr>
        <p:spPr bwMode="auto">
          <a:xfrm flipV="1">
            <a:off x="6170613" y="4935538"/>
            <a:ext cx="352425"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4" name="Text Box 12"/>
          <p:cNvSpPr txBox="1">
            <a:spLocks noChangeArrowheads="1"/>
          </p:cNvSpPr>
          <p:nvPr/>
        </p:nvSpPr>
        <p:spPr bwMode="auto">
          <a:xfrm>
            <a:off x="5689600" y="46863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3565" name="Text Box 13"/>
          <p:cNvSpPr txBox="1">
            <a:spLocks noChangeArrowheads="1"/>
          </p:cNvSpPr>
          <p:nvPr/>
        </p:nvSpPr>
        <p:spPr bwMode="auto">
          <a:xfrm>
            <a:off x="7105650" y="52657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3566" name="Text Box 14"/>
          <p:cNvSpPr txBox="1">
            <a:spLocks noChangeArrowheads="1"/>
          </p:cNvSpPr>
          <p:nvPr/>
        </p:nvSpPr>
        <p:spPr bwMode="auto">
          <a:xfrm>
            <a:off x="6497638" y="4699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Al</a:t>
            </a:r>
            <a:endParaRPr lang="en-US" altLang="zh-CN">
              <a:ea typeface="宋体" panose="02010600030101010101" pitchFamily="2" charset="-122"/>
            </a:endParaRPr>
          </a:p>
        </p:txBody>
      </p:sp>
      <p:sp>
        <p:nvSpPr>
          <p:cNvPr id="23567" name="Arc 15"/>
          <p:cNvSpPr/>
          <p:nvPr/>
        </p:nvSpPr>
        <p:spPr bwMode="auto">
          <a:xfrm rot="-131016">
            <a:off x="6421438" y="4551363"/>
            <a:ext cx="614362" cy="381000"/>
          </a:xfrm>
          <a:custGeom>
            <a:avLst/>
            <a:gdLst>
              <a:gd name="T0" fmla="*/ 0 w 36017"/>
              <a:gd name="T1" fmla="*/ 6167226 h 21600"/>
              <a:gd name="T2" fmla="*/ 10479514 w 36017"/>
              <a:gd name="T3" fmla="*/ 1736725 h 21600"/>
              <a:gd name="T4" fmla="*/ 6263500 w 36017"/>
              <a:gd name="T5" fmla="*/ 6720416 h 21600"/>
              <a:gd name="T6" fmla="*/ 0 60000 65536"/>
              <a:gd name="T7" fmla="*/ 0 60000 65536"/>
              <a:gd name="T8" fmla="*/ 0 60000 65536"/>
              <a:gd name="T9" fmla="*/ 0 w 36017"/>
              <a:gd name="T10" fmla="*/ 0 h 21600"/>
              <a:gd name="T11" fmla="*/ 36017 w 36017"/>
              <a:gd name="T12" fmla="*/ 21600 h 21600"/>
            </a:gdLst>
            <a:ahLst/>
            <a:cxnLst>
              <a:cxn ang="T6">
                <a:pos x="T0" y="T1"/>
              </a:cxn>
              <a:cxn ang="T7">
                <a:pos x="T2" y="T3"/>
              </a:cxn>
              <a:cxn ang="T8">
                <a:pos x="T4" y="T5"/>
              </a:cxn>
            </a:cxnLst>
            <a:rect l="T9" t="T10" r="T11" b="T12"/>
            <a:pathLst>
              <a:path w="36017" h="21600" fill="none" extrusionOk="0">
                <a:moveTo>
                  <a:pt x="0" y="19822"/>
                </a:moveTo>
                <a:cubicBezTo>
                  <a:pt x="925" y="8620"/>
                  <a:pt x="10286" y="-1"/>
                  <a:pt x="21527" y="0"/>
                </a:cubicBezTo>
                <a:cubicBezTo>
                  <a:pt x="26882" y="0"/>
                  <a:pt x="32046" y="1989"/>
                  <a:pt x="36017" y="5581"/>
                </a:cubicBezTo>
              </a:path>
              <a:path w="36017" h="21600" stroke="0" extrusionOk="0">
                <a:moveTo>
                  <a:pt x="0" y="19822"/>
                </a:moveTo>
                <a:cubicBezTo>
                  <a:pt x="925" y="8620"/>
                  <a:pt x="10286" y="-1"/>
                  <a:pt x="21527" y="0"/>
                </a:cubicBezTo>
                <a:cubicBezTo>
                  <a:pt x="26882" y="0"/>
                  <a:pt x="32046" y="1989"/>
                  <a:pt x="36017" y="5581"/>
                </a:cubicBezTo>
                <a:lnTo>
                  <a:pt x="21527" y="21600"/>
                </a:lnTo>
                <a:close/>
              </a:path>
            </a:pathLst>
          </a:cu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68" name="Line 16"/>
          <p:cNvSpPr>
            <a:spLocks noChangeShapeType="1"/>
          </p:cNvSpPr>
          <p:nvPr/>
        </p:nvSpPr>
        <p:spPr bwMode="auto">
          <a:xfrm flipV="1">
            <a:off x="6889750" y="4478338"/>
            <a:ext cx="314325" cy="31750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9" name="Text Box 17"/>
          <p:cNvSpPr txBox="1">
            <a:spLocks noChangeArrowheads="1"/>
          </p:cNvSpPr>
          <p:nvPr/>
        </p:nvSpPr>
        <p:spPr bwMode="auto">
          <a:xfrm>
            <a:off x="6045200" y="4475163"/>
            <a:ext cx="550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rgbClr val="FF0066"/>
                </a:solidFill>
                <a:latin typeface="Arial" panose="020B0604020202020204" pitchFamily="34" charset="0"/>
                <a:ea typeface="宋体" panose="02010600030101010101" pitchFamily="2" charset="-122"/>
              </a:rPr>
              <a:t>120°</a:t>
            </a:r>
            <a:endParaRPr lang="en-US" altLang="zh-CN">
              <a:solidFill>
                <a:srgbClr val="FF0066"/>
              </a:solidFill>
              <a:ea typeface="宋体" panose="02010600030101010101" pitchFamily="2" charset="-122"/>
            </a:endParaRPr>
          </a:p>
        </p:txBody>
      </p:sp>
      <p:sp>
        <p:nvSpPr>
          <p:cNvPr id="23570" name="Line 18"/>
          <p:cNvSpPr>
            <a:spLocks noChangeShapeType="1"/>
          </p:cNvSpPr>
          <p:nvPr/>
        </p:nvSpPr>
        <p:spPr bwMode="auto">
          <a:xfrm rot="4923391" flipV="1">
            <a:off x="6877050" y="5121276"/>
            <a:ext cx="327025" cy="24765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1" name="Text Box 19"/>
          <p:cNvSpPr txBox="1">
            <a:spLocks noChangeArrowheads="1"/>
          </p:cNvSpPr>
          <p:nvPr/>
        </p:nvSpPr>
        <p:spPr bwMode="auto">
          <a:xfrm>
            <a:off x="7143750" y="41449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3572" name="Oval 20"/>
          <p:cNvSpPr>
            <a:spLocks noChangeArrowheads="1"/>
          </p:cNvSpPr>
          <p:nvPr/>
        </p:nvSpPr>
        <p:spPr bwMode="auto">
          <a:xfrm>
            <a:off x="652463" y="1581150"/>
            <a:ext cx="153987" cy="153988"/>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23573" name="Group 21"/>
          <p:cNvGrpSpPr/>
          <p:nvPr/>
        </p:nvGrpSpPr>
        <p:grpSpPr bwMode="auto">
          <a:xfrm>
            <a:off x="2222500" y="762000"/>
            <a:ext cx="1358900" cy="1358900"/>
            <a:chOff x="984" y="1296"/>
            <a:chExt cx="856" cy="856"/>
          </a:xfrm>
        </p:grpSpPr>
        <p:sp>
          <p:nvSpPr>
            <p:cNvPr id="23611" name="Oval 22"/>
            <p:cNvSpPr>
              <a:spLocks noChangeArrowheads="1"/>
            </p:cNvSpPr>
            <p:nvPr/>
          </p:nvSpPr>
          <p:spPr bwMode="auto">
            <a:xfrm>
              <a:off x="1040" y="1360"/>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12" name="Text Box 23"/>
            <p:cNvSpPr txBox="1">
              <a:spLocks noChangeArrowheads="1"/>
            </p:cNvSpPr>
            <p:nvPr/>
          </p:nvSpPr>
          <p:spPr bwMode="auto">
            <a:xfrm>
              <a:off x="1292" y="162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3613" name="Oval 24"/>
            <p:cNvSpPr>
              <a:spLocks noChangeArrowheads="1"/>
            </p:cNvSpPr>
            <p:nvPr/>
          </p:nvSpPr>
          <p:spPr bwMode="auto">
            <a:xfrm>
              <a:off x="1360" y="129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14" name="Oval 25"/>
            <p:cNvSpPr>
              <a:spLocks noChangeArrowheads="1"/>
            </p:cNvSpPr>
            <p:nvPr/>
          </p:nvSpPr>
          <p:spPr bwMode="auto">
            <a:xfrm>
              <a:off x="984" y="1680"/>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15" name="Oval 26"/>
            <p:cNvSpPr>
              <a:spLocks noChangeArrowheads="1"/>
            </p:cNvSpPr>
            <p:nvPr/>
          </p:nvSpPr>
          <p:spPr bwMode="auto">
            <a:xfrm>
              <a:off x="1728" y="1672"/>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16" name="Oval 27"/>
            <p:cNvSpPr>
              <a:spLocks noChangeArrowheads="1"/>
            </p:cNvSpPr>
            <p:nvPr/>
          </p:nvSpPr>
          <p:spPr bwMode="auto">
            <a:xfrm>
              <a:off x="1352" y="2040"/>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17" name="Oval 28"/>
            <p:cNvSpPr>
              <a:spLocks noChangeArrowheads="1"/>
            </p:cNvSpPr>
            <p:nvPr/>
          </p:nvSpPr>
          <p:spPr bwMode="auto">
            <a:xfrm>
              <a:off x="1632" y="192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18" name="Oval 29"/>
            <p:cNvSpPr>
              <a:spLocks noChangeArrowheads="1"/>
            </p:cNvSpPr>
            <p:nvPr/>
          </p:nvSpPr>
          <p:spPr bwMode="auto">
            <a:xfrm>
              <a:off x="1072" y="1912"/>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19" name="Oval 30"/>
            <p:cNvSpPr>
              <a:spLocks noChangeArrowheads="1"/>
            </p:cNvSpPr>
            <p:nvPr/>
          </p:nvSpPr>
          <p:spPr bwMode="auto">
            <a:xfrm>
              <a:off x="1624" y="141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23574" name="Group 31"/>
          <p:cNvGrpSpPr/>
          <p:nvPr/>
        </p:nvGrpSpPr>
        <p:grpSpPr bwMode="auto">
          <a:xfrm>
            <a:off x="5232400" y="736600"/>
            <a:ext cx="3022600" cy="2514600"/>
            <a:chOff x="3296" y="464"/>
            <a:chExt cx="1904" cy="1584"/>
          </a:xfrm>
        </p:grpSpPr>
        <p:sp>
          <p:nvSpPr>
            <p:cNvPr id="23579" name="Oval 32"/>
            <p:cNvSpPr>
              <a:spLocks noChangeArrowheads="1"/>
            </p:cNvSpPr>
            <p:nvPr/>
          </p:nvSpPr>
          <p:spPr bwMode="auto">
            <a:xfrm>
              <a:off x="4008" y="848"/>
              <a:ext cx="496"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80" name="Text Box 33"/>
            <p:cNvSpPr txBox="1">
              <a:spLocks noChangeArrowheads="1"/>
            </p:cNvSpPr>
            <p:nvPr/>
          </p:nvSpPr>
          <p:spPr bwMode="auto">
            <a:xfrm>
              <a:off x="4124" y="98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Al</a:t>
              </a:r>
              <a:endParaRPr lang="en-US" altLang="zh-CN">
                <a:ea typeface="宋体" panose="02010600030101010101" pitchFamily="2" charset="-122"/>
              </a:endParaRPr>
            </a:p>
          </p:txBody>
        </p:sp>
        <p:sp>
          <p:nvSpPr>
            <p:cNvPr id="23581" name="Oval 34"/>
            <p:cNvSpPr>
              <a:spLocks noChangeArrowheads="1"/>
            </p:cNvSpPr>
            <p:nvPr/>
          </p:nvSpPr>
          <p:spPr bwMode="auto">
            <a:xfrm>
              <a:off x="4400" y="528"/>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82" name="Text Box 35"/>
            <p:cNvSpPr txBox="1">
              <a:spLocks noChangeArrowheads="1"/>
            </p:cNvSpPr>
            <p:nvPr/>
          </p:nvSpPr>
          <p:spPr bwMode="auto">
            <a:xfrm>
              <a:off x="4652" y="79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3583" name="Oval 36"/>
            <p:cNvSpPr>
              <a:spLocks noChangeArrowheads="1"/>
            </p:cNvSpPr>
            <p:nvPr/>
          </p:nvSpPr>
          <p:spPr bwMode="auto">
            <a:xfrm>
              <a:off x="4704" y="464"/>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84" name="Oval 37"/>
            <p:cNvSpPr>
              <a:spLocks noChangeArrowheads="1"/>
            </p:cNvSpPr>
            <p:nvPr/>
          </p:nvSpPr>
          <p:spPr bwMode="auto">
            <a:xfrm>
              <a:off x="4344" y="84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85" name="Oval 38"/>
            <p:cNvSpPr>
              <a:spLocks noChangeArrowheads="1"/>
            </p:cNvSpPr>
            <p:nvPr/>
          </p:nvSpPr>
          <p:spPr bwMode="auto">
            <a:xfrm>
              <a:off x="5088" y="840"/>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86" name="Oval 39"/>
            <p:cNvSpPr>
              <a:spLocks noChangeArrowheads="1"/>
            </p:cNvSpPr>
            <p:nvPr/>
          </p:nvSpPr>
          <p:spPr bwMode="auto">
            <a:xfrm>
              <a:off x="4696" y="120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87" name="Oval 40"/>
            <p:cNvSpPr>
              <a:spLocks noChangeArrowheads="1"/>
            </p:cNvSpPr>
            <p:nvPr/>
          </p:nvSpPr>
          <p:spPr bwMode="auto">
            <a:xfrm>
              <a:off x="4984" y="1112"/>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88" name="Oval 41"/>
            <p:cNvSpPr>
              <a:spLocks noChangeArrowheads="1"/>
            </p:cNvSpPr>
            <p:nvPr/>
          </p:nvSpPr>
          <p:spPr bwMode="auto">
            <a:xfrm>
              <a:off x="4448" y="592"/>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89" name="Oval 42"/>
            <p:cNvSpPr>
              <a:spLocks noChangeArrowheads="1"/>
            </p:cNvSpPr>
            <p:nvPr/>
          </p:nvSpPr>
          <p:spPr bwMode="auto">
            <a:xfrm>
              <a:off x="4952" y="56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90" name="Oval 43"/>
            <p:cNvSpPr>
              <a:spLocks noChangeArrowheads="1"/>
            </p:cNvSpPr>
            <p:nvPr/>
          </p:nvSpPr>
          <p:spPr bwMode="auto">
            <a:xfrm>
              <a:off x="3888" y="1272"/>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91" name="Text Box 44"/>
            <p:cNvSpPr txBox="1">
              <a:spLocks noChangeArrowheads="1"/>
            </p:cNvSpPr>
            <p:nvPr/>
          </p:nvSpPr>
          <p:spPr bwMode="auto">
            <a:xfrm>
              <a:off x="4140" y="153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3592" name="Oval 45"/>
            <p:cNvSpPr>
              <a:spLocks noChangeArrowheads="1"/>
            </p:cNvSpPr>
            <p:nvPr/>
          </p:nvSpPr>
          <p:spPr bwMode="auto">
            <a:xfrm>
              <a:off x="4344" y="1240"/>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93" name="Oval 46"/>
            <p:cNvSpPr>
              <a:spLocks noChangeArrowheads="1"/>
            </p:cNvSpPr>
            <p:nvPr/>
          </p:nvSpPr>
          <p:spPr bwMode="auto">
            <a:xfrm>
              <a:off x="3840" y="1704"/>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94" name="Oval 47"/>
            <p:cNvSpPr>
              <a:spLocks noChangeArrowheads="1"/>
            </p:cNvSpPr>
            <p:nvPr/>
          </p:nvSpPr>
          <p:spPr bwMode="auto">
            <a:xfrm>
              <a:off x="4576" y="1440"/>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95" name="Oval 48"/>
            <p:cNvSpPr>
              <a:spLocks noChangeArrowheads="1"/>
            </p:cNvSpPr>
            <p:nvPr/>
          </p:nvSpPr>
          <p:spPr bwMode="auto">
            <a:xfrm>
              <a:off x="4328" y="193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96" name="Oval 49"/>
            <p:cNvSpPr>
              <a:spLocks noChangeArrowheads="1"/>
            </p:cNvSpPr>
            <p:nvPr/>
          </p:nvSpPr>
          <p:spPr bwMode="auto">
            <a:xfrm>
              <a:off x="4552" y="1744"/>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97" name="Oval 50"/>
            <p:cNvSpPr>
              <a:spLocks noChangeArrowheads="1"/>
            </p:cNvSpPr>
            <p:nvPr/>
          </p:nvSpPr>
          <p:spPr bwMode="auto">
            <a:xfrm>
              <a:off x="4040" y="1912"/>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98" name="Oval 51"/>
            <p:cNvSpPr>
              <a:spLocks noChangeArrowheads="1"/>
            </p:cNvSpPr>
            <p:nvPr/>
          </p:nvSpPr>
          <p:spPr bwMode="auto">
            <a:xfrm>
              <a:off x="3872" y="140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599" name="Oval 52"/>
            <p:cNvSpPr>
              <a:spLocks noChangeArrowheads="1"/>
            </p:cNvSpPr>
            <p:nvPr/>
          </p:nvSpPr>
          <p:spPr bwMode="auto">
            <a:xfrm>
              <a:off x="3352" y="528"/>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00" name="Text Box 53"/>
            <p:cNvSpPr txBox="1">
              <a:spLocks noChangeArrowheads="1"/>
            </p:cNvSpPr>
            <p:nvPr/>
          </p:nvSpPr>
          <p:spPr bwMode="auto">
            <a:xfrm>
              <a:off x="3604" y="79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Cl</a:t>
              </a:r>
              <a:endParaRPr lang="en-US" altLang="zh-CN">
                <a:ea typeface="宋体" panose="02010600030101010101" pitchFamily="2" charset="-122"/>
              </a:endParaRPr>
            </a:p>
          </p:txBody>
        </p:sp>
        <p:sp>
          <p:nvSpPr>
            <p:cNvPr id="23601" name="Oval 54"/>
            <p:cNvSpPr>
              <a:spLocks noChangeArrowheads="1"/>
            </p:cNvSpPr>
            <p:nvPr/>
          </p:nvSpPr>
          <p:spPr bwMode="auto">
            <a:xfrm>
              <a:off x="3672" y="464"/>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02" name="Oval 55"/>
            <p:cNvSpPr>
              <a:spLocks noChangeArrowheads="1"/>
            </p:cNvSpPr>
            <p:nvPr/>
          </p:nvSpPr>
          <p:spPr bwMode="auto">
            <a:xfrm>
              <a:off x="3296" y="84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03" name="Oval 56"/>
            <p:cNvSpPr>
              <a:spLocks noChangeArrowheads="1"/>
            </p:cNvSpPr>
            <p:nvPr/>
          </p:nvSpPr>
          <p:spPr bwMode="auto">
            <a:xfrm>
              <a:off x="3392" y="584"/>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04" name="Oval 57"/>
            <p:cNvSpPr>
              <a:spLocks noChangeArrowheads="1"/>
            </p:cNvSpPr>
            <p:nvPr/>
          </p:nvSpPr>
          <p:spPr bwMode="auto">
            <a:xfrm>
              <a:off x="3664" y="1208"/>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05" name="Oval 58"/>
            <p:cNvSpPr>
              <a:spLocks noChangeArrowheads="1"/>
            </p:cNvSpPr>
            <p:nvPr/>
          </p:nvSpPr>
          <p:spPr bwMode="auto">
            <a:xfrm>
              <a:off x="3944" y="1096"/>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06" name="Oval 59"/>
            <p:cNvSpPr>
              <a:spLocks noChangeArrowheads="1"/>
            </p:cNvSpPr>
            <p:nvPr/>
          </p:nvSpPr>
          <p:spPr bwMode="auto">
            <a:xfrm>
              <a:off x="3384" y="1080"/>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07" name="Oval 60"/>
            <p:cNvSpPr>
              <a:spLocks noChangeArrowheads="1"/>
            </p:cNvSpPr>
            <p:nvPr/>
          </p:nvSpPr>
          <p:spPr bwMode="auto">
            <a:xfrm>
              <a:off x="3936" y="584"/>
              <a:ext cx="112" cy="112"/>
            </a:xfrm>
            <a:prstGeom prst="ellipse">
              <a:avLst/>
            </a:prstGeom>
            <a:solidFill>
              <a:srgbClr val="339933"/>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08" name="Oval 61"/>
            <p:cNvSpPr>
              <a:spLocks noChangeArrowheads="1"/>
            </p:cNvSpPr>
            <p:nvPr/>
          </p:nvSpPr>
          <p:spPr bwMode="auto">
            <a:xfrm>
              <a:off x="4059" y="844"/>
              <a:ext cx="97" cy="97"/>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09" name="Oval 62"/>
            <p:cNvSpPr>
              <a:spLocks noChangeArrowheads="1"/>
            </p:cNvSpPr>
            <p:nvPr/>
          </p:nvSpPr>
          <p:spPr bwMode="auto">
            <a:xfrm>
              <a:off x="4046" y="1252"/>
              <a:ext cx="97" cy="97"/>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3610" name="Oval 63"/>
            <p:cNvSpPr>
              <a:spLocks noChangeArrowheads="1"/>
            </p:cNvSpPr>
            <p:nvPr/>
          </p:nvSpPr>
          <p:spPr bwMode="auto">
            <a:xfrm>
              <a:off x="4443" y="1108"/>
              <a:ext cx="97" cy="97"/>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23575" name="Text Box 64"/>
          <p:cNvSpPr txBox="1">
            <a:spLocks noChangeArrowheads="1"/>
          </p:cNvSpPr>
          <p:nvPr/>
        </p:nvSpPr>
        <p:spPr bwMode="auto">
          <a:xfrm>
            <a:off x="463550" y="3814763"/>
            <a:ext cx="305435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800" b="1">
                <a:latin typeface="Arial" panose="020B0604020202020204" pitchFamily="34" charset="0"/>
                <a:ea typeface="宋体" panose="02010600030101010101" pitchFamily="2" charset="-122"/>
              </a:rPr>
              <a:t>BOND PAIRS		3</a:t>
            </a:r>
          </a:p>
          <a:p>
            <a:pPr algn="l">
              <a:spcBef>
                <a:spcPct val="50000"/>
              </a:spcBef>
            </a:pPr>
            <a:r>
              <a:rPr lang="en-US" altLang="zh-CN" sz="1800" b="1">
                <a:latin typeface="Arial" panose="020B0604020202020204" pitchFamily="34" charset="0"/>
                <a:ea typeface="宋体" panose="02010600030101010101" pitchFamily="2" charset="-122"/>
              </a:rPr>
              <a:t>LONE PAIRS		0</a:t>
            </a:r>
          </a:p>
        </p:txBody>
      </p:sp>
      <p:sp>
        <p:nvSpPr>
          <p:cNvPr id="23576" name="Text Box 65"/>
          <p:cNvSpPr txBox="1">
            <a:spLocks noChangeArrowheads="1"/>
          </p:cNvSpPr>
          <p:nvPr/>
        </p:nvSpPr>
        <p:spPr bwMode="auto">
          <a:xfrm>
            <a:off x="419100" y="4889500"/>
            <a:ext cx="15271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BOND ANGLE...</a:t>
            </a:r>
          </a:p>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SHAPE...</a:t>
            </a:r>
            <a:endParaRPr lang="en-US" altLang="zh-CN">
              <a:solidFill>
                <a:srgbClr val="5F5F5F"/>
              </a:solidFill>
              <a:ea typeface="宋体" panose="02010600030101010101" pitchFamily="2" charset="-122"/>
            </a:endParaRPr>
          </a:p>
        </p:txBody>
      </p:sp>
      <p:sp>
        <p:nvSpPr>
          <p:cNvPr id="23577" name="Text Box 66"/>
          <p:cNvSpPr txBox="1">
            <a:spLocks noChangeArrowheads="1"/>
          </p:cNvSpPr>
          <p:nvPr/>
        </p:nvSpPr>
        <p:spPr bwMode="auto">
          <a:xfrm>
            <a:off x="1909763" y="4957683"/>
            <a:ext cx="3026791" cy="106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lnSpc>
                <a:spcPts val="3200"/>
              </a:lnSpc>
              <a:spcBef>
                <a:spcPct val="50000"/>
              </a:spcBef>
            </a:pPr>
            <a:r>
              <a:rPr lang="en-US" altLang="zh-CN" sz="2000" b="1" dirty="0">
                <a:solidFill>
                  <a:srgbClr val="CC0000"/>
                </a:solidFill>
                <a:latin typeface="Arial" panose="020B0604020202020204" pitchFamily="34" charset="0"/>
                <a:ea typeface="宋体" panose="02010600030101010101" pitchFamily="2" charset="-122"/>
              </a:rPr>
              <a:t>120°</a:t>
            </a:r>
          </a:p>
          <a:p>
            <a:pPr algn="l">
              <a:lnSpc>
                <a:spcPts val="3200"/>
              </a:lnSpc>
              <a:spcBef>
                <a:spcPct val="50000"/>
              </a:spcBef>
            </a:pPr>
            <a:r>
              <a:rPr lang="en-US" altLang="zh-CN" sz="2000" b="1" dirty="0">
                <a:solidFill>
                  <a:srgbClr val="CC0000"/>
                </a:solidFill>
                <a:latin typeface="Arial" panose="020B0604020202020204" pitchFamily="34" charset="0"/>
                <a:ea typeface="宋体" panose="02010600030101010101" pitchFamily="2" charset="-122"/>
              </a:rPr>
              <a:t>TRIANGULAR PLANAR</a:t>
            </a:r>
            <a:endParaRPr lang="en-US" altLang="zh-CN" dirty="0">
              <a:ea typeface="宋体" panose="02010600030101010101" pitchFamily="2" charset="-122"/>
            </a:endParaRPr>
          </a:p>
        </p:txBody>
      </p:sp>
      <p:sp>
        <p:nvSpPr>
          <p:cNvPr id="23578" name="Text Box 67"/>
          <p:cNvSpPr txBox="1">
            <a:spLocks noChangeArrowheads="1"/>
          </p:cNvSpPr>
          <p:nvPr/>
        </p:nvSpPr>
        <p:spPr bwMode="auto">
          <a:xfrm>
            <a:off x="173038" y="2228850"/>
            <a:ext cx="47037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Aluminium - has three electrons to pair up</a:t>
            </a:r>
          </a:p>
          <a:p>
            <a:pPr algn="l">
              <a:spcBef>
                <a:spcPct val="50000"/>
              </a:spcBef>
            </a:pPr>
            <a:r>
              <a:rPr lang="en-US" altLang="zh-CN" sz="1600" b="1">
                <a:latin typeface="Arial" panose="020B0604020202020204" pitchFamily="34" charset="0"/>
                <a:ea typeface="宋体" panose="02010600030101010101" pitchFamily="2" charset="-122"/>
              </a:rPr>
              <a:t>Chlorine - needs 1 electron to complete ‘octet’</a:t>
            </a:r>
          </a:p>
          <a:p>
            <a:pPr algn="l">
              <a:spcBef>
                <a:spcPct val="50000"/>
              </a:spcBef>
            </a:pPr>
            <a:r>
              <a:rPr lang="en-US" altLang="zh-CN" sz="1600" b="1">
                <a:latin typeface="Arial" panose="020B0604020202020204" pitchFamily="34" charset="0"/>
                <a:ea typeface="宋体" panose="02010600030101010101" pitchFamily="2" charset="-122"/>
              </a:rPr>
              <a:t>Three covalent bonds are formed; aluminium still has an incomplete outer shell.</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3"/>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3" name="AutoShape 4">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5604" name="Line 5"/>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5" name="AutoShape 6">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pic>
        <p:nvPicPr>
          <p:cNvPr id="25606" name="Picture 68" descr="shapetetra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773238"/>
            <a:ext cx="3581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9" name="Text Box 69"/>
          <p:cNvSpPr txBox="1">
            <a:spLocks noChangeArrowheads="1"/>
          </p:cNvSpPr>
          <p:nvPr/>
        </p:nvSpPr>
        <p:spPr bwMode="auto">
          <a:xfrm>
            <a:off x="2316163" y="273050"/>
            <a:ext cx="45148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ADDING ANOTHER ATOM - ANIMATION</a:t>
            </a:r>
            <a:endParaRPr lang="en-US" altLang="zh-CN" sz="20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1"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52"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3"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89446" name="Text Box 6"/>
          <p:cNvSpPr txBox="1">
            <a:spLocks noChangeArrowheads="1"/>
          </p:cNvSpPr>
          <p:nvPr/>
        </p:nvSpPr>
        <p:spPr bwMode="auto">
          <a:xfrm>
            <a:off x="3908425" y="273050"/>
            <a:ext cx="13144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METHANE</a:t>
            </a:r>
            <a:endParaRPr lang="en-US" altLang="zh-CN" sz="1800">
              <a:latin typeface="Arial" panose="020B0604020202020204" pitchFamily="34" charset="0"/>
              <a:ea typeface="宋体" panose="02010600030101010101" pitchFamily="2" charset="-122"/>
            </a:endParaRPr>
          </a:p>
        </p:txBody>
      </p:sp>
      <p:sp>
        <p:nvSpPr>
          <p:cNvPr id="27655" name="Text Box 7"/>
          <p:cNvSpPr txBox="1">
            <a:spLocks noChangeArrowheads="1"/>
          </p:cNvSpPr>
          <p:nvPr/>
        </p:nvSpPr>
        <p:spPr bwMode="auto">
          <a:xfrm>
            <a:off x="463550" y="3814763"/>
            <a:ext cx="305435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800" b="1">
                <a:latin typeface="Arial" panose="020B0604020202020204" pitchFamily="34" charset="0"/>
                <a:ea typeface="宋体" panose="02010600030101010101" pitchFamily="2" charset="-122"/>
              </a:rPr>
              <a:t>BOND PAIRS		4</a:t>
            </a:r>
          </a:p>
          <a:p>
            <a:pPr algn="l">
              <a:spcBef>
                <a:spcPct val="50000"/>
              </a:spcBef>
            </a:pPr>
            <a:r>
              <a:rPr lang="en-US" altLang="zh-CN" sz="1800" b="1">
                <a:latin typeface="Arial" panose="020B0604020202020204" pitchFamily="34" charset="0"/>
                <a:ea typeface="宋体" panose="02010600030101010101" pitchFamily="2" charset="-122"/>
              </a:rPr>
              <a:t>LONE PAIRS		0</a:t>
            </a:r>
          </a:p>
        </p:txBody>
      </p:sp>
      <p:sp>
        <p:nvSpPr>
          <p:cNvPr id="27656" name="Text Box 8"/>
          <p:cNvSpPr txBox="1">
            <a:spLocks noChangeArrowheads="1"/>
          </p:cNvSpPr>
          <p:nvPr/>
        </p:nvSpPr>
        <p:spPr bwMode="auto">
          <a:xfrm>
            <a:off x="419100" y="4889500"/>
            <a:ext cx="15271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BOND ANGLE...</a:t>
            </a:r>
          </a:p>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SHAPE...</a:t>
            </a:r>
            <a:endParaRPr lang="en-US" altLang="zh-CN">
              <a:solidFill>
                <a:srgbClr val="5F5F5F"/>
              </a:solidFill>
              <a:ea typeface="宋体" panose="02010600030101010101" pitchFamily="2" charset="-122"/>
            </a:endParaRPr>
          </a:p>
        </p:txBody>
      </p:sp>
      <p:sp>
        <p:nvSpPr>
          <p:cNvPr id="27657" name="Text Box 9"/>
          <p:cNvSpPr txBox="1">
            <a:spLocks noChangeArrowheads="1"/>
          </p:cNvSpPr>
          <p:nvPr/>
        </p:nvSpPr>
        <p:spPr bwMode="auto">
          <a:xfrm>
            <a:off x="1909763" y="4962525"/>
            <a:ext cx="20955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lnSpc>
                <a:spcPts val="3200"/>
              </a:lnSpc>
              <a:spcBef>
                <a:spcPct val="50000"/>
              </a:spcBef>
            </a:pPr>
            <a:r>
              <a:rPr lang="en-US" altLang="zh-CN" sz="2000" b="1">
                <a:solidFill>
                  <a:srgbClr val="CC0000"/>
                </a:solidFill>
                <a:latin typeface="Arial" panose="020B0604020202020204" pitchFamily="34" charset="0"/>
                <a:ea typeface="宋体" panose="02010600030101010101" pitchFamily="2" charset="-122"/>
              </a:rPr>
              <a:t>109.5°</a:t>
            </a:r>
          </a:p>
          <a:p>
            <a:pPr algn="l">
              <a:lnSpc>
                <a:spcPts val="3200"/>
              </a:lnSpc>
              <a:spcBef>
                <a:spcPct val="50000"/>
              </a:spcBef>
            </a:pPr>
            <a:r>
              <a:rPr lang="en-US" altLang="zh-CN" sz="2000" b="1">
                <a:solidFill>
                  <a:srgbClr val="CC0000"/>
                </a:solidFill>
                <a:latin typeface="Arial" panose="020B0604020202020204" pitchFamily="34" charset="0"/>
                <a:ea typeface="宋体" panose="02010600030101010101" pitchFamily="2" charset="-122"/>
              </a:rPr>
              <a:t>TETRAHEDRAL</a:t>
            </a:r>
            <a:endParaRPr lang="en-US" altLang="zh-CN">
              <a:ea typeface="宋体" panose="02010600030101010101" pitchFamily="2" charset="-122"/>
            </a:endParaRPr>
          </a:p>
        </p:txBody>
      </p:sp>
      <p:grpSp>
        <p:nvGrpSpPr>
          <p:cNvPr id="27658" name="Group 10"/>
          <p:cNvGrpSpPr/>
          <p:nvPr/>
        </p:nvGrpSpPr>
        <p:grpSpPr bwMode="auto">
          <a:xfrm>
            <a:off x="977900" y="1289050"/>
            <a:ext cx="965200" cy="965200"/>
            <a:chOff x="2872" y="1560"/>
            <a:chExt cx="608" cy="608"/>
          </a:xfrm>
        </p:grpSpPr>
        <p:sp>
          <p:nvSpPr>
            <p:cNvPr id="27696" name="Oval 11"/>
            <p:cNvSpPr>
              <a:spLocks noChangeArrowheads="1"/>
            </p:cNvSpPr>
            <p:nvPr/>
          </p:nvSpPr>
          <p:spPr bwMode="auto">
            <a:xfrm>
              <a:off x="2928" y="1588"/>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97" name="Text Box 12"/>
            <p:cNvSpPr txBox="1">
              <a:spLocks noChangeArrowheads="1"/>
            </p:cNvSpPr>
            <p:nvPr/>
          </p:nvSpPr>
          <p:spPr bwMode="auto">
            <a:xfrm>
              <a:off x="3064" y="175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a:t>
              </a:r>
              <a:endParaRPr lang="en-US" altLang="zh-CN">
                <a:ea typeface="宋体" panose="02010600030101010101" pitchFamily="2" charset="-122"/>
              </a:endParaRPr>
            </a:p>
          </p:txBody>
        </p:sp>
        <p:sp>
          <p:nvSpPr>
            <p:cNvPr id="27698" name="Oval 13"/>
            <p:cNvSpPr>
              <a:spLocks noChangeArrowheads="1"/>
            </p:cNvSpPr>
            <p:nvPr/>
          </p:nvSpPr>
          <p:spPr bwMode="auto">
            <a:xfrm>
              <a:off x="2872" y="1560"/>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99" name="Oval 14"/>
            <p:cNvSpPr>
              <a:spLocks noChangeArrowheads="1"/>
            </p:cNvSpPr>
            <p:nvPr/>
          </p:nvSpPr>
          <p:spPr bwMode="auto">
            <a:xfrm>
              <a:off x="2912" y="2028"/>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700" name="Oval 15"/>
            <p:cNvSpPr>
              <a:spLocks noChangeArrowheads="1"/>
            </p:cNvSpPr>
            <p:nvPr/>
          </p:nvSpPr>
          <p:spPr bwMode="auto">
            <a:xfrm>
              <a:off x="3323" y="2020"/>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701" name="Oval 16"/>
            <p:cNvSpPr>
              <a:spLocks noChangeArrowheads="1"/>
            </p:cNvSpPr>
            <p:nvPr/>
          </p:nvSpPr>
          <p:spPr bwMode="auto">
            <a:xfrm>
              <a:off x="3315" y="1580"/>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27659" name="Group 17"/>
          <p:cNvGrpSpPr/>
          <p:nvPr/>
        </p:nvGrpSpPr>
        <p:grpSpPr bwMode="auto">
          <a:xfrm>
            <a:off x="2832100" y="1441450"/>
            <a:ext cx="673100" cy="584200"/>
            <a:chOff x="2464" y="952"/>
            <a:chExt cx="424" cy="368"/>
          </a:xfrm>
        </p:grpSpPr>
        <p:sp>
          <p:nvSpPr>
            <p:cNvPr id="27693" name="Text Box 18"/>
            <p:cNvSpPr txBox="1">
              <a:spLocks noChangeArrowheads="1"/>
            </p:cNvSpPr>
            <p:nvPr/>
          </p:nvSpPr>
          <p:spPr bwMode="auto">
            <a:xfrm>
              <a:off x="2588" y="101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7694" name="Oval 19"/>
            <p:cNvSpPr>
              <a:spLocks noChangeArrowheads="1"/>
            </p:cNvSpPr>
            <p:nvPr/>
          </p:nvSpPr>
          <p:spPr bwMode="auto">
            <a:xfrm>
              <a:off x="2520" y="952"/>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95" name="Oval 20"/>
            <p:cNvSpPr>
              <a:spLocks noChangeArrowheads="1"/>
            </p:cNvSpPr>
            <p:nvPr/>
          </p:nvSpPr>
          <p:spPr bwMode="auto">
            <a:xfrm>
              <a:off x="2464" y="107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27660" name="Oval 21"/>
          <p:cNvSpPr>
            <a:spLocks noChangeArrowheads="1"/>
          </p:cNvSpPr>
          <p:nvPr/>
        </p:nvSpPr>
        <p:spPr bwMode="auto">
          <a:xfrm>
            <a:off x="6011863" y="731838"/>
            <a:ext cx="584200" cy="584200"/>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27661" name="Group 22"/>
          <p:cNvGrpSpPr/>
          <p:nvPr/>
        </p:nvGrpSpPr>
        <p:grpSpPr bwMode="auto">
          <a:xfrm>
            <a:off x="5364163" y="769938"/>
            <a:ext cx="1930400" cy="1846262"/>
            <a:chOff x="3736" y="509"/>
            <a:chExt cx="1216" cy="1163"/>
          </a:xfrm>
        </p:grpSpPr>
        <p:sp>
          <p:nvSpPr>
            <p:cNvPr id="27676" name="Oval 23"/>
            <p:cNvSpPr>
              <a:spLocks noChangeArrowheads="1"/>
            </p:cNvSpPr>
            <p:nvPr/>
          </p:nvSpPr>
          <p:spPr bwMode="auto">
            <a:xfrm>
              <a:off x="4429" y="724"/>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77" name="Text Box 24"/>
            <p:cNvSpPr txBox="1">
              <a:spLocks noChangeArrowheads="1"/>
            </p:cNvSpPr>
            <p:nvPr/>
          </p:nvSpPr>
          <p:spPr bwMode="auto">
            <a:xfrm>
              <a:off x="4237" y="95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a:t>
              </a:r>
              <a:endParaRPr lang="en-US" altLang="zh-CN">
                <a:ea typeface="宋体" panose="02010600030101010101" pitchFamily="2" charset="-122"/>
              </a:endParaRPr>
            </a:p>
          </p:txBody>
        </p:sp>
        <p:sp>
          <p:nvSpPr>
            <p:cNvPr id="27678" name="Oval 25"/>
            <p:cNvSpPr>
              <a:spLocks noChangeArrowheads="1"/>
            </p:cNvSpPr>
            <p:nvPr/>
          </p:nvSpPr>
          <p:spPr bwMode="auto">
            <a:xfrm>
              <a:off x="4045" y="760"/>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79" name="Oval 26"/>
            <p:cNvSpPr>
              <a:spLocks noChangeArrowheads="1"/>
            </p:cNvSpPr>
            <p:nvPr/>
          </p:nvSpPr>
          <p:spPr bwMode="auto">
            <a:xfrm>
              <a:off x="4013" y="876"/>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80" name="Oval 27"/>
            <p:cNvSpPr>
              <a:spLocks noChangeArrowheads="1"/>
            </p:cNvSpPr>
            <p:nvPr/>
          </p:nvSpPr>
          <p:spPr bwMode="auto">
            <a:xfrm>
              <a:off x="4192" y="1300"/>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81" name="Oval 28"/>
            <p:cNvSpPr>
              <a:spLocks noChangeArrowheads="1"/>
            </p:cNvSpPr>
            <p:nvPr/>
          </p:nvSpPr>
          <p:spPr bwMode="auto">
            <a:xfrm>
              <a:off x="4576" y="1148"/>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82" name="Text Box 29"/>
            <p:cNvSpPr txBox="1">
              <a:spLocks noChangeArrowheads="1"/>
            </p:cNvSpPr>
            <p:nvPr/>
          </p:nvSpPr>
          <p:spPr bwMode="auto">
            <a:xfrm>
              <a:off x="3804" y="92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7683" name="Oval 30"/>
            <p:cNvSpPr>
              <a:spLocks noChangeArrowheads="1"/>
            </p:cNvSpPr>
            <p:nvPr/>
          </p:nvSpPr>
          <p:spPr bwMode="auto">
            <a:xfrm>
              <a:off x="3736" y="856"/>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84" name="Oval 31"/>
            <p:cNvSpPr>
              <a:spLocks noChangeArrowheads="1"/>
            </p:cNvSpPr>
            <p:nvPr/>
          </p:nvSpPr>
          <p:spPr bwMode="auto">
            <a:xfrm>
              <a:off x="4000" y="111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85" name="Text Box 32"/>
            <p:cNvSpPr txBox="1">
              <a:spLocks noChangeArrowheads="1"/>
            </p:cNvSpPr>
            <p:nvPr/>
          </p:nvSpPr>
          <p:spPr bwMode="auto">
            <a:xfrm>
              <a:off x="4252" y="138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7686" name="Oval 33"/>
            <p:cNvSpPr>
              <a:spLocks noChangeArrowheads="1"/>
            </p:cNvSpPr>
            <p:nvPr/>
          </p:nvSpPr>
          <p:spPr bwMode="auto">
            <a:xfrm>
              <a:off x="4176" y="1304"/>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87" name="Oval 34"/>
            <p:cNvSpPr>
              <a:spLocks noChangeArrowheads="1"/>
            </p:cNvSpPr>
            <p:nvPr/>
          </p:nvSpPr>
          <p:spPr bwMode="auto">
            <a:xfrm>
              <a:off x="4424" y="1288"/>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88" name="Text Box 35"/>
            <p:cNvSpPr txBox="1">
              <a:spLocks noChangeArrowheads="1"/>
            </p:cNvSpPr>
            <p:nvPr/>
          </p:nvSpPr>
          <p:spPr bwMode="auto">
            <a:xfrm>
              <a:off x="4660" y="933"/>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7689" name="Oval 36"/>
            <p:cNvSpPr>
              <a:spLocks noChangeArrowheads="1"/>
            </p:cNvSpPr>
            <p:nvPr/>
          </p:nvSpPr>
          <p:spPr bwMode="auto">
            <a:xfrm>
              <a:off x="4584" y="869"/>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90" name="Oval 37"/>
            <p:cNvSpPr>
              <a:spLocks noChangeArrowheads="1"/>
            </p:cNvSpPr>
            <p:nvPr/>
          </p:nvSpPr>
          <p:spPr bwMode="auto">
            <a:xfrm>
              <a:off x="4568" y="837"/>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91" name="Text Box 38"/>
            <p:cNvSpPr txBox="1">
              <a:spLocks noChangeArrowheads="1"/>
            </p:cNvSpPr>
            <p:nvPr/>
          </p:nvSpPr>
          <p:spPr bwMode="auto">
            <a:xfrm>
              <a:off x="4246" y="50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7692" name="Oval 39"/>
            <p:cNvSpPr>
              <a:spLocks noChangeArrowheads="1"/>
            </p:cNvSpPr>
            <p:nvPr/>
          </p:nvSpPr>
          <p:spPr bwMode="auto">
            <a:xfrm>
              <a:off x="4170" y="717"/>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27662" name="Group 40"/>
          <p:cNvGrpSpPr/>
          <p:nvPr/>
        </p:nvGrpSpPr>
        <p:grpSpPr bwMode="auto">
          <a:xfrm>
            <a:off x="5768975" y="3903663"/>
            <a:ext cx="2062163" cy="1831975"/>
            <a:chOff x="3634" y="2456"/>
            <a:chExt cx="1299" cy="1154"/>
          </a:xfrm>
        </p:grpSpPr>
        <p:sp>
          <p:nvSpPr>
            <p:cNvPr id="27665" name="Arc 41"/>
            <p:cNvSpPr/>
            <p:nvPr/>
          </p:nvSpPr>
          <p:spPr bwMode="auto">
            <a:xfrm rot="-131016">
              <a:off x="4010" y="2825"/>
              <a:ext cx="319" cy="419"/>
            </a:xfrm>
            <a:custGeom>
              <a:avLst/>
              <a:gdLst>
                <a:gd name="T0" fmla="*/ 1 w 29641"/>
                <a:gd name="T1" fmla="*/ 5 h 37694"/>
                <a:gd name="T2" fmla="*/ 3 w 29641"/>
                <a:gd name="T3" fmla="*/ 0 h 37694"/>
                <a:gd name="T4" fmla="*/ 2 w 29641"/>
                <a:gd name="T5" fmla="*/ 3 h 37694"/>
                <a:gd name="T6" fmla="*/ 0 60000 65536"/>
                <a:gd name="T7" fmla="*/ 0 60000 65536"/>
                <a:gd name="T8" fmla="*/ 0 60000 65536"/>
                <a:gd name="T9" fmla="*/ 0 w 29641"/>
                <a:gd name="T10" fmla="*/ 0 h 37694"/>
                <a:gd name="T11" fmla="*/ 29641 w 29641"/>
                <a:gd name="T12" fmla="*/ 37694 h 37694"/>
              </a:gdLst>
              <a:ahLst/>
              <a:cxnLst>
                <a:cxn ang="T6">
                  <a:pos x="T0" y="T1"/>
                </a:cxn>
                <a:cxn ang="T7">
                  <a:pos x="T2" y="T3"/>
                </a:cxn>
                <a:cxn ang="T8">
                  <a:pos x="T4" y="T5"/>
                </a:cxn>
              </a:cxnLst>
              <a:rect l="T9" t="T10" r="T11" b="T12"/>
              <a:pathLst>
                <a:path w="29641" h="37694" fill="none" extrusionOk="0">
                  <a:moveTo>
                    <a:pt x="7193" y="37694"/>
                  </a:moveTo>
                  <a:cubicBezTo>
                    <a:pt x="2616" y="33596"/>
                    <a:pt x="0" y="27743"/>
                    <a:pt x="0" y="21600"/>
                  </a:cubicBezTo>
                  <a:cubicBezTo>
                    <a:pt x="0" y="9670"/>
                    <a:pt x="9670" y="0"/>
                    <a:pt x="21600" y="0"/>
                  </a:cubicBezTo>
                  <a:cubicBezTo>
                    <a:pt x="24354" y="-1"/>
                    <a:pt x="27084" y="526"/>
                    <a:pt x="29640" y="1552"/>
                  </a:cubicBezTo>
                </a:path>
                <a:path w="29641" h="37694" stroke="0" extrusionOk="0">
                  <a:moveTo>
                    <a:pt x="7193" y="37694"/>
                  </a:moveTo>
                  <a:cubicBezTo>
                    <a:pt x="2616" y="33596"/>
                    <a:pt x="0" y="27743"/>
                    <a:pt x="0" y="21600"/>
                  </a:cubicBezTo>
                  <a:cubicBezTo>
                    <a:pt x="0" y="9670"/>
                    <a:pt x="9670" y="0"/>
                    <a:pt x="21600" y="0"/>
                  </a:cubicBezTo>
                  <a:cubicBezTo>
                    <a:pt x="24354" y="-1"/>
                    <a:pt x="27084" y="526"/>
                    <a:pt x="29640" y="1552"/>
                  </a:cubicBezTo>
                  <a:lnTo>
                    <a:pt x="21600" y="21600"/>
                  </a:lnTo>
                  <a:close/>
                </a:path>
              </a:pathLst>
            </a:cu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7666" name="Text Box 42"/>
            <p:cNvSpPr txBox="1">
              <a:spLocks noChangeArrowheads="1"/>
            </p:cNvSpPr>
            <p:nvPr/>
          </p:nvSpPr>
          <p:spPr bwMode="auto">
            <a:xfrm>
              <a:off x="3634" y="2776"/>
              <a:ext cx="4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rgbClr val="FF0066"/>
                  </a:solidFill>
                  <a:latin typeface="Arial" panose="020B0604020202020204" pitchFamily="34" charset="0"/>
                  <a:ea typeface="宋体" panose="02010600030101010101" pitchFamily="2" charset="-122"/>
                </a:rPr>
                <a:t>109.5°</a:t>
              </a:r>
              <a:endParaRPr lang="en-US" altLang="zh-CN">
                <a:solidFill>
                  <a:srgbClr val="FF0066"/>
                </a:solidFill>
                <a:ea typeface="宋体" panose="02010600030101010101" pitchFamily="2" charset="-122"/>
              </a:endParaRPr>
            </a:p>
          </p:txBody>
        </p:sp>
        <p:sp>
          <p:nvSpPr>
            <p:cNvPr id="27667" name="Line 43"/>
            <p:cNvSpPr>
              <a:spLocks noChangeShapeType="1"/>
            </p:cNvSpPr>
            <p:nvPr/>
          </p:nvSpPr>
          <p:spPr bwMode="auto">
            <a:xfrm>
              <a:off x="4344" y="2728"/>
              <a:ext cx="0" cy="24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8" name="Text Box 44"/>
            <p:cNvSpPr txBox="1">
              <a:spLocks noChangeArrowheads="1"/>
            </p:cNvSpPr>
            <p:nvPr/>
          </p:nvSpPr>
          <p:spPr bwMode="auto">
            <a:xfrm>
              <a:off x="3786" y="324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7669" name="Text Box 45"/>
            <p:cNvSpPr txBox="1">
              <a:spLocks noChangeArrowheads="1"/>
            </p:cNvSpPr>
            <p:nvPr/>
          </p:nvSpPr>
          <p:spPr bwMode="auto">
            <a:xfrm>
              <a:off x="4646" y="332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7670" name="Text Box 46"/>
            <p:cNvSpPr txBox="1">
              <a:spLocks noChangeArrowheads="1"/>
            </p:cNvSpPr>
            <p:nvPr/>
          </p:nvSpPr>
          <p:spPr bwMode="auto">
            <a:xfrm>
              <a:off x="4222" y="295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C</a:t>
              </a:r>
              <a:endParaRPr lang="en-US" altLang="zh-CN">
                <a:ea typeface="宋体" panose="02010600030101010101" pitchFamily="2" charset="-122"/>
              </a:endParaRPr>
            </a:p>
          </p:txBody>
        </p:sp>
        <p:sp>
          <p:nvSpPr>
            <p:cNvPr id="27671" name="Line 47"/>
            <p:cNvSpPr>
              <a:spLocks noChangeShapeType="1"/>
            </p:cNvSpPr>
            <p:nvPr/>
          </p:nvSpPr>
          <p:spPr bwMode="auto">
            <a:xfrm>
              <a:off x="4450" y="3088"/>
              <a:ext cx="246" cy="56"/>
            </a:xfrm>
            <a:prstGeom prst="line">
              <a:avLst/>
            </a:prstGeom>
            <a:noFill/>
            <a:ln w="5715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2" name="Line 48"/>
            <p:cNvSpPr>
              <a:spLocks noChangeShapeType="1"/>
            </p:cNvSpPr>
            <p:nvPr/>
          </p:nvSpPr>
          <p:spPr bwMode="auto">
            <a:xfrm rot="4923391" flipH="1" flipV="1">
              <a:off x="4064" y="3111"/>
              <a:ext cx="154" cy="267"/>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3" name="Text Box 49"/>
            <p:cNvSpPr txBox="1">
              <a:spLocks noChangeArrowheads="1"/>
            </p:cNvSpPr>
            <p:nvPr/>
          </p:nvSpPr>
          <p:spPr bwMode="auto">
            <a:xfrm>
              <a:off x="4224" y="245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7674" name="Text Box 50"/>
            <p:cNvSpPr txBox="1">
              <a:spLocks noChangeArrowheads="1"/>
            </p:cNvSpPr>
            <p:nvPr/>
          </p:nvSpPr>
          <p:spPr bwMode="auto">
            <a:xfrm>
              <a:off x="4678" y="301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7675" name="AutoShape 51"/>
            <p:cNvSpPr>
              <a:spLocks noChangeArrowheads="1"/>
            </p:cNvSpPr>
            <p:nvPr/>
          </p:nvSpPr>
          <p:spPr bwMode="auto">
            <a:xfrm rot="-8532436">
              <a:off x="4370" y="3262"/>
              <a:ext cx="323" cy="104"/>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27663" name="Text Box 52"/>
          <p:cNvSpPr txBox="1">
            <a:spLocks noChangeArrowheads="1"/>
          </p:cNvSpPr>
          <p:nvPr/>
        </p:nvSpPr>
        <p:spPr bwMode="auto">
          <a:xfrm>
            <a:off x="107950" y="2798763"/>
            <a:ext cx="43561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Carbon - has four electrons to pair up</a:t>
            </a:r>
          </a:p>
          <a:p>
            <a:pPr algn="l">
              <a:spcBef>
                <a:spcPct val="50000"/>
              </a:spcBef>
            </a:pPr>
            <a:r>
              <a:rPr lang="en-US" altLang="zh-CN" sz="1600" b="1">
                <a:latin typeface="Arial" panose="020B0604020202020204" pitchFamily="34" charset="0"/>
                <a:ea typeface="宋体" panose="02010600030101010101" pitchFamily="2" charset="-122"/>
              </a:rPr>
              <a:t>Hydrogen - 1 electron to complete shell</a:t>
            </a:r>
          </a:p>
        </p:txBody>
      </p:sp>
      <p:sp>
        <p:nvSpPr>
          <p:cNvPr id="27664" name="Text Box 53"/>
          <p:cNvSpPr txBox="1">
            <a:spLocks noChangeArrowheads="1"/>
          </p:cNvSpPr>
          <p:nvPr/>
        </p:nvSpPr>
        <p:spPr bwMode="auto">
          <a:xfrm>
            <a:off x="4716463" y="2801938"/>
            <a:ext cx="42481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Four covalent bonds are formed</a:t>
            </a:r>
          </a:p>
          <a:p>
            <a:pPr algn="l">
              <a:spcBef>
                <a:spcPct val="50000"/>
              </a:spcBef>
            </a:pPr>
            <a:r>
              <a:rPr lang="en-US" altLang="zh-CN" sz="1600" b="1">
                <a:latin typeface="Arial" panose="020B0604020202020204" pitchFamily="34" charset="0"/>
                <a:ea typeface="宋体" panose="02010600030101010101" pitchFamily="2" charset="-122"/>
              </a:rPr>
              <a:t>C and H now have complete shells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75"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676"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77"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98662" name="Text Box 6"/>
          <p:cNvSpPr txBox="1">
            <a:spLocks noChangeArrowheads="1"/>
          </p:cNvSpPr>
          <p:nvPr/>
        </p:nvSpPr>
        <p:spPr bwMode="auto">
          <a:xfrm>
            <a:off x="3908425" y="273050"/>
            <a:ext cx="13144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METHANE</a:t>
            </a:r>
            <a:endParaRPr lang="en-US" altLang="zh-CN" sz="1800">
              <a:latin typeface="Arial" panose="020B0604020202020204" pitchFamily="34" charset="0"/>
              <a:ea typeface="宋体" panose="02010600030101010101" pitchFamily="2" charset="-122"/>
            </a:endParaRPr>
          </a:p>
        </p:txBody>
      </p:sp>
      <p:sp>
        <p:nvSpPr>
          <p:cNvPr id="28679" name="Text Box 7"/>
          <p:cNvSpPr txBox="1">
            <a:spLocks noChangeArrowheads="1"/>
          </p:cNvSpPr>
          <p:nvPr/>
        </p:nvSpPr>
        <p:spPr bwMode="auto">
          <a:xfrm>
            <a:off x="463550" y="3814763"/>
            <a:ext cx="305435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800" b="1">
                <a:latin typeface="Arial" panose="020B0604020202020204" pitchFamily="34" charset="0"/>
                <a:ea typeface="宋体" panose="02010600030101010101" pitchFamily="2" charset="-122"/>
              </a:rPr>
              <a:t>BOND PAIRS		4</a:t>
            </a:r>
          </a:p>
          <a:p>
            <a:pPr algn="l">
              <a:spcBef>
                <a:spcPct val="50000"/>
              </a:spcBef>
            </a:pPr>
            <a:r>
              <a:rPr lang="en-US" altLang="zh-CN" sz="1800" b="1">
                <a:latin typeface="Arial" panose="020B0604020202020204" pitchFamily="34" charset="0"/>
                <a:ea typeface="宋体" panose="02010600030101010101" pitchFamily="2" charset="-122"/>
              </a:rPr>
              <a:t>LONE PAIRS		0</a:t>
            </a:r>
          </a:p>
        </p:txBody>
      </p:sp>
      <p:sp>
        <p:nvSpPr>
          <p:cNvPr id="28680" name="Text Box 8"/>
          <p:cNvSpPr txBox="1">
            <a:spLocks noChangeArrowheads="1"/>
          </p:cNvSpPr>
          <p:nvPr/>
        </p:nvSpPr>
        <p:spPr bwMode="auto">
          <a:xfrm>
            <a:off x="419100" y="4889500"/>
            <a:ext cx="15271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BOND ANGLE...</a:t>
            </a:r>
          </a:p>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SHAPE...</a:t>
            </a:r>
            <a:endParaRPr lang="en-US" altLang="zh-CN">
              <a:solidFill>
                <a:srgbClr val="5F5F5F"/>
              </a:solidFill>
              <a:ea typeface="宋体" panose="02010600030101010101" pitchFamily="2" charset="-122"/>
            </a:endParaRPr>
          </a:p>
        </p:txBody>
      </p:sp>
      <p:sp>
        <p:nvSpPr>
          <p:cNvPr id="28681" name="Text Box 9"/>
          <p:cNvSpPr txBox="1">
            <a:spLocks noChangeArrowheads="1"/>
          </p:cNvSpPr>
          <p:nvPr/>
        </p:nvSpPr>
        <p:spPr bwMode="auto">
          <a:xfrm>
            <a:off x="1909763" y="4962525"/>
            <a:ext cx="20955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lnSpc>
                <a:spcPts val="3200"/>
              </a:lnSpc>
              <a:spcBef>
                <a:spcPct val="50000"/>
              </a:spcBef>
            </a:pPr>
            <a:r>
              <a:rPr lang="en-US" altLang="zh-CN" sz="2000" b="1">
                <a:solidFill>
                  <a:srgbClr val="CC0000"/>
                </a:solidFill>
                <a:latin typeface="Arial" panose="020B0604020202020204" pitchFamily="34" charset="0"/>
                <a:ea typeface="宋体" panose="02010600030101010101" pitchFamily="2" charset="-122"/>
              </a:rPr>
              <a:t>109.5°</a:t>
            </a:r>
          </a:p>
          <a:p>
            <a:pPr algn="l">
              <a:lnSpc>
                <a:spcPts val="3200"/>
              </a:lnSpc>
              <a:spcBef>
                <a:spcPct val="50000"/>
              </a:spcBef>
            </a:pPr>
            <a:r>
              <a:rPr lang="en-US" altLang="zh-CN" sz="2000" b="1">
                <a:solidFill>
                  <a:srgbClr val="CC0000"/>
                </a:solidFill>
                <a:latin typeface="Arial" panose="020B0604020202020204" pitchFamily="34" charset="0"/>
                <a:ea typeface="宋体" panose="02010600030101010101" pitchFamily="2" charset="-122"/>
              </a:rPr>
              <a:t>TETRAHEDRAL</a:t>
            </a:r>
            <a:endParaRPr lang="en-US" altLang="zh-CN">
              <a:ea typeface="宋体" panose="02010600030101010101" pitchFamily="2" charset="-122"/>
            </a:endParaRPr>
          </a:p>
        </p:txBody>
      </p:sp>
      <p:grpSp>
        <p:nvGrpSpPr>
          <p:cNvPr id="28682" name="Group 10"/>
          <p:cNvGrpSpPr/>
          <p:nvPr/>
        </p:nvGrpSpPr>
        <p:grpSpPr bwMode="auto">
          <a:xfrm>
            <a:off x="977900" y="1289050"/>
            <a:ext cx="965200" cy="965200"/>
            <a:chOff x="2872" y="1560"/>
            <a:chExt cx="608" cy="608"/>
          </a:xfrm>
        </p:grpSpPr>
        <p:sp>
          <p:nvSpPr>
            <p:cNvPr id="28709" name="Oval 11"/>
            <p:cNvSpPr>
              <a:spLocks noChangeArrowheads="1"/>
            </p:cNvSpPr>
            <p:nvPr/>
          </p:nvSpPr>
          <p:spPr bwMode="auto">
            <a:xfrm>
              <a:off x="2928" y="1588"/>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710" name="Text Box 12"/>
            <p:cNvSpPr txBox="1">
              <a:spLocks noChangeArrowheads="1"/>
            </p:cNvSpPr>
            <p:nvPr/>
          </p:nvSpPr>
          <p:spPr bwMode="auto">
            <a:xfrm>
              <a:off x="3064" y="175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a:t>
              </a:r>
              <a:endParaRPr lang="en-US" altLang="zh-CN">
                <a:ea typeface="宋体" panose="02010600030101010101" pitchFamily="2" charset="-122"/>
              </a:endParaRPr>
            </a:p>
          </p:txBody>
        </p:sp>
        <p:sp>
          <p:nvSpPr>
            <p:cNvPr id="28711" name="Oval 13"/>
            <p:cNvSpPr>
              <a:spLocks noChangeArrowheads="1"/>
            </p:cNvSpPr>
            <p:nvPr/>
          </p:nvSpPr>
          <p:spPr bwMode="auto">
            <a:xfrm>
              <a:off x="2872" y="1560"/>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712" name="Oval 14"/>
            <p:cNvSpPr>
              <a:spLocks noChangeArrowheads="1"/>
            </p:cNvSpPr>
            <p:nvPr/>
          </p:nvSpPr>
          <p:spPr bwMode="auto">
            <a:xfrm>
              <a:off x="2912" y="2028"/>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713" name="Oval 15"/>
            <p:cNvSpPr>
              <a:spLocks noChangeArrowheads="1"/>
            </p:cNvSpPr>
            <p:nvPr/>
          </p:nvSpPr>
          <p:spPr bwMode="auto">
            <a:xfrm>
              <a:off x="3323" y="2020"/>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714" name="Oval 16"/>
            <p:cNvSpPr>
              <a:spLocks noChangeArrowheads="1"/>
            </p:cNvSpPr>
            <p:nvPr/>
          </p:nvSpPr>
          <p:spPr bwMode="auto">
            <a:xfrm>
              <a:off x="3315" y="1580"/>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28683" name="Group 17"/>
          <p:cNvGrpSpPr/>
          <p:nvPr/>
        </p:nvGrpSpPr>
        <p:grpSpPr bwMode="auto">
          <a:xfrm>
            <a:off x="2832100" y="1441450"/>
            <a:ext cx="673100" cy="584200"/>
            <a:chOff x="2464" y="952"/>
            <a:chExt cx="424" cy="368"/>
          </a:xfrm>
        </p:grpSpPr>
        <p:sp>
          <p:nvSpPr>
            <p:cNvPr id="28706" name="Text Box 18"/>
            <p:cNvSpPr txBox="1">
              <a:spLocks noChangeArrowheads="1"/>
            </p:cNvSpPr>
            <p:nvPr/>
          </p:nvSpPr>
          <p:spPr bwMode="auto">
            <a:xfrm>
              <a:off x="2588" y="101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8707" name="Oval 19"/>
            <p:cNvSpPr>
              <a:spLocks noChangeArrowheads="1"/>
            </p:cNvSpPr>
            <p:nvPr/>
          </p:nvSpPr>
          <p:spPr bwMode="auto">
            <a:xfrm>
              <a:off x="2520" y="952"/>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708" name="Oval 20"/>
            <p:cNvSpPr>
              <a:spLocks noChangeArrowheads="1"/>
            </p:cNvSpPr>
            <p:nvPr/>
          </p:nvSpPr>
          <p:spPr bwMode="auto">
            <a:xfrm>
              <a:off x="2464" y="107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28684" name="Oval 21"/>
          <p:cNvSpPr>
            <a:spLocks noChangeArrowheads="1"/>
          </p:cNvSpPr>
          <p:nvPr/>
        </p:nvSpPr>
        <p:spPr bwMode="auto">
          <a:xfrm>
            <a:off x="6011863" y="731838"/>
            <a:ext cx="584200" cy="584200"/>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28685" name="Group 22"/>
          <p:cNvGrpSpPr/>
          <p:nvPr/>
        </p:nvGrpSpPr>
        <p:grpSpPr bwMode="auto">
          <a:xfrm>
            <a:off x="5364163" y="769938"/>
            <a:ext cx="1930400" cy="1846262"/>
            <a:chOff x="3736" y="509"/>
            <a:chExt cx="1216" cy="1163"/>
          </a:xfrm>
        </p:grpSpPr>
        <p:sp>
          <p:nvSpPr>
            <p:cNvPr id="28689" name="Oval 23"/>
            <p:cNvSpPr>
              <a:spLocks noChangeArrowheads="1"/>
            </p:cNvSpPr>
            <p:nvPr/>
          </p:nvSpPr>
          <p:spPr bwMode="auto">
            <a:xfrm>
              <a:off x="4429" y="724"/>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690" name="Text Box 24"/>
            <p:cNvSpPr txBox="1">
              <a:spLocks noChangeArrowheads="1"/>
            </p:cNvSpPr>
            <p:nvPr/>
          </p:nvSpPr>
          <p:spPr bwMode="auto">
            <a:xfrm>
              <a:off x="4237" y="95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a:t>
              </a:r>
              <a:endParaRPr lang="en-US" altLang="zh-CN">
                <a:ea typeface="宋体" panose="02010600030101010101" pitchFamily="2" charset="-122"/>
              </a:endParaRPr>
            </a:p>
          </p:txBody>
        </p:sp>
        <p:sp>
          <p:nvSpPr>
            <p:cNvPr id="28691" name="Oval 25"/>
            <p:cNvSpPr>
              <a:spLocks noChangeArrowheads="1"/>
            </p:cNvSpPr>
            <p:nvPr/>
          </p:nvSpPr>
          <p:spPr bwMode="auto">
            <a:xfrm>
              <a:off x="4045" y="760"/>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692" name="Oval 26"/>
            <p:cNvSpPr>
              <a:spLocks noChangeArrowheads="1"/>
            </p:cNvSpPr>
            <p:nvPr/>
          </p:nvSpPr>
          <p:spPr bwMode="auto">
            <a:xfrm>
              <a:off x="4013" y="876"/>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693" name="Oval 27"/>
            <p:cNvSpPr>
              <a:spLocks noChangeArrowheads="1"/>
            </p:cNvSpPr>
            <p:nvPr/>
          </p:nvSpPr>
          <p:spPr bwMode="auto">
            <a:xfrm>
              <a:off x="4192" y="1300"/>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694" name="Oval 28"/>
            <p:cNvSpPr>
              <a:spLocks noChangeArrowheads="1"/>
            </p:cNvSpPr>
            <p:nvPr/>
          </p:nvSpPr>
          <p:spPr bwMode="auto">
            <a:xfrm>
              <a:off x="4576" y="1148"/>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695" name="Text Box 29"/>
            <p:cNvSpPr txBox="1">
              <a:spLocks noChangeArrowheads="1"/>
            </p:cNvSpPr>
            <p:nvPr/>
          </p:nvSpPr>
          <p:spPr bwMode="auto">
            <a:xfrm>
              <a:off x="3804" y="92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8696" name="Oval 30"/>
            <p:cNvSpPr>
              <a:spLocks noChangeArrowheads="1"/>
            </p:cNvSpPr>
            <p:nvPr/>
          </p:nvSpPr>
          <p:spPr bwMode="auto">
            <a:xfrm>
              <a:off x="3736" y="856"/>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697" name="Oval 31"/>
            <p:cNvSpPr>
              <a:spLocks noChangeArrowheads="1"/>
            </p:cNvSpPr>
            <p:nvPr/>
          </p:nvSpPr>
          <p:spPr bwMode="auto">
            <a:xfrm>
              <a:off x="4000" y="111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698" name="Text Box 32"/>
            <p:cNvSpPr txBox="1">
              <a:spLocks noChangeArrowheads="1"/>
            </p:cNvSpPr>
            <p:nvPr/>
          </p:nvSpPr>
          <p:spPr bwMode="auto">
            <a:xfrm>
              <a:off x="4252" y="138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8699" name="Oval 33"/>
            <p:cNvSpPr>
              <a:spLocks noChangeArrowheads="1"/>
            </p:cNvSpPr>
            <p:nvPr/>
          </p:nvSpPr>
          <p:spPr bwMode="auto">
            <a:xfrm>
              <a:off x="4176" y="1304"/>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700" name="Oval 34"/>
            <p:cNvSpPr>
              <a:spLocks noChangeArrowheads="1"/>
            </p:cNvSpPr>
            <p:nvPr/>
          </p:nvSpPr>
          <p:spPr bwMode="auto">
            <a:xfrm>
              <a:off x="4424" y="1288"/>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701" name="Text Box 35"/>
            <p:cNvSpPr txBox="1">
              <a:spLocks noChangeArrowheads="1"/>
            </p:cNvSpPr>
            <p:nvPr/>
          </p:nvSpPr>
          <p:spPr bwMode="auto">
            <a:xfrm>
              <a:off x="4660" y="933"/>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8702" name="Oval 36"/>
            <p:cNvSpPr>
              <a:spLocks noChangeArrowheads="1"/>
            </p:cNvSpPr>
            <p:nvPr/>
          </p:nvSpPr>
          <p:spPr bwMode="auto">
            <a:xfrm>
              <a:off x="4584" y="869"/>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703" name="Oval 37"/>
            <p:cNvSpPr>
              <a:spLocks noChangeArrowheads="1"/>
            </p:cNvSpPr>
            <p:nvPr/>
          </p:nvSpPr>
          <p:spPr bwMode="auto">
            <a:xfrm>
              <a:off x="4568" y="837"/>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28704" name="Text Box 38"/>
            <p:cNvSpPr txBox="1">
              <a:spLocks noChangeArrowheads="1"/>
            </p:cNvSpPr>
            <p:nvPr/>
          </p:nvSpPr>
          <p:spPr bwMode="auto">
            <a:xfrm>
              <a:off x="4246" y="50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28705" name="Oval 39"/>
            <p:cNvSpPr>
              <a:spLocks noChangeArrowheads="1"/>
            </p:cNvSpPr>
            <p:nvPr/>
          </p:nvSpPr>
          <p:spPr bwMode="auto">
            <a:xfrm>
              <a:off x="4170" y="717"/>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28686" name="Text Box 52"/>
          <p:cNvSpPr txBox="1">
            <a:spLocks noChangeArrowheads="1"/>
          </p:cNvSpPr>
          <p:nvPr/>
        </p:nvSpPr>
        <p:spPr bwMode="auto">
          <a:xfrm>
            <a:off x="107950" y="2798763"/>
            <a:ext cx="43561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Carbon - has four electrons to pair up</a:t>
            </a:r>
          </a:p>
          <a:p>
            <a:pPr algn="l">
              <a:spcBef>
                <a:spcPct val="50000"/>
              </a:spcBef>
            </a:pPr>
            <a:r>
              <a:rPr lang="en-US" altLang="zh-CN" sz="1600" b="1">
                <a:latin typeface="Arial" panose="020B0604020202020204" pitchFamily="34" charset="0"/>
                <a:ea typeface="宋体" panose="02010600030101010101" pitchFamily="2" charset="-122"/>
              </a:rPr>
              <a:t>Hydrogen - 1 electron to complete shell</a:t>
            </a:r>
          </a:p>
        </p:txBody>
      </p:sp>
      <p:sp>
        <p:nvSpPr>
          <p:cNvPr id="28687" name="Text Box 53"/>
          <p:cNvSpPr txBox="1">
            <a:spLocks noChangeArrowheads="1"/>
          </p:cNvSpPr>
          <p:nvPr/>
        </p:nvSpPr>
        <p:spPr bwMode="auto">
          <a:xfrm>
            <a:off x="4716463" y="2801938"/>
            <a:ext cx="424815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Four covalent bonds are formed</a:t>
            </a:r>
          </a:p>
          <a:p>
            <a:pPr algn="l">
              <a:spcBef>
                <a:spcPct val="50000"/>
              </a:spcBef>
            </a:pPr>
            <a:r>
              <a:rPr lang="en-US" altLang="zh-CN" sz="1600" b="1">
                <a:latin typeface="Arial" panose="020B0604020202020204" pitchFamily="34" charset="0"/>
                <a:ea typeface="宋体" panose="02010600030101010101" pitchFamily="2" charset="-122"/>
              </a:rPr>
              <a:t>C and H now have complete shells</a:t>
            </a:r>
          </a:p>
        </p:txBody>
      </p:sp>
      <p:pic>
        <p:nvPicPr>
          <p:cNvPr id="28688" name="Picture 54" descr="tetrahedral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3644900"/>
            <a:ext cx="34099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1505" y="116106"/>
            <a:ext cx="7620000" cy="990600"/>
          </a:xfrm>
        </p:spPr>
        <p:txBody>
          <a:bodyPr/>
          <a:lstStyle/>
          <a:p>
            <a:r>
              <a:rPr lang="en-US" altLang="zh-CN" dirty="0">
                <a:solidFill>
                  <a:srgbClr val="FF0000"/>
                </a:solidFill>
              </a:rPr>
              <a:t>4.1 Ionic Bonding &amp; Structures</a:t>
            </a:r>
          </a:p>
        </p:txBody>
      </p:sp>
      <p:pic>
        <p:nvPicPr>
          <p:cNvPr id="2" name="图片 1"/>
          <p:cNvPicPr>
            <a:picLocks noChangeAspect="1"/>
          </p:cNvPicPr>
          <p:nvPr/>
        </p:nvPicPr>
        <p:blipFill>
          <a:blip r:embed="rId2"/>
          <a:stretch>
            <a:fillRect/>
          </a:stretch>
        </p:blipFill>
        <p:spPr>
          <a:xfrm>
            <a:off x="611505" y="908685"/>
            <a:ext cx="7265670" cy="58959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Molecules contain a central atom with an expanded octet</a:t>
            </a:r>
            <a:endParaRPr lang="zh-CN" altLang="en-US" dirty="0"/>
          </a:p>
        </p:txBody>
      </p:sp>
      <p:sp>
        <p:nvSpPr>
          <p:cNvPr id="3" name="内容占位符 2"/>
          <p:cNvSpPr>
            <a:spLocks noGrp="1"/>
          </p:cNvSpPr>
          <p:nvPr>
            <p:ph sz="quarter" idx="1"/>
          </p:nvPr>
        </p:nvSpPr>
        <p:spPr>
          <a:xfrm>
            <a:off x="612648" y="1600200"/>
            <a:ext cx="8153400" cy="4925144"/>
          </a:xfrm>
        </p:spPr>
        <p:txBody>
          <a:bodyPr>
            <a:normAutofit fontScale="92500"/>
          </a:bodyPr>
          <a:lstStyle/>
          <a:p>
            <a:r>
              <a:rPr lang="en-US" altLang="zh-CN" dirty="0"/>
              <a:t>when the </a:t>
            </a:r>
            <a:r>
              <a:rPr lang="en-US" altLang="zh-CN" b="1" dirty="0">
                <a:solidFill>
                  <a:srgbClr val="FF0000"/>
                </a:solidFill>
              </a:rPr>
              <a:t>central atom</a:t>
            </a:r>
            <a:r>
              <a:rPr lang="en-US" altLang="zh-CN" b="1" dirty="0"/>
              <a:t> </a:t>
            </a:r>
            <a:r>
              <a:rPr lang="en-US" altLang="zh-CN" dirty="0"/>
              <a:t>is an element from the </a:t>
            </a:r>
            <a:r>
              <a:rPr lang="en-US" altLang="zh-CN" b="1" dirty="0">
                <a:solidFill>
                  <a:srgbClr val="FF0000"/>
                </a:solidFill>
              </a:rPr>
              <a:t>Period 3 or below</a:t>
            </a:r>
            <a:r>
              <a:rPr lang="en-US" altLang="zh-CN" dirty="0"/>
              <a:t>, we sometimes find compounds in which there are more than eight electrons around the central atom. This is known as an expanded octet. </a:t>
            </a:r>
          </a:p>
          <a:p>
            <a:r>
              <a:rPr lang="en-US" altLang="zh-CN" dirty="0"/>
              <a:t>This arrangement is possible because the d orbitals available in the valence shell of these atoms have energy values relatively close to those of the p orbitals.</a:t>
            </a:r>
          </a:p>
          <a:p>
            <a:r>
              <a:rPr lang="en-US" altLang="zh-CN" dirty="0"/>
              <a:t>promotion of electrons, for example from 3p to empty 3d orbitals, will allow additional electron pairs to form.</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3"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24"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5"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90470" name="Text Box 6"/>
          <p:cNvSpPr txBox="1">
            <a:spLocks noChangeArrowheads="1"/>
          </p:cNvSpPr>
          <p:nvPr/>
        </p:nvSpPr>
        <p:spPr bwMode="auto">
          <a:xfrm>
            <a:off x="2901950" y="273050"/>
            <a:ext cx="33464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PHOSPHORUS(V) FLUORIDE</a:t>
            </a:r>
            <a:endParaRPr lang="en-US" altLang="zh-CN" sz="1800">
              <a:latin typeface="Arial" panose="020B0604020202020204" pitchFamily="34" charset="0"/>
              <a:ea typeface="宋体" panose="02010600030101010101" pitchFamily="2" charset="-122"/>
            </a:endParaRPr>
          </a:p>
        </p:txBody>
      </p:sp>
      <p:grpSp>
        <p:nvGrpSpPr>
          <p:cNvPr id="30727" name="Group 7"/>
          <p:cNvGrpSpPr/>
          <p:nvPr/>
        </p:nvGrpSpPr>
        <p:grpSpPr bwMode="auto">
          <a:xfrm>
            <a:off x="2735263" y="908050"/>
            <a:ext cx="941387" cy="941388"/>
            <a:chOff x="371" y="740"/>
            <a:chExt cx="593" cy="593"/>
          </a:xfrm>
        </p:grpSpPr>
        <p:sp>
          <p:nvSpPr>
            <p:cNvPr id="30810" name="Oval 8"/>
            <p:cNvSpPr>
              <a:spLocks noChangeArrowheads="1"/>
            </p:cNvSpPr>
            <p:nvPr/>
          </p:nvSpPr>
          <p:spPr bwMode="auto">
            <a:xfrm>
              <a:off x="424" y="792"/>
              <a:ext cx="496"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11" name="Oval 9"/>
            <p:cNvSpPr>
              <a:spLocks noChangeArrowheads="1"/>
            </p:cNvSpPr>
            <p:nvPr/>
          </p:nvSpPr>
          <p:spPr bwMode="auto">
            <a:xfrm>
              <a:off x="867" y="98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12" name="Oval 10"/>
            <p:cNvSpPr>
              <a:spLocks noChangeArrowheads="1"/>
            </p:cNvSpPr>
            <p:nvPr/>
          </p:nvSpPr>
          <p:spPr bwMode="auto">
            <a:xfrm>
              <a:off x="614" y="74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13" name="Text Box 11"/>
            <p:cNvSpPr txBox="1">
              <a:spLocks noChangeArrowheads="1"/>
            </p:cNvSpPr>
            <p:nvPr/>
          </p:nvSpPr>
          <p:spPr bwMode="auto">
            <a:xfrm>
              <a:off x="576" y="92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814" name="Oval 12"/>
            <p:cNvSpPr>
              <a:spLocks noChangeArrowheads="1"/>
            </p:cNvSpPr>
            <p:nvPr/>
          </p:nvSpPr>
          <p:spPr bwMode="auto">
            <a:xfrm>
              <a:off x="371" y="98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15" name="Oval 13"/>
            <p:cNvSpPr>
              <a:spLocks noChangeArrowheads="1"/>
            </p:cNvSpPr>
            <p:nvPr/>
          </p:nvSpPr>
          <p:spPr bwMode="auto">
            <a:xfrm>
              <a:off x="790" y="81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16" name="Oval 14"/>
            <p:cNvSpPr>
              <a:spLocks noChangeArrowheads="1"/>
            </p:cNvSpPr>
            <p:nvPr/>
          </p:nvSpPr>
          <p:spPr bwMode="auto">
            <a:xfrm>
              <a:off x="438" y="81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17" name="Oval 15"/>
            <p:cNvSpPr>
              <a:spLocks noChangeArrowheads="1"/>
            </p:cNvSpPr>
            <p:nvPr/>
          </p:nvSpPr>
          <p:spPr bwMode="auto">
            <a:xfrm>
              <a:off x="614" y="123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18" name="Oval 16"/>
            <p:cNvSpPr>
              <a:spLocks noChangeArrowheads="1"/>
            </p:cNvSpPr>
            <p:nvPr/>
          </p:nvSpPr>
          <p:spPr bwMode="auto">
            <a:xfrm>
              <a:off x="438" y="116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0728" name="Oval 17"/>
          <p:cNvSpPr>
            <a:spLocks noChangeArrowheads="1"/>
          </p:cNvSpPr>
          <p:nvPr/>
        </p:nvSpPr>
        <p:spPr bwMode="auto">
          <a:xfrm>
            <a:off x="584200" y="863600"/>
            <a:ext cx="1189038" cy="118903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29" name="Text Box 18"/>
          <p:cNvSpPr txBox="1">
            <a:spLocks noChangeArrowheads="1"/>
          </p:cNvSpPr>
          <p:nvPr/>
        </p:nvSpPr>
        <p:spPr bwMode="auto">
          <a:xfrm>
            <a:off x="1022350" y="12827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P</a:t>
            </a:r>
            <a:endParaRPr lang="en-US" altLang="zh-CN">
              <a:ea typeface="宋体" panose="02010600030101010101" pitchFamily="2" charset="-122"/>
            </a:endParaRPr>
          </a:p>
        </p:txBody>
      </p:sp>
      <p:sp>
        <p:nvSpPr>
          <p:cNvPr id="30730" name="Oval 19"/>
          <p:cNvSpPr>
            <a:spLocks noChangeArrowheads="1"/>
          </p:cNvSpPr>
          <p:nvPr/>
        </p:nvSpPr>
        <p:spPr bwMode="auto">
          <a:xfrm>
            <a:off x="1092200" y="762000"/>
            <a:ext cx="177800" cy="177800"/>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31" name="Oval 20"/>
          <p:cNvSpPr>
            <a:spLocks noChangeArrowheads="1"/>
          </p:cNvSpPr>
          <p:nvPr/>
        </p:nvSpPr>
        <p:spPr bwMode="auto">
          <a:xfrm>
            <a:off x="533400" y="1168400"/>
            <a:ext cx="177800" cy="177800"/>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32" name="Oval 21"/>
          <p:cNvSpPr>
            <a:spLocks noChangeArrowheads="1"/>
          </p:cNvSpPr>
          <p:nvPr/>
        </p:nvSpPr>
        <p:spPr bwMode="auto">
          <a:xfrm>
            <a:off x="685800" y="1816100"/>
            <a:ext cx="177800" cy="177800"/>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33" name="Oval 22"/>
          <p:cNvSpPr>
            <a:spLocks noChangeArrowheads="1"/>
          </p:cNvSpPr>
          <p:nvPr/>
        </p:nvSpPr>
        <p:spPr bwMode="auto">
          <a:xfrm>
            <a:off x="1473200" y="1816100"/>
            <a:ext cx="177800" cy="177800"/>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34" name="Oval 23"/>
          <p:cNvSpPr>
            <a:spLocks noChangeArrowheads="1"/>
          </p:cNvSpPr>
          <p:nvPr/>
        </p:nvSpPr>
        <p:spPr bwMode="auto">
          <a:xfrm>
            <a:off x="1638300" y="1181100"/>
            <a:ext cx="177800" cy="177800"/>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30735" name="Group 24"/>
          <p:cNvGrpSpPr/>
          <p:nvPr/>
        </p:nvGrpSpPr>
        <p:grpSpPr bwMode="auto">
          <a:xfrm>
            <a:off x="5626100" y="730250"/>
            <a:ext cx="2563813" cy="2649538"/>
            <a:chOff x="3408" y="500"/>
            <a:chExt cx="1615" cy="1669"/>
          </a:xfrm>
        </p:grpSpPr>
        <p:sp>
          <p:nvSpPr>
            <p:cNvPr id="30758" name="Oval 25"/>
            <p:cNvSpPr>
              <a:spLocks noChangeArrowheads="1"/>
            </p:cNvSpPr>
            <p:nvPr/>
          </p:nvSpPr>
          <p:spPr bwMode="auto">
            <a:xfrm>
              <a:off x="3845" y="1624"/>
              <a:ext cx="496"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59" name="Oval 26"/>
            <p:cNvSpPr>
              <a:spLocks noChangeArrowheads="1"/>
            </p:cNvSpPr>
            <p:nvPr/>
          </p:nvSpPr>
          <p:spPr bwMode="auto">
            <a:xfrm>
              <a:off x="3888" y="968"/>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60" name="Text Box 27"/>
            <p:cNvSpPr txBox="1">
              <a:spLocks noChangeArrowheads="1"/>
            </p:cNvSpPr>
            <p:nvPr/>
          </p:nvSpPr>
          <p:spPr bwMode="auto">
            <a:xfrm>
              <a:off x="4164" y="123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P</a:t>
              </a:r>
              <a:endParaRPr lang="en-US" altLang="zh-CN">
                <a:ea typeface="宋体" panose="02010600030101010101" pitchFamily="2" charset="-122"/>
              </a:endParaRPr>
            </a:p>
          </p:txBody>
        </p:sp>
        <p:sp>
          <p:nvSpPr>
            <p:cNvPr id="30761" name="Oval 28"/>
            <p:cNvSpPr>
              <a:spLocks noChangeArrowheads="1"/>
            </p:cNvSpPr>
            <p:nvPr/>
          </p:nvSpPr>
          <p:spPr bwMode="auto">
            <a:xfrm>
              <a:off x="3813" y="552"/>
              <a:ext cx="496"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62" name="Oval 29"/>
            <p:cNvSpPr>
              <a:spLocks noChangeArrowheads="1"/>
            </p:cNvSpPr>
            <p:nvPr/>
          </p:nvSpPr>
          <p:spPr bwMode="auto">
            <a:xfrm>
              <a:off x="4256" y="74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63" name="Oval 30"/>
            <p:cNvSpPr>
              <a:spLocks noChangeArrowheads="1"/>
            </p:cNvSpPr>
            <p:nvPr/>
          </p:nvSpPr>
          <p:spPr bwMode="auto">
            <a:xfrm>
              <a:off x="4003" y="50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64" name="Text Box 31"/>
            <p:cNvSpPr txBox="1">
              <a:spLocks noChangeArrowheads="1"/>
            </p:cNvSpPr>
            <p:nvPr/>
          </p:nvSpPr>
          <p:spPr bwMode="auto">
            <a:xfrm>
              <a:off x="3965" y="68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765" name="Oval 32"/>
            <p:cNvSpPr>
              <a:spLocks noChangeArrowheads="1"/>
            </p:cNvSpPr>
            <p:nvPr/>
          </p:nvSpPr>
          <p:spPr bwMode="auto">
            <a:xfrm>
              <a:off x="3760" y="74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66" name="Oval 33"/>
            <p:cNvSpPr>
              <a:spLocks noChangeArrowheads="1"/>
            </p:cNvSpPr>
            <p:nvPr/>
          </p:nvSpPr>
          <p:spPr bwMode="auto">
            <a:xfrm>
              <a:off x="4179" y="57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67" name="Oval 34"/>
            <p:cNvSpPr>
              <a:spLocks noChangeArrowheads="1"/>
            </p:cNvSpPr>
            <p:nvPr/>
          </p:nvSpPr>
          <p:spPr bwMode="auto">
            <a:xfrm>
              <a:off x="3827" y="57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68" name="Oval 35"/>
            <p:cNvSpPr>
              <a:spLocks noChangeArrowheads="1"/>
            </p:cNvSpPr>
            <p:nvPr/>
          </p:nvSpPr>
          <p:spPr bwMode="auto">
            <a:xfrm>
              <a:off x="3979" y="99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69" name="Oval 36"/>
            <p:cNvSpPr>
              <a:spLocks noChangeArrowheads="1"/>
            </p:cNvSpPr>
            <p:nvPr/>
          </p:nvSpPr>
          <p:spPr bwMode="auto">
            <a:xfrm>
              <a:off x="3811" y="90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70" name="Oval 37"/>
            <p:cNvSpPr>
              <a:spLocks noChangeArrowheads="1"/>
            </p:cNvSpPr>
            <p:nvPr/>
          </p:nvSpPr>
          <p:spPr bwMode="auto">
            <a:xfrm>
              <a:off x="3453" y="1091"/>
              <a:ext cx="496"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71" name="Oval 38"/>
            <p:cNvSpPr>
              <a:spLocks noChangeArrowheads="1"/>
            </p:cNvSpPr>
            <p:nvPr/>
          </p:nvSpPr>
          <p:spPr bwMode="auto">
            <a:xfrm>
              <a:off x="3728" y="153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72" name="Oval 39"/>
            <p:cNvSpPr>
              <a:spLocks noChangeArrowheads="1"/>
            </p:cNvSpPr>
            <p:nvPr/>
          </p:nvSpPr>
          <p:spPr bwMode="auto">
            <a:xfrm>
              <a:off x="3715" y="103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73" name="Text Box 40"/>
            <p:cNvSpPr txBox="1">
              <a:spLocks noChangeArrowheads="1"/>
            </p:cNvSpPr>
            <p:nvPr/>
          </p:nvSpPr>
          <p:spPr bwMode="auto">
            <a:xfrm>
              <a:off x="3597" y="12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774" name="Oval 41"/>
            <p:cNvSpPr>
              <a:spLocks noChangeArrowheads="1"/>
            </p:cNvSpPr>
            <p:nvPr/>
          </p:nvSpPr>
          <p:spPr bwMode="auto">
            <a:xfrm>
              <a:off x="3408" y="123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75" name="Oval 42"/>
            <p:cNvSpPr>
              <a:spLocks noChangeArrowheads="1"/>
            </p:cNvSpPr>
            <p:nvPr/>
          </p:nvSpPr>
          <p:spPr bwMode="auto">
            <a:xfrm>
              <a:off x="3867" y="143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76" name="Oval 43"/>
            <p:cNvSpPr>
              <a:spLocks noChangeArrowheads="1"/>
            </p:cNvSpPr>
            <p:nvPr/>
          </p:nvSpPr>
          <p:spPr bwMode="auto">
            <a:xfrm>
              <a:off x="3515" y="107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77" name="Oval 44"/>
            <p:cNvSpPr>
              <a:spLocks noChangeArrowheads="1"/>
            </p:cNvSpPr>
            <p:nvPr/>
          </p:nvSpPr>
          <p:spPr bwMode="auto">
            <a:xfrm>
              <a:off x="3571" y="151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78" name="Oval 45"/>
            <p:cNvSpPr>
              <a:spLocks noChangeArrowheads="1"/>
            </p:cNvSpPr>
            <p:nvPr/>
          </p:nvSpPr>
          <p:spPr bwMode="auto">
            <a:xfrm>
              <a:off x="3435" y="142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79" name="Oval 46"/>
            <p:cNvSpPr>
              <a:spLocks noChangeArrowheads="1"/>
            </p:cNvSpPr>
            <p:nvPr/>
          </p:nvSpPr>
          <p:spPr bwMode="auto">
            <a:xfrm>
              <a:off x="4488" y="1392"/>
              <a:ext cx="496"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80" name="Oval 47"/>
            <p:cNvSpPr>
              <a:spLocks noChangeArrowheads="1"/>
            </p:cNvSpPr>
            <p:nvPr/>
          </p:nvSpPr>
          <p:spPr bwMode="auto">
            <a:xfrm>
              <a:off x="4851" y="178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81" name="Oval 48"/>
            <p:cNvSpPr>
              <a:spLocks noChangeArrowheads="1"/>
            </p:cNvSpPr>
            <p:nvPr/>
          </p:nvSpPr>
          <p:spPr bwMode="auto">
            <a:xfrm>
              <a:off x="4750" y="134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82" name="Text Box 49"/>
            <p:cNvSpPr txBox="1">
              <a:spLocks noChangeArrowheads="1"/>
            </p:cNvSpPr>
            <p:nvPr/>
          </p:nvSpPr>
          <p:spPr bwMode="auto">
            <a:xfrm>
              <a:off x="4656" y="154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783" name="Oval 50"/>
            <p:cNvSpPr>
              <a:spLocks noChangeArrowheads="1"/>
            </p:cNvSpPr>
            <p:nvPr/>
          </p:nvSpPr>
          <p:spPr bwMode="auto">
            <a:xfrm>
              <a:off x="4883" y="144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84" name="Oval 51"/>
            <p:cNvSpPr>
              <a:spLocks noChangeArrowheads="1"/>
            </p:cNvSpPr>
            <p:nvPr/>
          </p:nvSpPr>
          <p:spPr bwMode="auto">
            <a:xfrm>
              <a:off x="4926" y="161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85" name="Oval 52"/>
            <p:cNvSpPr>
              <a:spLocks noChangeArrowheads="1"/>
            </p:cNvSpPr>
            <p:nvPr/>
          </p:nvSpPr>
          <p:spPr bwMode="auto">
            <a:xfrm>
              <a:off x="4590" y="135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86" name="Oval 53"/>
            <p:cNvSpPr>
              <a:spLocks noChangeArrowheads="1"/>
            </p:cNvSpPr>
            <p:nvPr/>
          </p:nvSpPr>
          <p:spPr bwMode="auto">
            <a:xfrm>
              <a:off x="4686" y="184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87" name="Oval 54"/>
            <p:cNvSpPr>
              <a:spLocks noChangeArrowheads="1"/>
            </p:cNvSpPr>
            <p:nvPr/>
          </p:nvSpPr>
          <p:spPr bwMode="auto">
            <a:xfrm>
              <a:off x="4502" y="177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88" name="Oval 55"/>
            <p:cNvSpPr>
              <a:spLocks noChangeArrowheads="1"/>
            </p:cNvSpPr>
            <p:nvPr/>
          </p:nvSpPr>
          <p:spPr bwMode="auto">
            <a:xfrm>
              <a:off x="4440" y="728"/>
              <a:ext cx="496"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89" name="Oval 56"/>
            <p:cNvSpPr>
              <a:spLocks noChangeArrowheads="1"/>
            </p:cNvSpPr>
            <p:nvPr/>
          </p:nvSpPr>
          <p:spPr bwMode="auto">
            <a:xfrm>
              <a:off x="4875" y="103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90" name="Oval 57"/>
            <p:cNvSpPr>
              <a:spLocks noChangeArrowheads="1"/>
            </p:cNvSpPr>
            <p:nvPr/>
          </p:nvSpPr>
          <p:spPr bwMode="auto">
            <a:xfrm>
              <a:off x="4766" y="70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91" name="Text Box 58"/>
            <p:cNvSpPr txBox="1">
              <a:spLocks noChangeArrowheads="1"/>
            </p:cNvSpPr>
            <p:nvPr/>
          </p:nvSpPr>
          <p:spPr bwMode="auto">
            <a:xfrm>
              <a:off x="4592" y="85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792" name="Oval 59"/>
            <p:cNvSpPr>
              <a:spLocks noChangeArrowheads="1"/>
            </p:cNvSpPr>
            <p:nvPr/>
          </p:nvSpPr>
          <p:spPr bwMode="auto">
            <a:xfrm>
              <a:off x="4443" y="78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93" name="Oval 60"/>
            <p:cNvSpPr>
              <a:spLocks noChangeArrowheads="1"/>
            </p:cNvSpPr>
            <p:nvPr/>
          </p:nvSpPr>
          <p:spPr bwMode="auto">
            <a:xfrm>
              <a:off x="4878" y="85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94" name="Oval 61"/>
            <p:cNvSpPr>
              <a:spLocks noChangeArrowheads="1"/>
            </p:cNvSpPr>
            <p:nvPr/>
          </p:nvSpPr>
          <p:spPr bwMode="auto">
            <a:xfrm>
              <a:off x="4582" y="67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95" name="Oval 62"/>
            <p:cNvSpPr>
              <a:spLocks noChangeArrowheads="1"/>
            </p:cNvSpPr>
            <p:nvPr/>
          </p:nvSpPr>
          <p:spPr bwMode="auto">
            <a:xfrm>
              <a:off x="4742" y="116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96" name="Oval 63"/>
            <p:cNvSpPr>
              <a:spLocks noChangeArrowheads="1"/>
            </p:cNvSpPr>
            <p:nvPr/>
          </p:nvSpPr>
          <p:spPr bwMode="auto">
            <a:xfrm>
              <a:off x="4390" y="96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97" name="Oval 64"/>
            <p:cNvSpPr>
              <a:spLocks noChangeArrowheads="1"/>
            </p:cNvSpPr>
            <p:nvPr/>
          </p:nvSpPr>
          <p:spPr bwMode="auto">
            <a:xfrm>
              <a:off x="4208" y="904"/>
              <a:ext cx="112" cy="112"/>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98" name="Oval 65"/>
            <p:cNvSpPr>
              <a:spLocks noChangeArrowheads="1"/>
            </p:cNvSpPr>
            <p:nvPr/>
          </p:nvSpPr>
          <p:spPr bwMode="auto">
            <a:xfrm>
              <a:off x="4552" y="1168"/>
              <a:ext cx="112" cy="112"/>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99" name="Oval 66"/>
            <p:cNvSpPr>
              <a:spLocks noChangeArrowheads="1"/>
            </p:cNvSpPr>
            <p:nvPr/>
          </p:nvSpPr>
          <p:spPr bwMode="auto">
            <a:xfrm>
              <a:off x="3968" y="1568"/>
              <a:ext cx="112" cy="112"/>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00" name="Oval 67"/>
            <p:cNvSpPr>
              <a:spLocks noChangeArrowheads="1"/>
            </p:cNvSpPr>
            <p:nvPr/>
          </p:nvSpPr>
          <p:spPr bwMode="auto">
            <a:xfrm>
              <a:off x="3856" y="1160"/>
              <a:ext cx="112" cy="112"/>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01" name="Oval 68"/>
            <p:cNvSpPr>
              <a:spLocks noChangeArrowheads="1"/>
            </p:cNvSpPr>
            <p:nvPr/>
          </p:nvSpPr>
          <p:spPr bwMode="auto">
            <a:xfrm>
              <a:off x="4440" y="1584"/>
              <a:ext cx="112" cy="112"/>
            </a:xfrm>
            <a:prstGeom prst="ellipse">
              <a:avLst/>
            </a:prstGeom>
            <a:solidFill>
              <a:schemeClr val="bg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02" name="Oval 69"/>
            <p:cNvSpPr>
              <a:spLocks noChangeArrowheads="1"/>
            </p:cNvSpPr>
            <p:nvPr/>
          </p:nvSpPr>
          <p:spPr bwMode="auto">
            <a:xfrm>
              <a:off x="4291" y="184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03" name="Oval 70"/>
            <p:cNvSpPr>
              <a:spLocks noChangeArrowheads="1"/>
            </p:cNvSpPr>
            <p:nvPr/>
          </p:nvSpPr>
          <p:spPr bwMode="auto">
            <a:xfrm>
              <a:off x="4214" y="201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04" name="Text Box 71"/>
            <p:cNvSpPr txBox="1">
              <a:spLocks noChangeArrowheads="1"/>
            </p:cNvSpPr>
            <p:nvPr/>
          </p:nvSpPr>
          <p:spPr bwMode="auto">
            <a:xfrm>
              <a:off x="3992" y="176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805" name="Oval 72"/>
            <p:cNvSpPr>
              <a:spLocks noChangeArrowheads="1"/>
            </p:cNvSpPr>
            <p:nvPr/>
          </p:nvSpPr>
          <p:spPr bwMode="auto">
            <a:xfrm>
              <a:off x="3795" y="185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06" name="Oval 73"/>
            <p:cNvSpPr>
              <a:spLocks noChangeArrowheads="1"/>
            </p:cNvSpPr>
            <p:nvPr/>
          </p:nvSpPr>
          <p:spPr bwMode="auto">
            <a:xfrm>
              <a:off x="4246" y="167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07" name="Oval 74"/>
            <p:cNvSpPr>
              <a:spLocks noChangeArrowheads="1"/>
            </p:cNvSpPr>
            <p:nvPr/>
          </p:nvSpPr>
          <p:spPr bwMode="auto">
            <a:xfrm>
              <a:off x="3830" y="168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08" name="Oval 75"/>
            <p:cNvSpPr>
              <a:spLocks noChangeArrowheads="1"/>
            </p:cNvSpPr>
            <p:nvPr/>
          </p:nvSpPr>
          <p:spPr bwMode="auto">
            <a:xfrm>
              <a:off x="4038" y="207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809" name="Oval 76"/>
            <p:cNvSpPr>
              <a:spLocks noChangeArrowheads="1"/>
            </p:cNvSpPr>
            <p:nvPr/>
          </p:nvSpPr>
          <p:spPr bwMode="auto">
            <a:xfrm>
              <a:off x="3878" y="201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0736" name="Text Box 77"/>
          <p:cNvSpPr txBox="1">
            <a:spLocks noChangeArrowheads="1"/>
          </p:cNvSpPr>
          <p:nvPr/>
        </p:nvSpPr>
        <p:spPr bwMode="auto">
          <a:xfrm>
            <a:off x="463550" y="3873500"/>
            <a:ext cx="30543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800" b="1">
                <a:latin typeface="Arial" panose="020B0604020202020204" pitchFamily="34" charset="0"/>
                <a:ea typeface="宋体" panose="02010600030101010101" pitchFamily="2" charset="-122"/>
              </a:rPr>
              <a:t>BOND PAIRS		5</a:t>
            </a:r>
          </a:p>
          <a:p>
            <a:pPr algn="l">
              <a:spcBef>
                <a:spcPct val="50000"/>
              </a:spcBef>
            </a:pPr>
            <a:r>
              <a:rPr lang="en-US" altLang="zh-CN" sz="1800" b="1">
                <a:latin typeface="Arial" panose="020B0604020202020204" pitchFamily="34" charset="0"/>
                <a:ea typeface="宋体" panose="02010600030101010101" pitchFamily="2" charset="-122"/>
              </a:rPr>
              <a:t>LONE PAIRS		0</a:t>
            </a:r>
          </a:p>
        </p:txBody>
      </p:sp>
      <p:sp>
        <p:nvSpPr>
          <p:cNvPr id="30737" name="Text Box 78"/>
          <p:cNvSpPr txBox="1">
            <a:spLocks noChangeArrowheads="1"/>
          </p:cNvSpPr>
          <p:nvPr/>
        </p:nvSpPr>
        <p:spPr bwMode="auto">
          <a:xfrm>
            <a:off x="419100" y="4948238"/>
            <a:ext cx="1527175"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BOND ANGLE...</a:t>
            </a:r>
          </a:p>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SHAPE...</a:t>
            </a:r>
            <a:endParaRPr lang="en-US" altLang="zh-CN">
              <a:solidFill>
                <a:srgbClr val="5F5F5F"/>
              </a:solidFill>
              <a:ea typeface="宋体" panose="02010600030101010101" pitchFamily="2" charset="-122"/>
            </a:endParaRPr>
          </a:p>
        </p:txBody>
      </p:sp>
      <p:sp>
        <p:nvSpPr>
          <p:cNvPr id="30738" name="Text Box 79"/>
          <p:cNvSpPr txBox="1">
            <a:spLocks noChangeArrowheads="1"/>
          </p:cNvSpPr>
          <p:nvPr/>
        </p:nvSpPr>
        <p:spPr bwMode="auto">
          <a:xfrm>
            <a:off x="1909763" y="5021263"/>
            <a:ext cx="3348037"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nSpc>
                <a:spcPts val="3200"/>
              </a:lnSpc>
              <a:spcBef>
                <a:spcPct val="50000"/>
              </a:spcBef>
            </a:pPr>
            <a:r>
              <a:rPr lang="en-US" altLang="zh-CN" sz="2000" b="1" dirty="0">
                <a:solidFill>
                  <a:srgbClr val="CC0000"/>
                </a:solidFill>
                <a:latin typeface="Arial" panose="020B0604020202020204" pitchFamily="34" charset="0"/>
                <a:ea typeface="宋体" panose="02010600030101010101" pitchFamily="2" charset="-122"/>
              </a:rPr>
              <a:t>120°&amp;  90°&amp;  180 °</a:t>
            </a:r>
          </a:p>
          <a:p>
            <a:pPr algn="l">
              <a:lnSpc>
                <a:spcPts val="3200"/>
              </a:lnSpc>
              <a:spcBef>
                <a:spcPct val="50000"/>
              </a:spcBef>
            </a:pPr>
            <a:r>
              <a:rPr lang="en-US" altLang="zh-CN" sz="2000" b="1" dirty="0">
                <a:solidFill>
                  <a:srgbClr val="CC0000"/>
                </a:solidFill>
                <a:latin typeface="Arial" panose="020B0604020202020204" pitchFamily="34" charset="0"/>
                <a:ea typeface="宋体" panose="02010600030101010101" pitchFamily="2" charset="-122"/>
              </a:rPr>
              <a:t>TRIGONAL BIPYRAMIDAL</a:t>
            </a:r>
          </a:p>
        </p:txBody>
      </p:sp>
      <p:grpSp>
        <p:nvGrpSpPr>
          <p:cNvPr id="30739" name="Group 80"/>
          <p:cNvGrpSpPr/>
          <p:nvPr/>
        </p:nvGrpSpPr>
        <p:grpSpPr bwMode="auto">
          <a:xfrm>
            <a:off x="6156325" y="3975100"/>
            <a:ext cx="2305050" cy="2120900"/>
            <a:chOff x="3878" y="2408"/>
            <a:chExt cx="1452" cy="1336"/>
          </a:xfrm>
        </p:grpSpPr>
        <p:sp>
          <p:nvSpPr>
            <p:cNvPr id="30741" name="Arc 81"/>
            <p:cNvSpPr/>
            <p:nvPr/>
          </p:nvSpPr>
          <p:spPr bwMode="auto">
            <a:xfrm rot="-131016">
              <a:off x="4199" y="2983"/>
              <a:ext cx="275" cy="182"/>
            </a:xfrm>
            <a:custGeom>
              <a:avLst/>
              <a:gdLst>
                <a:gd name="T0" fmla="*/ 1 w 21600"/>
                <a:gd name="T1" fmla="*/ 1 h 27926"/>
                <a:gd name="T2" fmla="*/ 1 w 21600"/>
                <a:gd name="T3" fmla="*/ 0 h 27926"/>
                <a:gd name="T4" fmla="*/ 4 w 21600"/>
                <a:gd name="T5" fmla="*/ 1 h 27926"/>
                <a:gd name="T6" fmla="*/ 0 60000 65536"/>
                <a:gd name="T7" fmla="*/ 0 60000 65536"/>
                <a:gd name="T8" fmla="*/ 0 60000 65536"/>
                <a:gd name="T9" fmla="*/ 0 w 21600"/>
                <a:gd name="T10" fmla="*/ 0 h 27926"/>
                <a:gd name="T11" fmla="*/ 21600 w 21600"/>
                <a:gd name="T12" fmla="*/ 27926 h 27926"/>
              </a:gdLst>
              <a:ahLst/>
              <a:cxnLst>
                <a:cxn ang="T6">
                  <a:pos x="T0" y="T1"/>
                </a:cxn>
                <a:cxn ang="T7">
                  <a:pos x="T2" y="T3"/>
                </a:cxn>
                <a:cxn ang="T8">
                  <a:pos x="T4" y="T5"/>
                </a:cxn>
              </a:cxnLst>
              <a:rect l="T9" t="T10" r="T11" b="T12"/>
              <a:pathLst>
                <a:path w="21600" h="27926" fill="none" extrusionOk="0">
                  <a:moveTo>
                    <a:pt x="7193" y="27926"/>
                  </a:moveTo>
                  <a:cubicBezTo>
                    <a:pt x="2616" y="23828"/>
                    <a:pt x="0" y="17975"/>
                    <a:pt x="0" y="11832"/>
                  </a:cubicBezTo>
                  <a:cubicBezTo>
                    <a:pt x="-1" y="7628"/>
                    <a:pt x="1226" y="3516"/>
                    <a:pt x="3528" y="-1"/>
                  </a:cubicBezTo>
                </a:path>
                <a:path w="21600" h="27926" stroke="0" extrusionOk="0">
                  <a:moveTo>
                    <a:pt x="7193" y="27926"/>
                  </a:moveTo>
                  <a:cubicBezTo>
                    <a:pt x="2616" y="23828"/>
                    <a:pt x="0" y="17975"/>
                    <a:pt x="0" y="11832"/>
                  </a:cubicBezTo>
                  <a:cubicBezTo>
                    <a:pt x="-1" y="7628"/>
                    <a:pt x="1226" y="3516"/>
                    <a:pt x="3528" y="-1"/>
                  </a:cubicBezTo>
                  <a:lnTo>
                    <a:pt x="21600" y="11832"/>
                  </a:lnTo>
                  <a:close/>
                </a:path>
              </a:pathLst>
            </a:cu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0742" name="Text Box 82"/>
            <p:cNvSpPr txBox="1">
              <a:spLocks noChangeArrowheads="1"/>
            </p:cNvSpPr>
            <p:nvPr/>
          </p:nvSpPr>
          <p:spPr bwMode="auto">
            <a:xfrm>
              <a:off x="3878" y="2992"/>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rgbClr val="FF0066"/>
                  </a:solidFill>
                  <a:latin typeface="Arial" panose="020B0604020202020204" pitchFamily="34" charset="0"/>
                  <a:ea typeface="宋体" panose="02010600030101010101" pitchFamily="2" charset="-122"/>
                </a:rPr>
                <a:t>120°</a:t>
              </a:r>
              <a:endParaRPr lang="en-US" altLang="zh-CN">
                <a:solidFill>
                  <a:srgbClr val="FF0066"/>
                </a:solidFill>
                <a:ea typeface="宋体" panose="02010600030101010101" pitchFamily="2" charset="-122"/>
              </a:endParaRPr>
            </a:p>
          </p:txBody>
        </p:sp>
        <p:sp>
          <p:nvSpPr>
            <p:cNvPr id="30743" name="Text Box 83"/>
            <p:cNvSpPr txBox="1">
              <a:spLocks noChangeArrowheads="1"/>
            </p:cNvSpPr>
            <p:nvPr/>
          </p:nvSpPr>
          <p:spPr bwMode="auto">
            <a:xfrm>
              <a:off x="4013" y="2765"/>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744" name="Text Box 84"/>
            <p:cNvSpPr txBox="1">
              <a:spLocks noChangeArrowheads="1"/>
            </p:cNvSpPr>
            <p:nvPr/>
          </p:nvSpPr>
          <p:spPr bwMode="auto">
            <a:xfrm>
              <a:off x="4544" y="3456"/>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745" name="Text Box 85"/>
            <p:cNvSpPr txBox="1">
              <a:spLocks noChangeArrowheads="1"/>
            </p:cNvSpPr>
            <p:nvPr/>
          </p:nvSpPr>
          <p:spPr bwMode="auto">
            <a:xfrm>
              <a:off x="4547" y="294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dirty="0">
                  <a:latin typeface="Arial" panose="020B0604020202020204" pitchFamily="34" charset="0"/>
                  <a:ea typeface="宋体" panose="02010600030101010101" pitchFamily="2" charset="-122"/>
                </a:rPr>
                <a:t>P</a:t>
              </a:r>
              <a:endParaRPr lang="en-US" altLang="zh-CN" dirty="0">
                <a:ea typeface="宋体" panose="02010600030101010101" pitchFamily="2" charset="-122"/>
              </a:endParaRPr>
            </a:p>
          </p:txBody>
        </p:sp>
        <p:sp>
          <p:nvSpPr>
            <p:cNvPr id="30746" name="Line 86"/>
            <p:cNvSpPr>
              <a:spLocks noChangeShapeType="1"/>
            </p:cNvSpPr>
            <p:nvPr/>
          </p:nvSpPr>
          <p:spPr bwMode="auto">
            <a:xfrm rot="4923391" flipV="1">
              <a:off x="4941" y="2899"/>
              <a:ext cx="50" cy="347"/>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7" name="Text Box 87"/>
            <p:cNvSpPr txBox="1">
              <a:spLocks noChangeArrowheads="1"/>
            </p:cNvSpPr>
            <p:nvPr/>
          </p:nvSpPr>
          <p:spPr bwMode="auto">
            <a:xfrm>
              <a:off x="4547" y="2408"/>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748" name="Text Box 88"/>
            <p:cNvSpPr txBox="1">
              <a:spLocks noChangeArrowheads="1"/>
            </p:cNvSpPr>
            <p:nvPr/>
          </p:nvSpPr>
          <p:spPr bwMode="auto">
            <a:xfrm>
              <a:off x="5097" y="292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0749" name="Line 89"/>
            <p:cNvSpPr>
              <a:spLocks noChangeShapeType="1"/>
            </p:cNvSpPr>
            <p:nvPr/>
          </p:nvSpPr>
          <p:spPr bwMode="auto">
            <a:xfrm>
              <a:off x="4656" y="3200"/>
              <a:ext cx="0" cy="288"/>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0" name="Line 90"/>
            <p:cNvSpPr>
              <a:spLocks noChangeShapeType="1"/>
            </p:cNvSpPr>
            <p:nvPr/>
          </p:nvSpPr>
          <p:spPr bwMode="auto">
            <a:xfrm>
              <a:off x="4656" y="2680"/>
              <a:ext cx="0" cy="288"/>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1" name="Text Box 91"/>
            <p:cNvSpPr txBox="1">
              <a:spLocks noChangeArrowheads="1"/>
            </p:cNvSpPr>
            <p:nvPr/>
          </p:nvSpPr>
          <p:spPr bwMode="auto">
            <a:xfrm>
              <a:off x="4005" y="3125"/>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grpSp>
          <p:nvGrpSpPr>
            <p:cNvPr id="30752" name="Group 92"/>
            <p:cNvGrpSpPr/>
            <p:nvPr/>
          </p:nvGrpSpPr>
          <p:grpSpPr bwMode="auto">
            <a:xfrm>
              <a:off x="4672" y="2832"/>
              <a:ext cx="216" cy="224"/>
              <a:chOff x="4304" y="2840"/>
              <a:chExt cx="216" cy="224"/>
            </a:xfrm>
          </p:grpSpPr>
          <p:sp>
            <p:nvSpPr>
              <p:cNvPr id="30756" name="Line 93"/>
              <p:cNvSpPr>
                <a:spLocks noChangeShapeType="1"/>
              </p:cNvSpPr>
              <p:nvPr/>
            </p:nvSpPr>
            <p:spPr bwMode="auto">
              <a:xfrm>
                <a:off x="4304" y="2848"/>
                <a:ext cx="216"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7" name="Line 94"/>
              <p:cNvSpPr>
                <a:spLocks noChangeShapeType="1"/>
              </p:cNvSpPr>
              <p:nvPr/>
            </p:nvSpPr>
            <p:spPr bwMode="auto">
              <a:xfrm flipV="1">
                <a:off x="4520" y="2840"/>
                <a:ext cx="0" cy="224"/>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0753" name="Text Box 95"/>
            <p:cNvSpPr txBox="1">
              <a:spLocks noChangeArrowheads="1"/>
            </p:cNvSpPr>
            <p:nvPr/>
          </p:nvSpPr>
          <p:spPr bwMode="auto">
            <a:xfrm>
              <a:off x="4885" y="2728"/>
              <a:ext cx="2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rgbClr val="FF0066"/>
                  </a:solidFill>
                  <a:latin typeface="Arial" panose="020B0604020202020204" pitchFamily="34" charset="0"/>
                  <a:ea typeface="宋体" panose="02010600030101010101" pitchFamily="2" charset="-122"/>
                </a:rPr>
                <a:t>90°</a:t>
              </a:r>
              <a:endParaRPr lang="en-US" altLang="zh-CN">
                <a:solidFill>
                  <a:srgbClr val="FF0066"/>
                </a:solidFill>
                <a:ea typeface="宋体" panose="02010600030101010101" pitchFamily="2" charset="-122"/>
              </a:endParaRPr>
            </a:p>
          </p:txBody>
        </p:sp>
        <p:sp>
          <p:nvSpPr>
            <p:cNvPr id="30754" name="Line 96"/>
            <p:cNvSpPr>
              <a:spLocks noChangeShapeType="1"/>
            </p:cNvSpPr>
            <p:nvPr/>
          </p:nvSpPr>
          <p:spPr bwMode="auto">
            <a:xfrm>
              <a:off x="4224" y="2968"/>
              <a:ext cx="328" cy="80"/>
            </a:xfrm>
            <a:prstGeom prst="line">
              <a:avLst/>
            </a:prstGeom>
            <a:noFill/>
            <a:ln w="5715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5" name="AutoShape 97"/>
            <p:cNvSpPr>
              <a:spLocks noChangeArrowheads="1"/>
            </p:cNvSpPr>
            <p:nvPr/>
          </p:nvSpPr>
          <p:spPr bwMode="auto">
            <a:xfrm rot="-1737166">
              <a:off x="4216" y="3088"/>
              <a:ext cx="323" cy="104"/>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0740" name="Text Box 98"/>
          <p:cNvSpPr txBox="1">
            <a:spLocks noChangeArrowheads="1"/>
          </p:cNvSpPr>
          <p:nvPr/>
        </p:nvSpPr>
        <p:spPr bwMode="auto">
          <a:xfrm>
            <a:off x="263525" y="2228850"/>
            <a:ext cx="499427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Phosphorus - has five electrons to pair up</a:t>
            </a:r>
          </a:p>
          <a:p>
            <a:pPr algn="l">
              <a:spcBef>
                <a:spcPct val="50000"/>
              </a:spcBef>
            </a:pPr>
            <a:r>
              <a:rPr lang="en-US" altLang="zh-CN" sz="1600" b="1">
                <a:latin typeface="Arial" panose="020B0604020202020204" pitchFamily="34" charset="0"/>
                <a:ea typeface="宋体" panose="02010600030101010101" pitchFamily="2" charset="-122"/>
              </a:rPr>
              <a:t>Fluorine - needs one electron to complete ‘octet’</a:t>
            </a:r>
          </a:p>
          <a:p>
            <a:pPr algn="l">
              <a:spcBef>
                <a:spcPct val="50000"/>
              </a:spcBef>
            </a:pPr>
            <a:r>
              <a:rPr lang="en-US" altLang="zh-CN" sz="1600" b="1">
                <a:latin typeface="Arial" panose="020B0604020202020204" pitchFamily="34" charset="0"/>
                <a:ea typeface="宋体" panose="02010600030101010101" pitchFamily="2" charset="-122"/>
              </a:rPr>
              <a:t>Five covalent bonds are formed; phosphorus can make use of d orbitals to expand its ‘octet’</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1"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772"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3"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91494" name="Text Box 6"/>
          <p:cNvSpPr txBox="1">
            <a:spLocks noChangeArrowheads="1"/>
          </p:cNvSpPr>
          <p:nvPr/>
        </p:nvSpPr>
        <p:spPr bwMode="auto">
          <a:xfrm>
            <a:off x="3128963" y="273050"/>
            <a:ext cx="28892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SULPHUR(VI) FLUORIDE</a:t>
            </a:r>
            <a:endParaRPr lang="en-US" altLang="zh-CN" sz="1800">
              <a:latin typeface="Arial" panose="020B0604020202020204" pitchFamily="34" charset="0"/>
              <a:ea typeface="宋体" panose="02010600030101010101" pitchFamily="2" charset="-122"/>
            </a:endParaRPr>
          </a:p>
        </p:txBody>
      </p:sp>
      <p:grpSp>
        <p:nvGrpSpPr>
          <p:cNvPr id="32775" name="Group 7"/>
          <p:cNvGrpSpPr/>
          <p:nvPr/>
        </p:nvGrpSpPr>
        <p:grpSpPr bwMode="auto">
          <a:xfrm>
            <a:off x="2701925" y="974725"/>
            <a:ext cx="827088" cy="827088"/>
            <a:chOff x="1734" y="836"/>
            <a:chExt cx="521" cy="521"/>
          </a:xfrm>
        </p:grpSpPr>
        <p:sp>
          <p:nvSpPr>
            <p:cNvPr id="32870" name="Text Box 8"/>
            <p:cNvSpPr txBox="1">
              <a:spLocks noChangeArrowheads="1"/>
            </p:cNvSpPr>
            <p:nvPr/>
          </p:nvSpPr>
          <p:spPr bwMode="auto">
            <a:xfrm>
              <a:off x="1901" y="100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2871" name="Oval 9"/>
            <p:cNvSpPr>
              <a:spLocks noChangeArrowheads="1"/>
            </p:cNvSpPr>
            <p:nvPr/>
          </p:nvSpPr>
          <p:spPr bwMode="auto">
            <a:xfrm>
              <a:off x="1784" y="888"/>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72" name="Oval 10"/>
            <p:cNvSpPr>
              <a:spLocks noChangeArrowheads="1"/>
            </p:cNvSpPr>
            <p:nvPr/>
          </p:nvSpPr>
          <p:spPr bwMode="auto">
            <a:xfrm>
              <a:off x="1950" y="83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73" name="Oval 11"/>
            <p:cNvSpPr>
              <a:spLocks noChangeArrowheads="1"/>
            </p:cNvSpPr>
            <p:nvPr/>
          </p:nvSpPr>
          <p:spPr bwMode="auto">
            <a:xfrm>
              <a:off x="1734" y="105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74" name="Oval 12"/>
            <p:cNvSpPr>
              <a:spLocks noChangeArrowheads="1"/>
            </p:cNvSpPr>
            <p:nvPr/>
          </p:nvSpPr>
          <p:spPr bwMode="auto">
            <a:xfrm>
              <a:off x="2158" y="103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75" name="Oval 13"/>
            <p:cNvSpPr>
              <a:spLocks noChangeArrowheads="1"/>
            </p:cNvSpPr>
            <p:nvPr/>
          </p:nvSpPr>
          <p:spPr bwMode="auto">
            <a:xfrm>
              <a:off x="1798" y="90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76" name="Oval 14"/>
            <p:cNvSpPr>
              <a:spLocks noChangeArrowheads="1"/>
            </p:cNvSpPr>
            <p:nvPr/>
          </p:nvSpPr>
          <p:spPr bwMode="auto">
            <a:xfrm>
              <a:off x="2078" y="89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77" name="Oval 15"/>
            <p:cNvSpPr>
              <a:spLocks noChangeArrowheads="1"/>
            </p:cNvSpPr>
            <p:nvPr/>
          </p:nvSpPr>
          <p:spPr bwMode="auto">
            <a:xfrm>
              <a:off x="2102" y="119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78" name="Oval 16"/>
            <p:cNvSpPr>
              <a:spLocks noChangeArrowheads="1"/>
            </p:cNvSpPr>
            <p:nvPr/>
          </p:nvSpPr>
          <p:spPr bwMode="auto">
            <a:xfrm>
              <a:off x="1934" y="126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2776" name="Group 17"/>
          <p:cNvGrpSpPr/>
          <p:nvPr/>
        </p:nvGrpSpPr>
        <p:grpSpPr bwMode="auto">
          <a:xfrm>
            <a:off x="833438" y="765175"/>
            <a:ext cx="1189037" cy="1358900"/>
            <a:chOff x="535" y="735"/>
            <a:chExt cx="749" cy="856"/>
          </a:xfrm>
        </p:grpSpPr>
        <p:sp>
          <p:nvSpPr>
            <p:cNvPr id="32862" name="Oval 18"/>
            <p:cNvSpPr>
              <a:spLocks noChangeArrowheads="1"/>
            </p:cNvSpPr>
            <p:nvPr/>
          </p:nvSpPr>
          <p:spPr bwMode="auto">
            <a:xfrm>
              <a:off x="535" y="799"/>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63" name="Text Box 19"/>
            <p:cNvSpPr txBox="1">
              <a:spLocks noChangeArrowheads="1"/>
            </p:cNvSpPr>
            <p:nvPr/>
          </p:nvSpPr>
          <p:spPr bwMode="auto">
            <a:xfrm>
              <a:off x="811" y="106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S</a:t>
              </a:r>
              <a:endParaRPr lang="en-US" altLang="zh-CN">
                <a:ea typeface="宋体" panose="02010600030101010101" pitchFamily="2" charset="-122"/>
              </a:endParaRPr>
            </a:p>
          </p:txBody>
        </p:sp>
        <p:sp>
          <p:nvSpPr>
            <p:cNvPr id="32864" name="Oval 20"/>
            <p:cNvSpPr>
              <a:spLocks noChangeArrowheads="1"/>
            </p:cNvSpPr>
            <p:nvPr/>
          </p:nvSpPr>
          <p:spPr bwMode="auto">
            <a:xfrm>
              <a:off x="847" y="735"/>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65" name="Oval 21"/>
            <p:cNvSpPr>
              <a:spLocks noChangeArrowheads="1"/>
            </p:cNvSpPr>
            <p:nvPr/>
          </p:nvSpPr>
          <p:spPr bwMode="auto">
            <a:xfrm>
              <a:off x="543" y="919"/>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66" name="Oval 22"/>
            <p:cNvSpPr>
              <a:spLocks noChangeArrowheads="1"/>
            </p:cNvSpPr>
            <p:nvPr/>
          </p:nvSpPr>
          <p:spPr bwMode="auto">
            <a:xfrm>
              <a:off x="1151" y="911"/>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67" name="Oval 23"/>
            <p:cNvSpPr>
              <a:spLocks noChangeArrowheads="1"/>
            </p:cNvSpPr>
            <p:nvPr/>
          </p:nvSpPr>
          <p:spPr bwMode="auto">
            <a:xfrm>
              <a:off x="847" y="1479"/>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68" name="Oval 24"/>
            <p:cNvSpPr>
              <a:spLocks noChangeArrowheads="1"/>
            </p:cNvSpPr>
            <p:nvPr/>
          </p:nvSpPr>
          <p:spPr bwMode="auto">
            <a:xfrm>
              <a:off x="546" y="1310"/>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69" name="Oval 25"/>
            <p:cNvSpPr>
              <a:spLocks noChangeArrowheads="1"/>
            </p:cNvSpPr>
            <p:nvPr/>
          </p:nvSpPr>
          <p:spPr bwMode="auto">
            <a:xfrm>
              <a:off x="1162" y="1302"/>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2777" name="Text Box 26"/>
          <p:cNvSpPr txBox="1">
            <a:spLocks noChangeArrowheads="1"/>
          </p:cNvSpPr>
          <p:nvPr/>
        </p:nvSpPr>
        <p:spPr bwMode="auto">
          <a:xfrm>
            <a:off x="463550" y="3802063"/>
            <a:ext cx="305435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800" b="1">
                <a:latin typeface="Arial" panose="020B0604020202020204" pitchFamily="34" charset="0"/>
                <a:ea typeface="宋体" panose="02010600030101010101" pitchFamily="2" charset="-122"/>
              </a:rPr>
              <a:t>BOND PAIRS		6</a:t>
            </a:r>
          </a:p>
          <a:p>
            <a:pPr algn="l">
              <a:spcBef>
                <a:spcPct val="50000"/>
              </a:spcBef>
            </a:pPr>
            <a:r>
              <a:rPr lang="en-US" altLang="zh-CN" sz="1800" b="1">
                <a:latin typeface="Arial" panose="020B0604020202020204" pitchFamily="34" charset="0"/>
                <a:ea typeface="宋体" panose="02010600030101010101" pitchFamily="2" charset="-122"/>
              </a:rPr>
              <a:t>LONE PAIRS		0</a:t>
            </a:r>
          </a:p>
        </p:txBody>
      </p:sp>
      <p:sp>
        <p:nvSpPr>
          <p:cNvPr id="32778" name="Text Box 27"/>
          <p:cNvSpPr txBox="1">
            <a:spLocks noChangeArrowheads="1"/>
          </p:cNvSpPr>
          <p:nvPr/>
        </p:nvSpPr>
        <p:spPr bwMode="auto">
          <a:xfrm>
            <a:off x="419100" y="4876800"/>
            <a:ext cx="15271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BOND ANGLE...</a:t>
            </a:r>
          </a:p>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SHAPE...</a:t>
            </a:r>
            <a:endParaRPr lang="en-US" altLang="zh-CN">
              <a:solidFill>
                <a:srgbClr val="5F5F5F"/>
              </a:solidFill>
              <a:ea typeface="宋体" panose="02010600030101010101" pitchFamily="2" charset="-122"/>
            </a:endParaRPr>
          </a:p>
        </p:txBody>
      </p:sp>
      <p:sp>
        <p:nvSpPr>
          <p:cNvPr id="32779" name="Text Box 28"/>
          <p:cNvSpPr txBox="1">
            <a:spLocks noChangeArrowheads="1"/>
          </p:cNvSpPr>
          <p:nvPr/>
        </p:nvSpPr>
        <p:spPr bwMode="auto">
          <a:xfrm>
            <a:off x="1909763" y="4944983"/>
            <a:ext cx="1965795" cy="106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nSpc>
                <a:spcPts val="3200"/>
              </a:lnSpc>
              <a:spcBef>
                <a:spcPct val="50000"/>
              </a:spcBef>
            </a:pPr>
            <a:r>
              <a:rPr lang="en-US" altLang="zh-CN" sz="2000" b="1" dirty="0">
                <a:solidFill>
                  <a:srgbClr val="CC0000"/>
                </a:solidFill>
                <a:latin typeface="Arial" panose="020B0604020202020204" pitchFamily="34" charset="0"/>
                <a:ea typeface="宋体" panose="02010600030101010101" pitchFamily="2" charset="-122"/>
              </a:rPr>
              <a:t>90°&amp;  180 °</a:t>
            </a:r>
          </a:p>
          <a:p>
            <a:pPr algn="l">
              <a:lnSpc>
                <a:spcPts val="3200"/>
              </a:lnSpc>
              <a:spcBef>
                <a:spcPct val="50000"/>
              </a:spcBef>
            </a:pPr>
            <a:r>
              <a:rPr lang="en-US" altLang="zh-CN" sz="2000" b="1" dirty="0">
                <a:solidFill>
                  <a:srgbClr val="CC0000"/>
                </a:solidFill>
                <a:latin typeface="Arial" panose="020B0604020202020204" pitchFamily="34" charset="0"/>
                <a:ea typeface="宋体" panose="02010600030101010101" pitchFamily="2" charset="-122"/>
              </a:rPr>
              <a:t>OCTAHEDRAL</a:t>
            </a:r>
          </a:p>
        </p:txBody>
      </p:sp>
      <p:grpSp>
        <p:nvGrpSpPr>
          <p:cNvPr id="32780" name="Group 29"/>
          <p:cNvGrpSpPr/>
          <p:nvPr/>
        </p:nvGrpSpPr>
        <p:grpSpPr bwMode="auto">
          <a:xfrm>
            <a:off x="5759450" y="779463"/>
            <a:ext cx="2311400" cy="2543175"/>
            <a:chOff x="3572" y="555"/>
            <a:chExt cx="1456" cy="1602"/>
          </a:xfrm>
        </p:grpSpPr>
        <p:sp>
          <p:nvSpPr>
            <p:cNvPr id="32800" name="Oval 30"/>
            <p:cNvSpPr>
              <a:spLocks noChangeArrowheads="1"/>
            </p:cNvSpPr>
            <p:nvPr/>
          </p:nvSpPr>
          <p:spPr bwMode="auto">
            <a:xfrm>
              <a:off x="4564" y="1427"/>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01" name="Oval 31"/>
            <p:cNvSpPr>
              <a:spLocks noChangeArrowheads="1"/>
            </p:cNvSpPr>
            <p:nvPr/>
          </p:nvSpPr>
          <p:spPr bwMode="auto">
            <a:xfrm>
              <a:off x="3936" y="990"/>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02" name="Text Box 32"/>
            <p:cNvSpPr txBox="1">
              <a:spLocks noChangeArrowheads="1"/>
            </p:cNvSpPr>
            <p:nvPr/>
          </p:nvSpPr>
          <p:spPr bwMode="auto">
            <a:xfrm>
              <a:off x="4212" y="125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S</a:t>
              </a:r>
              <a:endParaRPr lang="en-US" altLang="zh-CN">
                <a:ea typeface="宋体" panose="02010600030101010101" pitchFamily="2" charset="-122"/>
              </a:endParaRPr>
            </a:p>
          </p:txBody>
        </p:sp>
        <p:sp>
          <p:nvSpPr>
            <p:cNvPr id="32803" name="Oval 33"/>
            <p:cNvSpPr>
              <a:spLocks noChangeArrowheads="1"/>
            </p:cNvSpPr>
            <p:nvPr/>
          </p:nvSpPr>
          <p:spPr bwMode="auto">
            <a:xfrm>
              <a:off x="4094" y="588"/>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04" name="Text Box 34"/>
            <p:cNvSpPr txBox="1">
              <a:spLocks noChangeArrowheads="1"/>
            </p:cNvSpPr>
            <p:nvPr/>
          </p:nvSpPr>
          <p:spPr bwMode="auto">
            <a:xfrm>
              <a:off x="4211" y="704"/>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2805" name="Oval 35"/>
            <p:cNvSpPr>
              <a:spLocks noChangeArrowheads="1"/>
            </p:cNvSpPr>
            <p:nvPr/>
          </p:nvSpPr>
          <p:spPr bwMode="auto">
            <a:xfrm>
              <a:off x="4465" y="807"/>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06" name="Oval 36"/>
            <p:cNvSpPr>
              <a:spLocks noChangeArrowheads="1"/>
            </p:cNvSpPr>
            <p:nvPr/>
          </p:nvSpPr>
          <p:spPr bwMode="auto">
            <a:xfrm rot="-7697410">
              <a:off x="4052" y="69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07" name="Oval 37"/>
            <p:cNvSpPr>
              <a:spLocks noChangeArrowheads="1"/>
            </p:cNvSpPr>
            <p:nvPr/>
          </p:nvSpPr>
          <p:spPr bwMode="auto">
            <a:xfrm rot="-7697410">
              <a:off x="4132" y="55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08" name="Oval 38"/>
            <p:cNvSpPr>
              <a:spLocks noChangeArrowheads="1"/>
            </p:cNvSpPr>
            <p:nvPr/>
          </p:nvSpPr>
          <p:spPr bwMode="auto">
            <a:xfrm rot="-7697410">
              <a:off x="4452" y="65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09" name="Oval 39"/>
            <p:cNvSpPr>
              <a:spLocks noChangeArrowheads="1"/>
            </p:cNvSpPr>
            <p:nvPr/>
          </p:nvSpPr>
          <p:spPr bwMode="auto">
            <a:xfrm rot="-7697410">
              <a:off x="4052" y="87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10" name="Oval 40"/>
            <p:cNvSpPr>
              <a:spLocks noChangeArrowheads="1"/>
            </p:cNvSpPr>
            <p:nvPr/>
          </p:nvSpPr>
          <p:spPr bwMode="auto">
            <a:xfrm rot="-7697410">
              <a:off x="4371" y="96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11" name="Oval 41"/>
            <p:cNvSpPr>
              <a:spLocks noChangeArrowheads="1"/>
            </p:cNvSpPr>
            <p:nvPr/>
          </p:nvSpPr>
          <p:spPr bwMode="auto">
            <a:xfrm>
              <a:off x="4166" y="960"/>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12" name="Oval 42"/>
            <p:cNvSpPr>
              <a:spLocks noChangeArrowheads="1"/>
            </p:cNvSpPr>
            <p:nvPr/>
          </p:nvSpPr>
          <p:spPr bwMode="auto">
            <a:xfrm rot="-7697410">
              <a:off x="4340" y="55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13" name="Oval 43"/>
            <p:cNvSpPr>
              <a:spLocks noChangeArrowheads="1"/>
            </p:cNvSpPr>
            <p:nvPr/>
          </p:nvSpPr>
          <p:spPr bwMode="auto">
            <a:xfrm>
              <a:off x="3638" y="1423"/>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14" name="Text Box 44"/>
            <p:cNvSpPr txBox="1">
              <a:spLocks noChangeArrowheads="1"/>
            </p:cNvSpPr>
            <p:nvPr/>
          </p:nvSpPr>
          <p:spPr bwMode="auto">
            <a:xfrm>
              <a:off x="3747" y="153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2815" name="Oval 45"/>
            <p:cNvSpPr>
              <a:spLocks noChangeArrowheads="1"/>
            </p:cNvSpPr>
            <p:nvPr/>
          </p:nvSpPr>
          <p:spPr bwMode="auto">
            <a:xfrm>
              <a:off x="3969" y="171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16" name="Oval 46"/>
            <p:cNvSpPr>
              <a:spLocks noChangeArrowheads="1"/>
            </p:cNvSpPr>
            <p:nvPr/>
          </p:nvSpPr>
          <p:spPr bwMode="auto">
            <a:xfrm rot="-7697410">
              <a:off x="3588" y="164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17" name="Oval 47"/>
            <p:cNvSpPr>
              <a:spLocks noChangeArrowheads="1"/>
            </p:cNvSpPr>
            <p:nvPr/>
          </p:nvSpPr>
          <p:spPr bwMode="auto">
            <a:xfrm rot="-7697410">
              <a:off x="3604" y="150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18" name="Oval 48"/>
            <p:cNvSpPr>
              <a:spLocks noChangeArrowheads="1"/>
            </p:cNvSpPr>
            <p:nvPr/>
          </p:nvSpPr>
          <p:spPr bwMode="auto">
            <a:xfrm rot="-7697410">
              <a:off x="3892" y="139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19" name="Oval 49"/>
            <p:cNvSpPr>
              <a:spLocks noChangeArrowheads="1"/>
            </p:cNvSpPr>
            <p:nvPr/>
          </p:nvSpPr>
          <p:spPr bwMode="auto">
            <a:xfrm rot="-7697410">
              <a:off x="3676" y="176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20" name="Oval 50"/>
            <p:cNvSpPr>
              <a:spLocks noChangeArrowheads="1"/>
            </p:cNvSpPr>
            <p:nvPr/>
          </p:nvSpPr>
          <p:spPr bwMode="auto">
            <a:xfrm rot="-7697410">
              <a:off x="3836" y="180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21" name="Oval 51"/>
            <p:cNvSpPr>
              <a:spLocks noChangeArrowheads="1"/>
            </p:cNvSpPr>
            <p:nvPr/>
          </p:nvSpPr>
          <p:spPr bwMode="auto">
            <a:xfrm rot="-7697410">
              <a:off x="3716" y="139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22" name="Oval 52"/>
            <p:cNvSpPr>
              <a:spLocks noChangeArrowheads="1"/>
            </p:cNvSpPr>
            <p:nvPr/>
          </p:nvSpPr>
          <p:spPr bwMode="auto">
            <a:xfrm>
              <a:off x="4568" y="872"/>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23" name="Text Box 53"/>
            <p:cNvSpPr txBox="1">
              <a:spLocks noChangeArrowheads="1"/>
            </p:cNvSpPr>
            <p:nvPr/>
          </p:nvSpPr>
          <p:spPr bwMode="auto">
            <a:xfrm>
              <a:off x="4685" y="988"/>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2824" name="Oval 54"/>
            <p:cNvSpPr>
              <a:spLocks noChangeArrowheads="1"/>
            </p:cNvSpPr>
            <p:nvPr/>
          </p:nvSpPr>
          <p:spPr bwMode="auto">
            <a:xfrm>
              <a:off x="4787" y="124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25" name="Oval 55"/>
            <p:cNvSpPr>
              <a:spLocks noChangeArrowheads="1"/>
            </p:cNvSpPr>
            <p:nvPr/>
          </p:nvSpPr>
          <p:spPr bwMode="auto">
            <a:xfrm rot="-7697410">
              <a:off x="4931" y="99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26" name="Oval 56"/>
            <p:cNvSpPr>
              <a:spLocks noChangeArrowheads="1"/>
            </p:cNvSpPr>
            <p:nvPr/>
          </p:nvSpPr>
          <p:spPr bwMode="auto">
            <a:xfrm rot="-7697410">
              <a:off x="4598" y="87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27" name="Oval 57"/>
            <p:cNvSpPr>
              <a:spLocks noChangeArrowheads="1"/>
            </p:cNvSpPr>
            <p:nvPr/>
          </p:nvSpPr>
          <p:spPr bwMode="auto">
            <a:xfrm rot="-7697410">
              <a:off x="4861" y="86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28" name="Oval 58"/>
            <p:cNvSpPr>
              <a:spLocks noChangeArrowheads="1"/>
            </p:cNvSpPr>
            <p:nvPr/>
          </p:nvSpPr>
          <p:spPr bwMode="auto">
            <a:xfrm rot="-7697410">
              <a:off x="4630" y="122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29" name="Oval 59"/>
            <p:cNvSpPr>
              <a:spLocks noChangeArrowheads="1"/>
            </p:cNvSpPr>
            <p:nvPr/>
          </p:nvSpPr>
          <p:spPr bwMode="auto">
            <a:xfrm rot="-7697410">
              <a:off x="4726" y="83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0" name="Oval 60"/>
            <p:cNvSpPr>
              <a:spLocks noChangeArrowheads="1"/>
            </p:cNvSpPr>
            <p:nvPr/>
          </p:nvSpPr>
          <p:spPr bwMode="auto">
            <a:xfrm>
              <a:off x="4489" y="998"/>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1" name="Oval 61"/>
            <p:cNvSpPr>
              <a:spLocks noChangeArrowheads="1"/>
            </p:cNvSpPr>
            <p:nvPr/>
          </p:nvSpPr>
          <p:spPr bwMode="auto">
            <a:xfrm>
              <a:off x="4915" y="116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2" name="Oval 62"/>
            <p:cNvSpPr>
              <a:spLocks noChangeArrowheads="1"/>
            </p:cNvSpPr>
            <p:nvPr/>
          </p:nvSpPr>
          <p:spPr bwMode="auto">
            <a:xfrm>
              <a:off x="4612" y="1403"/>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3" name="Oval 63"/>
            <p:cNvSpPr>
              <a:spLocks noChangeArrowheads="1"/>
            </p:cNvSpPr>
            <p:nvPr/>
          </p:nvSpPr>
          <p:spPr bwMode="auto">
            <a:xfrm>
              <a:off x="4786" y="138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4" name="Oval 64"/>
            <p:cNvSpPr>
              <a:spLocks noChangeArrowheads="1"/>
            </p:cNvSpPr>
            <p:nvPr/>
          </p:nvSpPr>
          <p:spPr bwMode="auto">
            <a:xfrm>
              <a:off x="4570" y="173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5" name="Oval 65"/>
            <p:cNvSpPr>
              <a:spLocks noChangeArrowheads="1"/>
            </p:cNvSpPr>
            <p:nvPr/>
          </p:nvSpPr>
          <p:spPr bwMode="auto">
            <a:xfrm>
              <a:off x="4490" y="160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6" name="Oval 66"/>
            <p:cNvSpPr>
              <a:spLocks noChangeArrowheads="1"/>
            </p:cNvSpPr>
            <p:nvPr/>
          </p:nvSpPr>
          <p:spPr bwMode="auto">
            <a:xfrm>
              <a:off x="4930" y="165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7" name="Oval 67"/>
            <p:cNvSpPr>
              <a:spLocks noChangeArrowheads="1"/>
            </p:cNvSpPr>
            <p:nvPr/>
          </p:nvSpPr>
          <p:spPr bwMode="auto">
            <a:xfrm>
              <a:off x="4858" y="177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8" name="Oval 68"/>
            <p:cNvSpPr>
              <a:spLocks noChangeArrowheads="1"/>
            </p:cNvSpPr>
            <p:nvPr/>
          </p:nvSpPr>
          <p:spPr bwMode="auto">
            <a:xfrm>
              <a:off x="4714" y="180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39" name="Text Box 69"/>
            <p:cNvSpPr txBox="1">
              <a:spLocks noChangeArrowheads="1"/>
            </p:cNvSpPr>
            <p:nvPr/>
          </p:nvSpPr>
          <p:spPr bwMode="auto">
            <a:xfrm>
              <a:off x="4681" y="1583"/>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2840" name="Oval 70"/>
            <p:cNvSpPr>
              <a:spLocks noChangeArrowheads="1"/>
            </p:cNvSpPr>
            <p:nvPr/>
          </p:nvSpPr>
          <p:spPr bwMode="auto">
            <a:xfrm>
              <a:off x="4914" y="149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41" name="Oval 71"/>
            <p:cNvSpPr>
              <a:spLocks noChangeArrowheads="1"/>
            </p:cNvSpPr>
            <p:nvPr/>
          </p:nvSpPr>
          <p:spPr bwMode="auto">
            <a:xfrm>
              <a:off x="3630" y="903"/>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42" name="Text Box 72"/>
            <p:cNvSpPr txBox="1">
              <a:spLocks noChangeArrowheads="1"/>
            </p:cNvSpPr>
            <p:nvPr/>
          </p:nvSpPr>
          <p:spPr bwMode="auto">
            <a:xfrm>
              <a:off x="3739" y="101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2843" name="Oval 73"/>
            <p:cNvSpPr>
              <a:spLocks noChangeArrowheads="1"/>
            </p:cNvSpPr>
            <p:nvPr/>
          </p:nvSpPr>
          <p:spPr bwMode="auto">
            <a:xfrm>
              <a:off x="3908" y="89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44" name="Oval 74"/>
            <p:cNvSpPr>
              <a:spLocks noChangeArrowheads="1"/>
            </p:cNvSpPr>
            <p:nvPr/>
          </p:nvSpPr>
          <p:spPr bwMode="auto">
            <a:xfrm rot="-7697410">
              <a:off x="3572" y="107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45" name="Oval 75"/>
            <p:cNvSpPr>
              <a:spLocks noChangeArrowheads="1"/>
            </p:cNvSpPr>
            <p:nvPr/>
          </p:nvSpPr>
          <p:spPr bwMode="auto">
            <a:xfrm rot="-7697410">
              <a:off x="3620" y="94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46" name="Oval 76"/>
            <p:cNvSpPr>
              <a:spLocks noChangeArrowheads="1"/>
            </p:cNvSpPr>
            <p:nvPr/>
          </p:nvSpPr>
          <p:spPr bwMode="auto">
            <a:xfrm rot="-7697410">
              <a:off x="3996" y="103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47" name="Oval 77"/>
            <p:cNvSpPr>
              <a:spLocks noChangeArrowheads="1"/>
            </p:cNvSpPr>
            <p:nvPr/>
          </p:nvSpPr>
          <p:spPr bwMode="auto">
            <a:xfrm rot="-7697410">
              <a:off x="3636" y="121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48" name="Oval 78"/>
            <p:cNvSpPr>
              <a:spLocks noChangeArrowheads="1"/>
            </p:cNvSpPr>
            <p:nvPr/>
          </p:nvSpPr>
          <p:spPr bwMode="auto">
            <a:xfrm rot="-7697410">
              <a:off x="3756" y="127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49" name="Oval 79"/>
            <p:cNvSpPr>
              <a:spLocks noChangeArrowheads="1"/>
            </p:cNvSpPr>
            <p:nvPr/>
          </p:nvSpPr>
          <p:spPr bwMode="auto">
            <a:xfrm rot="-7697410">
              <a:off x="3748" y="85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50" name="Oval 80"/>
            <p:cNvSpPr>
              <a:spLocks noChangeArrowheads="1"/>
            </p:cNvSpPr>
            <p:nvPr/>
          </p:nvSpPr>
          <p:spPr bwMode="auto">
            <a:xfrm>
              <a:off x="3864" y="1263"/>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51" name="Oval 81"/>
            <p:cNvSpPr>
              <a:spLocks noChangeArrowheads="1"/>
            </p:cNvSpPr>
            <p:nvPr/>
          </p:nvSpPr>
          <p:spPr bwMode="auto">
            <a:xfrm>
              <a:off x="4096" y="1700"/>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52" name="Text Box 82"/>
            <p:cNvSpPr txBox="1">
              <a:spLocks noChangeArrowheads="1"/>
            </p:cNvSpPr>
            <p:nvPr/>
          </p:nvSpPr>
          <p:spPr bwMode="auto">
            <a:xfrm>
              <a:off x="4213" y="1816"/>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2853" name="Oval 83"/>
            <p:cNvSpPr>
              <a:spLocks noChangeArrowheads="1"/>
            </p:cNvSpPr>
            <p:nvPr/>
          </p:nvSpPr>
          <p:spPr bwMode="auto">
            <a:xfrm>
              <a:off x="4467" y="191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54" name="Oval 84"/>
            <p:cNvSpPr>
              <a:spLocks noChangeArrowheads="1"/>
            </p:cNvSpPr>
            <p:nvPr/>
          </p:nvSpPr>
          <p:spPr bwMode="auto">
            <a:xfrm rot="-7697410">
              <a:off x="4062" y="1787"/>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55" name="Oval 85"/>
            <p:cNvSpPr>
              <a:spLocks noChangeArrowheads="1"/>
            </p:cNvSpPr>
            <p:nvPr/>
          </p:nvSpPr>
          <p:spPr bwMode="auto">
            <a:xfrm rot="-7697410">
              <a:off x="4166" y="165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56" name="Oval 86"/>
            <p:cNvSpPr>
              <a:spLocks noChangeArrowheads="1"/>
            </p:cNvSpPr>
            <p:nvPr/>
          </p:nvSpPr>
          <p:spPr bwMode="auto">
            <a:xfrm rot="-7697410">
              <a:off x="4454" y="176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57" name="Oval 87"/>
            <p:cNvSpPr>
              <a:spLocks noChangeArrowheads="1"/>
            </p:cNvSpPr>
            <p:nvPr/>
          </p:nvSpPr>
          <p:spPr bwMode="auto">
            <a:xfrm rot="-7697410">
              <a:off x="4054" y="1947"/>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58" name="Oval 88"/>
            <p:cNvSpPr>
              <a:spLocks noChangeArrowheads="1"/>
            </p:cNvSpPr>
            <p:nvPr/>
          </p:nvSpPr>
          <p:spPr bwMode="auto">
            <a:xfrm rot="-7697410">
              <a:off x="4158" y="205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59" name="Oval 89"/>
            <p:cNvSpPr>
              <a:spLocks noChangeArrowheads="1"/>
            </p:cNvSpPr>
            <p:nvPr/>
          </p:nvSpPr>
          <p:spPr bwMode="auto">
            <a:xfrm rot="-7697410">
              <a:off x="4371" y="206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60" name="Oval 90"/>
            <p:cNvSpPr>
              <a:spLocks noChangeArrowheads="1"/>
            </p:cNvSpPr>
            <p:nvPr/>
          </p:nvSpPr>
          <p:spPr bwMode="auto">
            <a:xfrm>
              <a:off x="4320" y="1655"/>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861" name="Oval 91"/>
            <p:cNvSpPr>
              <a:spLocks noChangeArrowheads="1"/>
            </p:cNvSpPr>
            <p:nvPr/>
          </p:nvSpPr>
          <p:spPr bwMode="auto">
            <a:xfrm>
              <a:off x="4005" y="1567"/>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2781" name="Text Box 92"/>
          <p:cNvSpPr txBox="1">
            <a:spLocks noChangeArrowheads="1"/>
          </p:cNvSpPr>
          <p:nvPr/>
        </p:nvSpPr>
        <p:spPr bwMode="auto">
          <a:xfrm>
            <a:off x="263525" y="2227263"/>
            <a:ext cx="499427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Sulphur - has six electrons to pair up</a:t>
            </a:r>
          </a:p>
          <a:p>
            <a:pPr algn="l">
              <a:spcBef>
                <a:spcPct val="50000"/>
              </a:spcBef>
            </a:pPr>
            <a:r>
              <a:rPr lang="en-US" altLang="zh-CN" sz="1600" b="1">
                <a:latin typeface="Arial" panose="020B0604020202020204" pitchFamily="34" charset="0"/>
                <a:ea typeface="宋体" panose="02010600030101010101" pitchFamily="2" charset="-122"/>
              </a:rPr>
              <a:t>Fluorine - needs one electron to complete ‘octet’</a:t>
            </a:r>
          </a:p>
          <a:p>
            <a:pPr algn="l">
              <a:spcBef>
                <a:spcPct val="50000"/>
              </a:spcBef>
            </a:pPr>
            <a:r>
              <a:rPr lang="en-US" altLang="zh-CN" sz="1600" b="1">
                <a:latin typeface="Arial" panose="020B0604020202020204" pitchFamily="34" charset="0"/>
                <a:ea typeface="宋体" panose="02010600030101010101" pitchFamily="2" charset="-122"/>
              </a:rPr>
              <a:t>Six covalent bonds are formed; sulphur can make use of d orbitals to expand its ‘octet’</a:t>
            </a:r>
          </a:p>
        </p:txBody>
      </p:sp>
      <p:grpSp>
        <p:nvGrpSpPr>
          <p:cNvPr id="32782" name="Group 93"/>
          <p:cNvGrpSpPr/>
          <p:nvPr/>
        </p:nvGrpSpPr>
        <p:grpSpPr bwMode="auto">
          <a:xfrm>
            <a:off x="5826125" y="3752850"/>
            <a:ext cx="2336800" cy="2343150"/>
            <a:chOff x="3670" y="2313"/>
            <a:chExt cx="1472" cy="1476"/>
          </a:xfrm>
        </p:grpSpPr>
        <p:grpSp>
          <p:nvGrpSpPr>
            <p:cNvPr id="32784" name="Group 94"/>
            <p:cNvGrpSpPr/>
            <p:nvPr/>
          </p:nvGrpSpPr>
          <p:grpSpPr bwMode="auto">
            <a:xfrm>
              <a:off x="3670" y="2313"/>
              <a:ext cx="1472" cy="1476"/>
              <a:chOff x="3670" y="2281"/>
              <a:chExt cx="1472" cy="1476"/>
            </a:xfrm>
          </p:grpSpPr>
          <p:sp>
            <p:nvSpPr>
              <p:cNvPr id="32787" name="Text Box 95"/>
              <p:cNvSpPr txBox="1">
                <a:spLocks noChangeArrowheads="1"/>
              </p:cNvSpPr>
              <p:nvPr/>
            </p:nvSpPr>
            <p:spPr bwMode="auto">
              <a:xfrm>
                <a:off x="4938" y="278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32788" name="Text Box 96"/>
              <p:cNvSpPr txBox="1">
                <a:spLocks noChangeArrowheads="1"/>
              </p:cNvSpPr>
              <p:nvPr/>
            </p:nvSpPr>
            <p:spPr bwMode="auto">
              <a:xfrm>
                <a:off x="3670" y="312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2789" name="Text Box 97"/>
              <p:cNvSpPr txBox="1">
                <a:spLocks noChangeArrowheads="1"/>
              </p:cNvSpPr>
              <p:nvPr/>
            </p:nvSpPr>
            <p:spPr bwMode="auto">
              <a:xfrm>
                <a:off x="4779" y="319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32790" name="Text Box 98"/>
              <p:cNvSpPr txBox="1">
                <a:spLocks noChangeArrowheads="1"/>
              </p:cNvSpPr>
              <p:nvPr/>
            </p:nvSpPr>
            <p:spPr bwMode="auto">
              <a:xfrm>
                <a:off x="3864" y="271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32791" name="AutoShape 99"/>
              <p:cNvSpPr>
                <a:spLocks noChangeArrowheads="1"/>
              </p:cNvSpPr>
              <p:nvPr/>
            </p:nvSpPr>
            <p:spPr bwMode="auto">
              <a:xfrm rot="-1394517">
                <a:off x="3849" y="3104"/>
                <a:ext cx="448" cy="59"/>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792" name="AutoShape 100"/>
              <p:cNvSpPr>
                <a:spLocks noChangeArrowheads="1"/>
              </p:cNvSpPr>
              <p:nvPr/>
            </p:nvSpPr>
            <p:spPr bwMode="auto">
              <a:xfrm rot="1869986" flipH="1">
                <a:off x="4489" y="3130"/>
                <a:ext cx="318" cy="56"/>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2793" name="Text Box 101"/>
              <p:cNvSpPr txBox="1">
                <a:spLocks noChangeArrowheads="1"/>
              </p:cNvSpPr>
              <p:nvPr/>
            </p:nvSpPr>
            <p:spPr bwMode="auto">
              <a:xfrm>
                <a:off x="4290" y="2908"/>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S</a:t>
                </a:r>
                <a:endParaRPr lang="en-US" altLang="zh-CN" sz="2000">
                  <a:ea typeface="宋体" panose="02010600030101010101" pitchFamily="2" charset="-122"/>
                </a:endParaRPr>
              </a:p>
            </p:txBody>
          </p:sp>
          <p:sp>
            <p:nvSpPr>
              <p:cNvPr id="32794" name="Line 102"/>
              <p:cNvSpPr>
                <a:spLocks noChangeShapeType="1"/>
              </p:cNvSpPr>
              <p:nvPr/>
            </p:nvSpPr>
            <p:spPr bwMode="auto">
              <a:xfrm flipH="1">
                <a:off x="4535" y="2924"/>
                <a:ext cx="390" cy="97"/>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5" name="Line 103"/>
              <p:cNvSpPr>
                <a:spLocks noChangeShapeType="1"/>
              </p:cNvSpPr>
              <p:nvPr/>
            </p:nvSpPr>
            <p:spPr bwMode="auto">
              <a:xfrm flipH="1" flipV="1">
                <a:off x="4062" y="2891"/>
                <a:ext cx="203" cy="90"/>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6" name="Line 104"/>
              <p:cNvSpPr>
                <a:spLocks noChangeShapeType="1"/>
              </p:cNvSpPr>
              <p:nvPr/>
            </p:nvSpPr>
            <p:spPr bwMode="auto">
              <a:xfrm>
                <a:off x="4387" y="2512"/>
                <a:ext cx="0" cy="39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7" name="Line 105"/>
              <p:cNvSpPr>
                <a:spLocks noChangeShapeType="1"/>
              </p:cNvSpPr>
              <p:nvPr/>
            </p:nvSpPr>
            <p:spPr bwMode="auto">
              <a:xfrm>
                <a:off x="4387" y="3139"/>
                <a:ext cx="0" cy="39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8" name="Text Box 106"/>
              <p:cNvSpPr txBox="1">
                <a:spLocks noChangeArrowheads="1"/>
              </p:cNvSpPr>
              <p:nvPr/>
            </p:nvSpPr>
            <p:spPr bwMode="auto">
              <a:xfrm>
                <a:off x="4290" y="352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32799" name="Text Box 107"/>
              <p:cNvSpPr txBox="1">
                <a:spLocks noChangeArrowheads="1"/>
              </p:cNvSpPr>
              <p:nvPr/>
            </p:nvSpPr>
            <p:spPr bwMode="auto">
              <a:xfrm>
                <a:off x="4296" y="228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grpSp>
        <p:sp>
          <p:nvSpPr>
            <p:cNvPr id="32785" name="Line 108"/>
            <p:cNvSpPr>
              <a:spLocks noChangeShapeType="1"/>
            </p:cNvSpPr>
            <p:nvPr/>
          </p:nvSpPr>
          <p:spPr bwMode="auto">
            <a:xfrm flipV="1">
              <a:off x="4401" y="2789"/>
              <a:ext cx="206" cy="62"/>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6" name="Line 109"/>
            <p:cNvSpPr>
              <a:spLocks noChangeShapeType="1"/>
            </p:cNvSpPr>
            <p:nvPr/>
          </p:nvSpPr>
          <p:spPr bwMode="auto">
            <a:xfrm flipV="1">
              <a:off x="4603" y="2805"/>
              <a:ext cx="0" cy="224"/>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83" name="Text Box 110"/>
          <p:cNvSpPr txBox="1">
            <a:spLocks noChangeArrowheads="1"/>
          </p:cNvSpPr>
          <p:nvPr/>
        </p:nvSpPr>
        <p:spPr bwMode="auto">
          <a:xfrm>
            <a:off x="7265988" y="4238625"/>
            <a:ext cx="452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rgbClr val="FF0066"/>
                </a:solidFill>
                <a:latin typeface="Arial" panose="020B0604020202020204" pitchFamily="34" charset="0"/>
                <a:ea typeface="宋体" panose="02010600030101010101" pitchFamily="2" charset="-122"/>
              </a:rPr>
              <a:t>90°</a:t>
            </a:r>
            <a:endParaRPr lang="en-US" altLang="zh-CN">
              <a:solidFill>
                <a:srgbClr val="FF0066"/>
              </a:solidFill>
              <a:ea typeface="宋体" panose="02010600030101010101" pitchFamily="2"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5"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796"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97"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99686" name="Text Box 6"/>
          <p:cNvSpPr txBox="1">
            <a:spLocks noChangeArrowheads="1"/>
          </p:cNvSpPr>
          <p:nvPr/>
        </p:nvSpPr>
        <p:spPr bwMode="auto">
          <a:xfrm>
            <a:off x="3128963" y="273050"/>
            <a:ext cx="28892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SULPHUR(VI) FLUORIDE</a:t>
            </a:r>
            <a:endParaRPr lang="en-US" altLang="zh-CN" sz="1800">
              <a:latin typeface="Arial" panose="020B0604020202020204" pitchFamily="34" charset="0"/>
              <a:ea typeface="宋体" panose="02010600030101010101" pitchFamily="2" charset="-122"/>
            </a:endParaRPr>
          </a:p>
        </p:txBody>
      </p:sp>
      <p:grpSp>
        <p:nvGrpSpPr>
          <p:cNvPr id="33799" name="Group 7"/>
          <p:cNvGrpSpPr/>
          <p:nvPr/>
        </p:nvGrpSpPr>
        <p:grpSpPr bwMode="auto">
          <a:xfrm>
            <a:off x="2701925" y="974725"/>
            <a:ext cx="827088" cy="827088"/>
            <a:chOff x="1734" y="836"/>
            <a:chExt cx="521" cy="521"/>
          </a:xfrm>
        </p:grpSpPr>
        <p:sp>
          <p:nvSpPr>
            <p:cNvPr id="33877" name="Text Box 8"/>
            <p:cNvSpPr txBox="1">
              <a:spLocks noChangeArrowheads="1"/>
            </p:cNvSpPr>
            <p:nvPr/>
          </p:nvSpPr>
          <p:spPr bwMode="auto">
            <a:xfrm>
              <a:off x="1901" y="100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3878" name="Oval 9"/>
            <p:cNvSpPr>
              <a:spLocks noChangeArrowheads="1"/>
            </p:cNvSpPr>
            <p:nvPr/>
          </p:nvSpPr>
          <p:spPr bwMode="auto">
            <a:xfrm>
              <a:off x="1784" y="888"/>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79" name="Oval 10"/>
            <p:cNvSpPr>
              <a:spLocks noChangeArrowheads="1"/>
            </p:cNvSpPr>
            <p:nvPr/>
          </p:nvSpPr>
          <p:spPr bwMode="auto">
            <a:xfrm>
              <a:off x="1950" y="83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80" name="Oval 11"/>
            <p:cNvSpPr>
              <a:spLocks noChangeArrowheads="1"/>
            </p:cNvSpPr>
            <p:nvPr/>
          </p:nvSpPr>
          <p:spPr bwMode="auto">
            <a:xfrm>
              <a:off x="1734" y="105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81" name="Oval 12"/>
            <p:cNvSpPr>
              <a:spLocks noChangeArrowheads="1"/>
            </p:cNvSpPr>
            <p:nvPr/>
          </p:nvSpPr>
          <p:spPr bwMode="auto">
            <a:xfrm>
              <a:off x="2158" y="103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82" name="Oval 13"/>
            <p:cNvSpPr>
              <a:spLocks noChangeArrowheads="1"/>
            </p:cNvSpPr>
            <p:nvPr/>
          </p:nvSpPr>
          <p:spPr bwMode="auto">
            <a:xfrm>
              <a:off x="1798" y="90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83" name="Oval 14"/>
            <p:cNvSpPr>
              <a:spLocks noChangeArrowheads="1"/>
            </p:cNvSpPr>
            <p:nvPr/>
          </p:nvSpPr>
          <p:spPr bwMode="auto">
            <a:xfrm>
              <a:off x="2078" y="89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84" name="Oval 15"/>
            <p:cNvSpPr>
              <a:spLocks noChangeArrowheads="1"/>
            </p:cNvSpPr>
            <p:nvPr/>
          </p:nvSpPr>
          <p:spPr bwMode="auto">
            <a:xfrm>
              <a:off x="2102" y="119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85" name="Oval 16"/>
            <p:cNvSpPr>
              <a:spLocks noChangeArrowheads="1"/>
            </p:cNvSpPr>
            <p:nvPr/>
          </p:nvSpPr>
          <p:spPr bwMode="auto">
            <a:xfrm>
              <a:off x="1934" y="126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3800" name="Group 17"/>
          <p:cNvGrpSpPr/>
          <p:nvPr/>
        </p:nvGrpSpPr>
        <p:grpSpPr bwMode="auto">
          <a:xfrm>
            <a:off x="833438" y="765175"/>
            <a:ext cx="1189037" cy="1358900"/>
            <a:chOff x="535" y="735"/>
            <a:chExt cx="749" cy="856"/>
          </a:xfrm>
        </p:grpSpPr>
        <p:sp>
          <p:nvSpPr>
            <p:cNvPr id="33869" name="Oval 18"/>
            <p:cNvSpPr>
              <a:spLocks noChangeArrowheads="1"/>
            </p:cNvSpPr>
            <p:nvPr/>
          </p:nvSpPr>
          <p:spPr bwMode="auto">
            <a:xfrm>
              <a:off x="535" y="799"/>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70" name="Text Box 19"/>
            <p:cNvSpPr txBox="1">
              <a:spLocks noChangeArrowheads="1"/>
            </p:cNvSpPr>
            <p:nvPr/>
          </p:nvSpPr>
          <p:spPr bwMode="auto">
            <a:xfrm>
              <a:off x="811" y="106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S</a:t>
              </a:r>
              <a:endParaRPr lang="en-US" altLang="zh-CN">
                <a:ea typeface="宋体" panose="02010600030101010101" pitchFamily="2" charset="-122"/>
              </a:endParaRPr>
            </a:p>
          </p:txBody>
        </p:sp>
        <p:sp>
          <p:nvSpPr>
            <p:cNvPr id="33871" name="Oval 20"/>
            <p:cNvSpPr>
              <a:spLocks noChangeArrowheads="1"/>
            </p:cNvSpPr>
            <p:nvPr/>
          </p:nvSpPr>
          <p:spPr bwMode="auto">
            <a:xfrm>
              <a:off x="847" y="735"/>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72" name="Oval 21"/>
            <p:cNvSpPr>
              <a:spLocks noChangeArrowheads="1"/>
            </p:cNvSpPr>
            <p:nvPr/>
          </p:nvSpPr>
          <p:spPr bwMode="auto">
            <a:xfrm>
              <a:off x="543" y="919"/>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73" name="Oval 22"/>
            <p:cNvSpPr>
              <a:spLocks noChangeArrowheads="1"/>
            </p:cNvSpPr>
            <p:nvPr/>
          </p:nvSpPr>
          <p:spPr bwMode="auto">
            <a:xfrm>
              <a:off x="1151" y="911"/>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74" name="Oval 23"/>
            <p:cNvSpPr>
              <a:spLocks noChangeArrowheads="1"/>
            </p:cNvSpPr>
            <p:nvPr/>
          </p:nvSpPr>
          <p:spPr bwMode="auto">
            <a:xfrm>
              <a:off x="847" y="1479"/>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75" name="Oval 24"/>
            <p:cNvSpPr>
              <a:spLocks noChangeArrowheads="1"/>
            </p:cNvSpPr>
            <p:nvPr/>
          </p:nvSpPr>
          <p:spPr bwMode="auto">
            <a:xfrm>
              <a:off x="546" y="1310"/>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76" name="Oval 25"/>
            <p:cNvSpPr>
              <a:spLocks noChangeArrowheads="1"/>
            </p:cNvSpPr>
            <p:nvPr/>
          </p:nvSpPr>
          <p:spPr bwMode="auto">
            <a:xfrm>
              <a:off x="1162" y="1302"/>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3801" name="Text Box 26"/>
          <p:cNvSpPr txBox="1">
            <a:spLocks noChangeArrowheads="1"/>
          </p:cNvSpPr>
          <p:nvPr/>
        </p:nvSpPr>
        <p:spPr bwMode="auto">
          <a:xfrm>
            <a:off x="463550" y="3802063"/>
            <a:ext cx="305435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800" b="1">
                <a:latin typeface="Arial" panose="020B0604020202020204" pitchFamily="34" charset="0"/>
                <a:ea typeface="宋体" panose="02010600030101010101" pitchFamily="2" charset="-122"/>
              </a:rPr>
              <a:t>BOND PAIRS		6</a:t>
            </a:r>
          </a:p>
          <a:p>
            <a:pPr algn="l">
              <a:spcBef>
                <a:spcPct val="50000"/>
              </a:spcBef>
            </a:pPr>
            <a:r>
              <a:rPr lang="en-US" altLang="zh-CN" sz="1800" b="1">
                <a:latin typeface="Arial" panose="020B0604020202020204" pitchFamily="34" charset="0"/>
                <a:ea typeface="宋体" panose="02010600030101010101" pitchFamily="2" charset="-122"/>
              </a:rPr>
              <a:t>LONE PAIRS		0</a:t>
            </a:r>
          </a:p>
        </p:txBody>
      </p:sp>
      <p:sp>
        <p:nvSpPr>
          <p:cNvPr id="33802" name="Text Box 27"/>
          <p:cNvSpPr txBox="1">
            <a:spLocks noChangeArrowheads="1"/>
          </p:cNvSpPr>
          <p:nvPr/>
        </p:nvSpPr>
        <p:spPr bwMode="auto">
          <a:xfrm>
            <a:off x="419100" y="4876800"/>
            <a:ext cx="15271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BOND ANGLE...</a:t>
            </a:r>
          </a:p>
          <a:p>
            <a:pPr algn="r">
              <a:lnSpc>
                <a:spcPts val="3600"/>
              </a:lnSpc>
              <a:spcBef>
                <a:spcPct val="50000"/>
              </a:spcBef>
            </a:pPr>
            <a:r>
              <a:rPr lang="en-US" altLang="zh-CN" sz="1400" b="1">
                <a:solidFill>
                  <a:srgbClr val="5F5F5F"/>
                </a:solidFill>
                <a:latin typeface="Arial" panose="020B0604020202020204" pitchFamily="34" charset="0"/>
                <a:ea typeface="宋体" panose="02010600030101010101" pitchFamily="2" charset="-122"/>
              </a:rPr>
              <a:t>SHAPE...</a:t>
            </a:r>
            <a:endParaRPr lang="en-US" altLang="zh-CN">
              <a:solidFill>
                <a:srgbClr val="5F5F5F"/>
              </a:solidFill>
              <a:ea typeface="宋体" panose="02010600030101010101" pitchFamily="2" charset="-122"/>
            </a:endParaRPr>
          </a:p>
        </p:txBody>
      </p:sp>
      <p:sp>
        <p:nvSpPr>
          <p:cNvPr id="33803" name="Text Box 28"/>
          <p:cNvSpPr txBox="1">
            <a:spLocks noChangeArrowheads="1"/>
          </p:cNvSpPr>
          <p:nvPr/>
        </p:nvSpPr>
        <p:spPr bwMode="auto">
          <a:xfrm>
            <a:off x="1909763" y="4949825"/>
            <a:ext cx="1966912"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nSpc>
                <a:spcPts val="3200"/>
              </a:lnSpc>
              <a:spcBef>
                <a:spcPct val="50000"/>
              </a:spcBef>
            </a:pPr>
            <a:r>
              <a:rPr lang="en-US" altLang="zh-CN" sz="2000" b="1" dirty="0">
                <a:solidFill>
                  <a:srgbClr val="CC0000"/>
                </a:solidFill>
                <a:latin typeface="Arial" panose="020B0604020202020204" pitchFamily="34" charset="0"/>
                <a:ea typeface="宋体" panose="02010600030101010101" pitchFamily="2" charset="-122"/>
              </a:rPr>
              <a:t>90°&amp;  180 °</a:t>
            </a:r>
          </a:p>
          <a:p>
            <a:pPr algn="l">
              <a:lnSpc>
                <a:spcPts val="3200"/>
              </a:lnSpc>
              <a:spcBef>
                <a:spcPct val="50000"/>
              </a:spcBef>
            </a:pPr>
            <a:r>
              <a:rPr lang="en-US" altLang="zh-CN" sz="2000" b="1" dirty="0">
                <a:solidFill>
                  <a:srgbClr val="CC0000"/>
                </a:solidFill>
                <a:latin typeface="Arial" panose="020B0604020202020204" pitchFamily="34" charset="0"/>
                <a:ea typeface="宋体" panose="02010600030101010101" pitchFamily="2" charset="-122"/>
              </a:rPr>
              <a:t>OCTAHEDRAL</a:t>
            </a:r>
          </a:p>
        </p:txBody>
      </p:sp>
      <p:grpSp>
        <p:nvGrpSpPr>
          <p:cNvPr id="33804" name="Group 29"/>
          <p:cNvGrpSpPr/>
          <p:nvPr/>
        </p:nvGrpSpPr>
        <p:grpSpPr bwMode="auto">
          <a:xfrm>
            <a:off x="5759450" y="779463"/>
            <a:ext cx="2311400" cy="2543175"/>
            <a:chOff x="3572" y="555"/>
            <a:chExt cx="1456" cy="1602"/>
          </a:xfrm>
        </p:grpSpPr>
        <p:sp>
          <p:nvSpPr>
            <p:cNvPr id="33807" name="Oval 30"/>
            <p:cNvSpPr>
              <a:spLocks noChangeArrowheads="1"/>
            </p:cNvSpPr>
            <p:nvPr/>
          </p:nvSpPr>
          <p:spPr bwMode="auto">
            <a:xfrm>
              <a:off x="4564" y="1427"/>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08" name="Oval 31"/>
            <p:cNvSpPr>
              <a:spLocks noChangeArrowheads="1"/>
            </p:cNvSpPr>
            <p:nvPr/>
          </p:nvSpPr>
          <p:spPr bwMode="auto">
            <a:xfrm>
              <a:off x="3936" y="990"/>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09" name="Text Box 32"/>
            <p:cNvSpPr txBox="1">
              <a:spLocks noChangeArrowheads="1"/>
            </p:cNvSpPr>
            <p:nvPr/>
          </p:nvSpPr>
          <p:spPr bwMode="auto">
            <a:xfrm>
              <a:off x="4212" y="125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S</a:t>
              </a:r>
              <a:endParaRPr lang="en-US" altLang="zh-CN">
                <a:ea typeface="宋体" panose="02010600030101010101" pitchFamily="2" charset="-122"/>
              </a:endParaRPr>
            </a:p>
          </p:txBody>
        </p:sp>
        <p:sp>
          <p:nvSpPr>
            <p:cNvPr id="33810" name="Oval 33"/>
            <p:cNvSpPr>
              <a:spLocks noChangeArrowheads="1"/>
            </p:cNvSpPr>
            <p:nvPr/>
          </p:nvSpPr>
          <p:spPr bwMode="auto">
            <a:xfrm>
              <a:off x="4094" y="588"/>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11" name="Text Box 34"/>
            <p:cNvSpPr txBox="1">
              <a:spLocks noChangeArrowheads="1"/>
            </p:cNvSpPr>
            <p:nvPr/>
          </p:nvSpPr>
          <p:spPr bwMode="auto">
            <a:xfrm>
              <a:off x="4211" y="704"/>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3812" name="Oval 35"/>
            <p:cNvSpPr>
              <a:spLocks noChangeArrowheads="1"/>
            </p:cNvSpPr>
            <p:nvPr/>
          </p:nvSpPr>
          <p:spPr bwMode="auto">
            <a:xfrm>
              <a:off x="4465" y="807"/>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13" name="Oval 36"/>
            <p:cNvSpPr>
              <a:spLocks noChangeArrowheads="1"/>
            </p:cNvSpPr>
            <p:nvPr/>
          </p:nvSpPr>
          <p:spPr bwMode="auto">
            <a:xfrm rot="-7697410">
              <a:off x="4052" y="69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14" name="Oval 37"/>
            <p:cNvSpPr>
              <a:spLocks noChangeArrowheads="1"/>
            </p:cNvSpPr>
            <p:nvPr/>
          </p:nvSpPr>
          <p:spPr bwMode="auto">
            <a:xfrm rot="-7697410">
              <a:off x="4132" y="55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15" name="Oval 38"/>
            <p:cNvSpPr>
              <a:spLocks noChangeArrowheads="1"/>
            </p:cNvSpPr>
            <p:nvPr/>
          </p:nvSpPr>
          <p:spPr bwMode="auto">
            <a:xfrm rot="-7697410">
              <a:off x="4452" y="65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16" name="Oval 39"/>
            <p:cNvSpPr>
              <a:spLocks noChangeArrowheads="1"/>
            </p:cNvSpPr>
            <p:nvPr/>
          </p:nvSpPr>
          <p:spPr bwMode="auto">
            <a:xfrm rot="-7697410">
              <a:off x="4052" y="87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17" name="Oval 40"/>
            <p:cNvSpPr>
              <a:spLocks noChangeArrowheads="1"/>
            </p:cNvSpPr>
            <p:nvPr/>
          </p:nvSpPr>
          <p:spPr bwMode="auto">
            <a:xfrm rot="-7697410">
              <a:off x="4371" y="96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18" name="Oval 41"/>
            <p:cNvSpPr>
              <a:spLocks noChangeArrowheads="1"/>
            </p:cNvSpPr>
            <p:nvPr/>
          </p:nvSpPr>
          <p:spPr bwMode="auto">
            <a:xfrm>
              <a:off x="4166" y="960"/>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19" name="Oval 42"/>
            <p:cNvSpPr>
              <a:spLocks noChangeArrowheads="1"/>
            </p:cNvSpPr>
            <p:nvPr/>
          </p:nvSpPr>
          <p:spPr bwMode="auto">
            <a:xfrm rot="-7697410">
              <a:off x="4340" y="55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20" name="Oval 43"/>
            <p:cNvSpPr>
              <a:spLocks noChangeArrowheads="1"/>
            </p:cNvSpPr>
            <p:nvPr/>
          </p:nvSpPr>
          <p:spPr bwMode="auto">
            <a:xfrm>
              <a:off x="3638" y="1423"/>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21" name="Text Box 44"/>
            <p:cNvSpPr txBox="1">
              <a:spLocks noChangeArrowheads="1"/>
            </p:cNvSpPr>
            <p:nvPr/>
          </p:nvSpPr>
          <p:spPr bwMode="auto">
            <a:xfrm>
              <a:off x="3747" y="153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3822" name="Oval 45"/>
            <p:cNvSpPr>
              <a:spLocks noChangeArrowheads="1"/>
            </p:cNvSpPr>
            <p:nvPr/>
          </p:nvSpPr>
          <p:spPr bwMode="auto">
            <a:xfrm>
              <a:off x="3969" y="171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23" name="Oval 46"/>
            <p:cNvSpPr>
              <a:spLocks noChangeArrowheads="1"/>
            </p:cNvSpPr>
            <p:nvPr/>
          </p:nvSpPr>
          <p:spPr bwMode="auto">
            <a:xfrm rot="-7697410">
              <a:off x="3588" y="164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24" name="Oval 47"/>
            <p:cNvSpPr>
              <a:spLocks noChangeArrowheads="1"/>
            </p:cNvSpPr>
            <p:nvPr/>
          </p:nvSpPr>
          <p:spPr bwMode="auto">
            <a:xfrm rot="-7697410">
              <a:off x="3604" y="150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25" name="Oval 48"/>
            <p:cNvSpPr>
              <a:spLocks noChangeArrowheads="1"/>
            </p:cNvSpPr>
            <p:nvPr/>
          </p:nvSpPr>
          <p:spPr bwMode="auto">
            <a:xfrm rot="-7697410">
              <a:off x="3892" y="139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26" name="Oval 49"/>
            <p:cNvSpPr>
              <a:spLocks noChangeArrowheads="1"/>
            </p:cNvSpPr>
            <p:nvPr/>
          </p:nvSpPr>
          <p:spPr bwMode="auto">
            <a:xfrm rot="-7697410">
              <a:off x="3676" y="176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27" name="Oval 50"/>
            <p:cNvSpPr>
              <a:spLocks noChangeArrowheads="1"/>
            </p:cNvSpPr>
            <p:nvPr/>
          </p:nvSpPr>
          <p:spPr bwMode="auto">
            <a:xfrm rot="-7697410">
              <a:off x="3836" y="180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28" name="Oval 51"/>
            <p:cNvSpPr>
              <a:spLocks noChangeArrowheads="1"/>
            </p:cNvSpPr>
            <p:nvPr/>
          </p:nvSpPr>
          <p:spPr bwMode="auto">
            <a:xfrm rot="-7697410">
              <a:off x="3716" y="139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29" name="Oval 52"/>
            <p:cNvSpPr>
              <a:spLocks noChangeArrowheads="1"/>
            </p:cNvSpPr>
            <p:nvPr/>
          </p:nvSpPr>
          <p:spPr bwMode="auto">
            <a:xfrm>
              <a:off x="4568" y="872"/>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30" name="Text Box 53"/>
            <p:cNvSpPr txBox="1">
              <a:spLocks noChangeArrowheads="1"/>
            </p:cNvSpPr>
            <p:nvPr/>
          </p:nvSpPr>
          <p:spPr bwMode="auto">
            <a:xfrm>
              <a:off x="4685" y="988"/>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3831" name="Oval 54"/>
            <p:cNvSpPr>
              <a:spLocks noChangeArrowheads="1"/>
            </p:cNvSpPr>
            <p:nvPr/>
          </p:nvSpPr>
          <p:spPr bwMode="auto">
            <a:xfrm>
              <a:off x="4787" y="124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32" name="Oval 55"/>
            <p:cNvSpPr>
              <a:spLocks noChangeArrowheads="1"/>
            </p:cNvSpPr>
            <p:nvPr/>
          </p:nvSpPr>
          <p:spPr bwMode="auto">
            <a:xfrm rot="-7697410">
              <a:off x="4931" y="99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33" name="Oval 56"/>
            <p:cNvSpPr>
              <a:spLocks noChangeArrowheads="1"/>
            </p:cNvSpPr>
            <p:nvPr/>
          </p:nvSpPr>
          <p:spPr bwMode="auto">
            <a:xfrm rot="-7697410">
              <a:off x="4598" y="87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34" name="Oval 57"/>
            <p:cNvSpPr>
              <a:spLocks noChangeArrowheads="1"/>
            </p:cNvSpPr>
            <p:nvPr/>
          </p:nvSpPr>
          <p:spPr bwMode="auto">
            <a:xfrm rot="-7697410">
              <a:off x="4861" y="86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35" name="Oval 58"/>
            <p:cNvSpPr>
              <a:spLocks noChangeArrowheads="1"/>
            </p:cNvSpPr>
            <p:nvPr/>
          </p:nvSpPr>
          <p:spPr bwMode="auto">
            <a:xfrm rot="-7697410">
              <a:off x="4630" y="122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36" name="Oval 59"/>
            <p:cNvSpPr>
              <a:spLocks noChangeArrowheads="1"/>
            </p:cNvSpPr>
            <p:nvPr/>
          </p:nvSpPr>
          <p:spPr bwMode="auto">
            <a:xfrm rot="-7697410">
              <a:off x="4726" y="83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37" name="Oval 60"/>
            <p:cNvSpPr>
              <a:spLocks noChangeArrowheads="1"/>
            </p:cNvSpPr>
            <p:nvPr/>
          </p:nvSpPr>
          <p:spPr bwMode="auto">
            <a:xfrm>
              <a:off x="4489" y="998"/>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38" name="Oval 61"/>
            <p:cNvSpPr>
              <a:spLocks noChangeArrowheads="1"/>
            </p:cNvSpPr>
            <p:nvPr/>
          </p:nvSpPr>
          <p:spPr bwMode="auto">
            <a:xfrm>
              <a:off x="4915" y="116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39" name="Oval 62"/>
            <p:cNvSpPr>
              <a:spLocks noChangeArrowheads="1"/>
            </p:cNvSpPr>
            <p:nvPr/>
          </p:nvSpPr>
          <p:spPr bwMode="auto">
            <a:xfrm>
              <a:off x="4612" y="1403"/>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40" name="Oval 63"/>
            <p:cNvSpPr>
              <a:spLocks noChangeArrowheads="1"/>
            </p:cNvSpPr>
            <p:nvPr/>
          </p:nvSpPr>
          <p:spPr bwMode="auto">
            <a:xfrm>
              <a:off x="4786" y="138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41" name="Oval 64"/>
            <p:cNvSpPr>
              <a:spLocks noChangeArrowheads="1"/>
            </p:cNvSpPr>
            <p:nvPr/>
          </p:nvSpPr>
          <p:spPr bwMode="auto">
            <a:xfrm>
              <a:off x="4570" y="173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42" name="Oval 65"/>
            <p:cNvSpPr>
              <a:spLocks noChangeArrowheads="1"/>
            </p:cNvSpPr>
            <p:nvPr/>
          </p:nvSpPr>
          <p:spPr bwMode="auto">
            <a:xfrm>
              <a:off x="4490" y="160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43" name="Oval 66"/>
            <p:cNvSpPr>
              <a:spLocks noChangeArrowheads="1"/>
            </p:cNvSpPr>
            <p:nvPr/>
          </p:nvSpPr>
          <p:spPr bwMode="auto">
            <a:xfrm>
              <a:off x="4930" y="165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44" name="Oval 67"/>
            <p:cNvSpPr>
              <a:spLocks noChangeArrowheads="1"/>
            </p:cNvSpPr>
            <p:nvPr/>
          </p:nvSpPr>
          <p:spPr bwMode="auto">
            <a:xfrm>
              <a:off x="4858" y="177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45" name="Oval 68"/>
            <p:cNvSpPr>
              <a:spLocks noChangeArrowheads="1"/>
            </p:cNvSpPr>
            <p:nvPr/>
          </p:nvSpPr>
          <p:spPr bwMode="auto">
            <a:xfrm>
              <a:off x="4714" y="180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46" name="Text Box 69"/>
            <p:cNvSpPr txBox="1">
              <a:spLocks noChangeArrowheads="1"/>
            </p:cNvSpPr>
            <p:nvPr/>
          </p:nvSpPr>
          <p:spPr bwMode="auto">
            <a:xfrm>
              <a:off x="4681" y="1583"/>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3847" name="Oval 70"/>
            <p:cNvSpPr>
              <a:spLocks noChangeArrowheads="1"/>
            </p:cNvSpPr>
            <p:nvPr/>
          </p:nvSpPr>
          <p:spPr bwMode="auto">
            <a:xfrm>
              <a:off x="4914" y="149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48" name="Oval 71"/>
            <p:cNvSpPr>
              <a:spLocks noChangeArrowheads="1"/>
            </p:cNvSpPr>
            <p:nvPr/>
          </p:nvSpPr>
          <p:spPr bwMode="auto">
            <a:xfrm>
              <a:off x="3630" y="903"/>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49" name="Text Box 72"/>
            <p:cNvSpPr txBox="1">
              <a:spLocks noChangeArrowheads="1"/>
            </p:cNvSpPr>
            <p:nvPr/>
          </p:nvSpPr>
          <p:spPr bwMode="auto">
            <a:xfrm>
              <a:off x="3739" y="101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3850" name="Oval 73"/>
            <p:cNvSpPr>
              <a:spLocks noChangeArrowheads="1"/>
            </p:cNvSpPr>
            <p:nvPr/>
          </p:nvSpPr>
          <p:spPr bwMode="auto">
            <a:xfrm>
              <a:off x="3908" y="89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51" name="Oval 74"/>
            <p:cNvSpPr>
              <a:spLocks noChangeArrowheads="1"/>
            </p:cNvSpPr>
            <p:nvPr/>
          </p:nvSpPr>
          <p:spPr bwMode="auto">
            <a:xfrm rot="-7697410">
              <a:off x="3572" y="107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52" name="Oval 75"/>
            <p:cNvSpPr>
              <a:spLocks noChangeArrowheads="1"/>
            </p:cNvSpPr>
            <p:nvPr/>
          </p:nvSpPr>
          <p:spPr bwMode="auto">
            <a:xfrm rot="-7697410">
              <a:off x="3620" y="94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53" name="Oval 76"/>
            <p:cNvSpPr>
              <a:spLocks noChangeArrowheads="1"/>
            </p:cNvSpPr>
            <p:nvPr/>
          </p:nvSpPr>
          <p:spPr bwMode="auto">
            <a:xfrm rot="-7697410">
              <a:off x="3996" y="103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54" name="Oval 77"/>
            <p:cNvSpPr>
              <a:spLocks noChangeArrowheads="1"/>
            </p:cNvSpPr>
            <p:nvPr/>
          </p:nvSpPr>
          <p:spPr bwMode="auto">
            <a:xfrm rot="-7697410">
              <a:off x="3636" y="121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55" name="Oval 78"/>
            <p:cNvSpPr>
              <a:spLocks noChangeArrowheads="1"/>
            </p:cNvSpPr>
            <p:nvPr/>
          </p:nvSpPr>
          <p:spPr bwMode="auto">
            <a:xfrm rot="-7697410">
              <a:off x="3756" y="127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56" name="Oval 79"/>
            <p:cNvSpPr>
              <a:spLocks noChangeArrowheads="1"/>
            </p:cNvSpPr>
            <p:nvPr/>
          </p:nvSpPr>
          <p:spPr bwMode="auto">
            <a:xfrm rot="-7697410">
              <a:off x="3748" y="85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57" name="Oval 80"/>
            <p:cNvSpPr>
              <a:spLocks noChangeArrowheads="1"/>
            </p:cNvSpPr>
            <p:nvPr/>
          </p:nvSpPr>
          <p:spPr bwMode="auto">
            <a:xfrm>
              <a:off x="3864" y="1263"/>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58" name="Oval 81"/>
            <p:cNvSpPr>
              <a:spLocks noChangeArrowheads="1"/>
            </p:cNvSpPr>
            <p:nvPr/>
          </p:nvSpPr>
          <p:spPr bwMode="auto">
            <a:xfrm>
              <a:off x="4096" y="1700"/>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59" name="Text Box 82"/>
            <p:cNvSpPr txBox="1">
              <a:spLocks noChangeArrowheads="1"/>
            </p:cNvSpPr>
            <p:nvPr/>
          </p:nvSpPr>
          <p:spPr bwMode="auto">
            <a:xfrm>
              <a:off x="4213" y="1816"/>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33860" name="Oval 83"/>
            <p:cNvSpPr>
              <a:spLocks noChangeArrowheads="1"/>
            </p:cNvSpPr>
            <p:nvPr/>
          </p:nvSpPr>
          <p:spPr bwMode="auto">
            <a:xfrm>
              <a:off x="4467" y="191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61" name="Oval 84"/>
            <p:cNvSpPr>
              <a:spLocks noChangeArrowheads="1"/>
            </p:cNvSpPr>
            <p:nvPr/>
          </p:nvSpPr>
          <p:spPr bwMode="auto">
            <a:xfrm rot="-7697410">
              <a:off x="4062" y="1787"/>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62" name="Oval 85"/>
            <p:cNvSpPr>
              <a:spLocks noChangeArrowheads="1"/>
            </p:cNvSpPr>
            <p:nvPr/>
          </p:nvSpPr>
          <p:spPr bwMode="auto">
            <a:xfrm rot="-7697410">
              <a:off x="4166" y="165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63" name="Oval 86"/>
            <p:cNvSpPr>
              <a:spLocks noChangeArrowheads="1"/>
            </p:cNvSpPr>
            <p:nvPr/>
          </p:nvSpPr>
          <p:spPr bwMode="auto">
            <a:xfrm rot="-7697410">
              <a:off x="4454" y="176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64" name="Oval 87"/>
            <p:cNvSpPr>
              <a:spLocks noChangeArrowheads="1"/>
            </p:cNvSpPr>
            <p:nvPr/>
          </p:nvSpPr>
          <p:spPr bwMode="auto">
            <a:xfrm rot="-7697410">
              <a:off x="4054" y="1947"/>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65" name="Oval 88"/>
            <p:cNvSpPr>
              <a:spLocks noChangeArrowheads="1"/>
            </p:cNvSpPr>
            <p:nvPr/>
          </p:nvSpPr>
          <p:spPr bwMode="auto">
            <a:xfrm rot="-7697410">
              <a:off x="4158" y="205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66" name="Oval 89"/>
            <p:cNvSpPr>
              <a:spLocks noChangeArrowheads="1"/>
            </p:cNvSpPr>
            <p:nvPr/>
          </p:nvSpPr>
          <p:spPr bwMode="auto">
            <a:xfrm rot="-7697410">
              <a:off x="4371" y="206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67" name="Oval 90"/>
            <p:cNvSpPr>
              <a:spLocks noChangeArrowheads="1"/>
            </p:cNvSpPr>
            <p:nvPr/>
          </p:nvSpPr>
          <p:spPr bwMode="auto">
            <a:xfrm>
              <a:off x="4320" y="1655"/>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3868" name="Oval 91"/>
            <p:cNvSpPr>
              <a:spLocks noChangeArrowheads="1"/>
            </p:cNvSpPr>
            <p:nvPr/>
          </p:nvSpPr>
          <p:spPr bwMode="auto">
            <a:xfrm>
              <a:off x="4005" y="1567"/>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3805" name="Text Box 92"/>
          <p:cNvSpPr txBox="1">
            <a:spLocks noChangeArrowheads="1"/>
          </p:cNvSpPr>
          <p:nvPr/>
        </p:nvSpPr>
        <p:spPr bwMode="auto">
          <a:xfrm>
            <a:off x="263525" y="2227263"/>
            <a:ext cx="499427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Sulphur - has six electrons to pair up</a:t>
            </a:r>
          </a:p>
          <a:p>
            <a:pPr algn="l">
              <a:spcBef>
                <a:spcPct val="50000"/>
              </a:spcBef>
            </a:pPr>
            <a:r>
              <a:rPr lang="en-US" altLang="zh-CN" sz="1600" b="1">
                <a:latin typeface="Arial" panose="020B0604020202020204" pitchFamily="34" charset="0"/>
                <a:ea typeface="宋体" panose="02010600030101010101" pitchFamily="2" charset="-122"/>
              </a:rPr>
              <a:t>Fluorine - needs one electron to complete ‘octet’</a:t>
            </a:r>
          </a:p>
          <a:p>
            <a:pPr algn="l">
              <a:spcBef>
                <a:spcPct val="50000"/>
              </a:spcBef>
            </a:pPr>
            <a:r>
              <a:rPr lang="en-US" altLang="zh-CN" sz="1600" b="1">
                <a:latin typeface="Arial" panose="020B0604020202020204" pitchFamily="34" charset="0"/>
                <a:ea typeface="宋体" panose="02010600030101010101" pitchFamily="2" charset="-122"/>
              </a:rPr>
              <a:t>Six covalent bonds are formed; sulphur can make use of d orbitals to expand its ‘octet’</a:t>
            </a:r>
          </a:p>
        </p:txBody>
      </p:sp>
      <p:pic>
        <p:nvPicPr>
          <p:cNvPr id="33806" name="Picture 111" descr="octahedral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3644900"/>
            <a:ext cx="302418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Text Box 3"/>
          <p:cNvSpPr txBox="1">
            <a:spLocks noChangeArrowheads="1"/>
          </p:cNvSpPr>
          <p:nvPr/>
        </p:nvSpPr>
        <p:spPr bwMode="auto">
          <a:xfrm>
            <a:off x="1447800" y="317500"/>
            <a:ext cx="6248400" cy="457200"/>
          </a:xfrm>
          <a:prstGeom prst="rect">
            <a:avLst/>
          </a:prstGeom>
          <a:noFill/>
          <a:ln w="9525">
            <a:noFill/>
            <a:miter lim="800000"/>
          </a:ln>
          <a:effectLst/>
        </p:spPr>
        <p:txBody>
          <a:bodyPr>
            <a:spAutoFit/>
          </a:bodyPr>
          <a:lstStyle/>
          <a:p>
            <a:pPr>
              <a:spcBef>
                <a:spcPct val="50000"/>
              </a:spcBef>
              <a:defRPr/>
            </a:pPr>
            <a:r>
              <a:rPr lang="en-US" b="1">
                <a:solidFill>
                  <a:srgbClr val="000066"/>
                </a:solidFill>
                <a:effectLst>
                  <a:outerShdw blurRad="38100" dist="38100" dir="2700000" algn="tl">
                    <a:srgbClr val="000000"/>
                  </a:outerShdw>
                </a:effectLst>
                <a:latin typeface="Arial" panose="020B0604020202020204" pitchFamily="34" charset="0"/>
              </a:rPr>
              <a:t>IRREGULAR SHAPES</a:t>
            </a:r>
          </a:p>
        </p:txBody>
      </p:sp>
      <p:sp>
        <p:nvSpPr>
          <p:cNvPr id="34819" name="Line 5"/>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0" name="AutoShape 6">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4821" name="Line 7"/>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2" name="AutoShape 8">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4823" name="Text Box 12"/>
          <p:cNvSpPr txBox="1">
            <a:spLocks noChangeArrowheads="1"/>
          </p:cNvSpPr>
          <p:nvPr/>
        </p:nvSpPr>
        <p:spPr bwMode="auto">
          <a:xfrm>
            <a:off x="496888" y="1076325"/>
            <a:ext cx="80454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If a molecule, or ion, has lone pairs on the central atom, the shapes are slightly distorted away from the regular shapes. This is because of the extra repulsion caused by the lone pairs. </a:t>
            </a:r>
          </a:p>
        </p:txBody>
      </p:sp>
      <p:sp>
        <p:nvSpPr>
          <p:cNvPr id="34824" name="Text Box 13"/>
          <p:cNvSpPr txBox="1">
            <a:spLocks noChangeArrowheads="1"/>
          </p:cNvSpPr>
          <p:nvPr/>
        </p:nvSpPr>
        <p:spPr bwMode="auto">
          <a:xfrm>
            <a:off x="649288" y="2097088"/>
            <a:ext cx="756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solidFill>
                  <a:srgbClr val="CC0000"/>
                </a:solidFill>
                <a:latin typeface="Arial" panose="020B0604020202020204" pitchFamily="34" charset="0"/>
                <a:ea typeface="宋体" panose="02010600030101010101" pitchFamily="2" charset="-122"/>
              </a:rPr>
              <a:t>BOND PAIR - BOND PAIR</a:t>
            </a:r>
            <a:r>
              <a:rPr lang="en-US" altLang="zh-CN" sz="1600" b="1">
                <a:solidFill>
                  <a:srgbClr val="CC0000"/>
                </a:solidFill>
                <a:latin typeface="Arial" panose="020B0604020202020204" pitchFamily="34" charset="0"/>
                <a:ea typeface="宋体" panose="02010600030101010101" pitchFamily="2" charset="-122"/>
              </a:rPr>
              <a:t>   </a:t>
            </a:r>
            <a:r>
              <a:rPr lang="en-US" altLang="zh-CN" sz="1800" b="1">
                <a:latin typeface="Arial" panose="020B0604020202020204" pitchFamily="34" charset="0"/>
                <a:ea typeface="宋体" panose="02010600030101010101" pitchFamily="2" charset="-122"/>
              </a:rPr>
              <a:t>&lt;</a:t>
            </a:r>
            <a:r>
              <a:rPr lang="en-US" altLang="zh-CN" sz="1600" b="1">
                <a:solidFill>
                  <a:srgbClr val="CC0000"/>
                </a:solidFill>
                <a:latin typeface="Arial" panose="020B0604020202020204" pitchFamily="34" charset="0"/>
                <a:ea typeface="宋体" panose="02010600030101010101" pitchFamily="2" charset="-122"/>
              </a:rPr>
              <a:t>   </a:t>
            </a:r>
            <a:r>
              <a:rPr lang="en-US" altLang="zh-CN" sz="1400" b="1">
                <a:solidFill>
                  <a:srgbClr val="CC0000"/>
                </a:solidFill>
                <a:latin typeface="Arial" panose="020B0604020202020204" pitchFamily="34" charset="0"/>
                <a:ea typeface="宋体" panose="02010600030101010101" pitchFamily="2" charset="-122"/>
              </a:rPr>
              <a:t>LONE PAIR - BOND PAIR</a:t>
            </a:r>
            <a:r>
              <a:rPr lang="en-US" altLang="zh-CN" sz="1600" b="1">
                <a:solidFill>
                  <a:srgbClr val="CC0000"/>
                </a:solidFill>
                <a:latin typeface="Arial" panose="020B0604020202020204" pitchFamily="34" charset="0"/>
                <a:ea typeface="宋体" panose="02010600030101010101" pitchFamily="2" charset="-122"/>
              </a:rPr>
              <a:t>   </a:t>
            </a:r>
            <a:r>
              <a:rPr lang="en-US" altLang="zh-CN" sz="1800" b="1">
                <a:latin typeface="Arial" panose="020B0604020202020204" pitchFamily="34" charset="0"/>
                <a:ea typeface="宋体" panose="02010600030101010101" pitchFamily="2" charset="-122"/>
              </a:rPr>
              <a:t>&lt;</a:t>
            </a:r>
            <a:r>
              <a:rPr lang="en-US" altLang="zh-CN" sz="1600" b="1">
                <a:solidFill>
                  <a:srgbClr val="CC0000"/>
                </a:solidFill>
                <a:latin typeface="Arial" panose="020B0604020202020204" pitchFamily="34" charset="0"/>
                <a:ea typeface="宋体" panose="02010600030101010101" pitchFamily="2" charset="-122"/>
              </a:rPr>
              <a:t>   </a:t>
            </a:r>
            <a:r>
              <a:rPr lang="en-US" altLang="zh-CN" sz="1400" b="1">
                <a:solidFill>
                  <a:srgbClr val="CC0000"/>
                </a:solidFill>
                <a:latin typeface="Arial" panose="020B0604020202020204" pitchFamily="34" charset="0"/>
                <a:ea typeface="宋体" panose="02010600030101010101" pitchFamily="2" charset="-122"/>
              </a:rPr>
              <a:t>LONE PAIR - LONE PAIR</a:t>
            </a:r>
            <a:r>
              <a:rPr lang="en-US" altLang="zh-CN" sz="1600" b="1">
                <a:solidFill>
                  <a:srgbClr val="CC0000"/>
                </a:solidFill>
                <a:latin typeface="Arial" panose="020B0604020202020204" pitchFamily="34" charset="0"/>
                <a:ea typeface="宋体" panose="02010600030101010101" pitchFamily="2" charset="-122"/>
              </a:rPr>
              <a:t> </a:t>
            </a:r>
          </a:p>
        </p:txBody>
      </p:sp>
      <p:grpSp>
        <p:nvGrpSpPr>
          <p:cNvPr id="34825" name="Group 46"/>
          <p:cNvGrpSpPr/>
          <p:nvPr/>
        </p:nvGrpSpPr>
        <p:grpSpPr bwMode="auto">
          <a:xfrm>
            <a:off x="4040188" y="2795588"/>
            <a:ext cx="823912" cy="1057275"/>
            <a:chOff x="2665" y="1846"/>
            <a:chExt cx="519" cy="666"/>
          </a:xfrm>
        </p:grpSpPr>
        <p:pic>
          <p:nvPicPr>
            <p:cNvPr id="34837" name="Picture 19" descr="lpai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 y="1846"/>
              <a:ext cx="13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Line 16"/>
            <p:cNvSpPr>
              <a:spLocks noChangeShapeType="1"/>
            </p:cNvSpPr>
            <p:nvPr/>
          </p:nvSpPr>
          <p:spPr bwMode="auto">
            <a:xfrm rot="4923391" flipV="1">
              <a:off x="2946" y="2275"/>
              <a:ext cx="187"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9" name="Text Box 27"/>
            <p:cNvSpPr txBox="1">
              <a:spLocks noChangeArrowheads="1"/>
            </p:cNvSpPr>
            <p:nvPr/>
          </p:nvSpPr>
          <p:spPr bwMode="auto">
            <a:xfrm>
              <a:off x="2665" y="217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b="1">
                  <a:latin typeface="Arial" panose="020B0604020202020204" pitchFamily="34" charset="0"/>
                  <a:ea typeface="宋体" panose="02010600030101010101" pitchFamily="2" charset="-122"/>
                </a:rPr>
                <a:t>O</a:t>
              </a:r>
              <a:endParaRPr lang="en-US" altLang="zh-CN" sz="2000">
                <a:ea typeface="宋体" panose="02010600030101010101" pitchFamily="2" charset="-122"/>
              </a:endParaRPr>
            </a:p>
          </p:txBody>
        </p:sp>
        <p:sp>
          <p:nvSpPr>
            <p:cNvPr id="34840" name="Arc 29"/>
            <p:cNvSpPr/>
            <p:nvPr/>
          </p:nvSpPr>
          <p:spPr bwMode="auto">
            <a:xfrm rot="7453364" flipH="1">
              <a:off x="2863" y="1998"/>
              <a:ext cx="257" cy="351"/>
            </a:xfrm>
            <a:custGeom>
              <a:avLst/>
              <a:gdLst>
                <a:gd name="T0" fmla="*/ 0 w 21600"/>
                <a:gd name="T1" fmla="*/ 0 h 31500"/>
                <a:gd name="T2" fmla="*/ 3 w 21600"/>
                <a:gd name="T3" fmla="*/ 4 h 31500"/>
                <a:gd name="T4" fmla="*/ 0 w 21600"/>
                <a:gd name="T5" fmla="*/ 3 h 31500"/>
                <a:gd name="T6" fmla="*/ 0 60000 65536"/>
                <a:gd name="T7" fmla="*/ 0 60000 65536"/>
                <a:gd name="T8" fmla="*/ 0 60000 65536"/>
                <a:gd name="T9" fmla="*/ 0 w 21600"/>
                <a:gd name="T10" fmla="*/ 0 h 31500"/>
                <a:gd name="T11" fmla="*/ 21600 w 21600"/>
                <a:gd name="T12" fmla="*/ 31500 h 31500"/>
              </a:gdLst>
              <a:ahLst/>
              <a:cxnLst>
                <a:cxn ang="T6">
                  <a:pos x="T0" y="T1"/>
                </a:cxn>
                <a:cxn ang="T7">
                  <a:pos x="T2" y="T3"/>
                </a:cxn>
                <a:cxn ang="T8">
                  <a:pos x="T4" y="T5"/>
                </a:cxn>
              </a:cxnLst>
              <a:rect l="T9" t="T10" r="T11" b="T12"/>
              <a:pathLst>
                <a:path w="21600" h="31500" fill="none" extrusionOk="0">
                  <a:moveTo>
                    <a:pt x="-1" y="0"/>
                  </a:moveTo>
                  <a:cubicBezTo>
                    <a:pt x="11929" y="0"/>
                    <a:pt x="21600" y="9670"/>
                    <a:pt x="21600" y="21600"/>
                  </a:cubicBezTo>
                  <a:cubicBezTo>
                    <a:pt x="21600" y="25044"/>
                    <a:pt x="20776" y="28438"/>
                    <a:pt x="19197" y="31499"/>
                  </a:cubicBezTo>
                </a:path>
                <a:path w="21600" h="31500" stroke="0" extrusionOk="0">
                  <a:moveTo>
                    <a:pt x="-1" y="0"/>
                  </a:moveTo>
                  <a:cubicBezTo>
                    <a:pt x="11929" y="0"/>
                    <a:pt x="21600" y="9670"/>
                    <a:pt x="21600" y="21600"/>
                  </a:cubicBezTo>
                  <a:cubicBezTo>
                    <a:pt x="21600" y="25044"/>
                    <a:pt x="20776" y="28438"/>
                    <a:pt x="19197" y="31499"/>
                  </a:cubicBezTo>
                  <a:lnTo>
                    <a:pt x="0" y="21600"/>
                  </a:lnTo>
                  <a:close/>
                </a:path>
              </a:pathLst>
            </a:custGeom>
            <a:noFill/>
            <a:ln w="31750">
              <a:solidFill>
                <a:schemeClr val="accent2"/>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4826" name="Group 45"/>
          <p:cNvGrpSpPr/>
          <p:nvPr/>
        </p:nvGrpSpPr>
        <p:grpSpPr bwMode="auto">
          <a:xfrm>
            <a:off x="1463675" y="2820988"/>
            <a:ext cx="808038" cy="1031875"/>
            <a:chOff x="761" y="1870"/>
            <a:chExt cx="509" cy="650"/>
          </a:xfrm>
        </p:grpSpPr>
        <p:sp>
          <p:nvSpPr>
            <p:cNvPr id="34833" name="Text Box 15"/>
            <p:cNvSpPr txBox="1">
              <a:spLocks noChangeArrowheads="1"/>
            </p:cNvSpPr>
            <p:nvPr/>
          </p:nvSpPr>
          <p:spPr bwMode="auto">
            <a:xfrm>
              <a:off x="761" y="2177"/>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b="1">
                  <a:latin typeface="Arial" panose="020B0604020202020204" pitchFamily="34" charset="0"/>
                  <a:ea typeface="宋体" panose="02010600030101010101" pitchFamily="2" charset="-122"/>
                </a:rPr>
                <a:t>O</a:t>
              </a:r>
              <a:endParaRPr lang="en-US" altLang="zh-CN" sz="2000">
                <a:ea typeface="宋体" panose="02010600030101010101" pitchFamily="2" charset="-122"/>
              </a:endParaRPr>
            </a:p>
          </p:txBody>
        </p:sp>
        <p:sp>
          <p:nvSpPr>
            <p:cNvPr id="34834" name="Arc 20"/>
            <p:cNvSpPr/>
            <p:nvPr/>
          </p:nvSpPr>
          <p:spPr bwMode="auto">
            <a:xfrm rot="7453364" flipH="1">
              <a:off x="921" y="1971"/>
              <a:ext cx="271" cy="426"/>
            </a:xfrm>
            <a:custGeom>
              <a:avLst/>
              <a:gdLst>
                <a:gd name="T0" fmla="*/ 1 w 21600"/>
                <a:gd name="T1" fmla="*/ 0 h 30730"/>
                <a:gd name="T2" fmla="*/ 3 w 21600"/>
                <a:gd name="T3" fmla="*/ 6 h 30730"/>
                <a:gd name="T4" fmla="*/ 0 w 21600"/>
                <a:gd name="T5" fmla="*/ 4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19050">
              <a:solidFill>
                <a:srgbClr val="FF00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4835" name="Line 24"/>
            <p:cNvSpPr>
              <a:spLocks noChangeShapeType="1"/>
            </p:cNvSpPr>
            <p:nvPr/>
          </p:nvSpPr>
          <p:spPr bwMode="auto">
            <a:xfrm>
              <a:off x="870" y="1870"/>
              <a:ext cx="0" cy="34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6" name="Line 32"/>
            <p:cNvSpPr>
              <a:spLocks noChangeShapeType="1"/>
            </p:cNvSpPr>
            <p:nvPr/>
          </p:nvSpPr>
          <p:spPr bwMode="auto">
            <a:xfrm rot="4923391" flipV="1">
              <a:off x="1020" y="2283"/>
              <a:ext cx="187"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4827" name="Group 47"/>
          <p:cNvGrpSpPr/>
          <p:nvPr/>
        </p:nvGrpSpPr>
        <p:grpSpPr bwMode="auto">
          <a:xfrm>
            <a:off x="6623050" y="2774950"/>
            <a:ext cx="869950" cy="1116013"/>
            <a:chOff x="4541" y="1870"/>
            <a:chExt cx="548" cy="703"/>
          </a:xfrm>
        </p:grpSpPr>
        <p:pic>
          <p:nvPicPr>
            <p:cNvPr id="34829" name="Picture 22" descr="lpairp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 y="2387"/>
              <a:ext cx="3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0" name="Picture 39" descr="lpai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 y="1870"/>
              <a:ext cx="13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1" name="Text Box 41"/>
            <p:cNvSpPr txBox="1">
              <a:spLocks noChangeArrowheads="1"/>
            </p:cNvSpPr>
            <p:nvPr/>
          </p:nvSpPr>
          <p:spPr bwMode="auto">
            <a:xfrm>
              <a:off x="4541" y="2201"/>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b="1">
                  <a:latin typeface="Arial" panose="020B0604020202020204" pitchFamily="34" charset="0"/>
                  <a:ea typeface="宋体" panose="02010600030101010101" pitchFamily="2" charset="-122"/>
                </a:rPr>
                <a:t>O</a:t>
              </a:r>
              <a:endParaRPr lang="en-US" altLang="zh-CN" sz="2000">
                <a:ea typeface="宋体" panose="02010600030101010101" pitchFamily="2" charset="-122"/>
              </a:endParaRPr>
            </a:p>
          </p:txBody>
        </p:sp>
        <p:sp>
          <p:nvSpPr>
            <p:cNvPr id="34832" name="Arc 42"/>
            <p:cNvSpPr/>
            <p:nvPr/>
          </p:nvSpPr>
          <p:spPr bwMode="auto">
            <a:xfrm rot="7453364" flipH="1">
              <a:off x="4741" y="2024"/>
              <a:ext cx="257" cy="342"/>
            </a:xfrm>
            <a:custGeom>
              <a:avLst/>
              <a:gdLst>
                <a:gd name="T0" fmla="*/ 1 w 21600"/>
                <a:gd name="T1" fmla="*/ 0 h 30730"/>
                <a:gd name="T2" fmla="*/ 3 w 21600"/>
                <a:gd name="T3" fmla="*/ 4 h 30730"/>
                <a:gd name="T4" fmla="*/ 0 w 21600"/>
                <a:gd name="T5" fmla="*/ 3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41275">
              <a:solidFill>
                <a:srgbClr val="0099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4828" name="Text Box 48"/>
          <p:cNvSpPr txBox="1">
            <a:spLocks noChangeArrowheads="1"/>
          </p:cNvSpPr>
          <p:nvPr/>
        </p:nvSpPr>
        <p:spPr bwMode="auto">
          <a:xfrm>
            <a:off x="1524000" y="4464050"/>
            <a:ext cx="6172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As a result of the extra repulsion, bond angles tend to be slightly less as the bonds are squeezed together.</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67"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868"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69"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68968" name="Text Box 8"/>
          <p:cNvSpPr txBox="1">
            <a:spLocks noChangeArrowheads="1"/>
          </p:cNvSpPr>
          <p:nvPr/>
        </p:nvSpPr>
        <p:spPr bwMode="auto">
          <a:xfrm>
            <a:off x="3854450" y="258763"/>
            <a:ext cx="1425575" cy="396875"/>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AMMONIA</a:t>
            </a:r>
            <a:endParaRPr lang="en-US" altLang="zh-CN" sz="1800">
              <a:latin typeface="Arial" panose="020B0604020202020204" pitchFamily="34" charset="0"/>
              <a:ea typeface="宋体" panose="02010600030101010101" pitchFamily="2" charset="-122"/>
            </a:endParaRPr>
          </a:p>
        </p:txBody>
      </p:sp>
      <p:sp>
        <p:nvSpPr>
          <p:cNvPr id="36871" name="Text Box 9"/>
          <p:cNvSpPr txBox="1">
            <a:spLocks noChangeArrowheads="1"/>
          </p:cNvSpPr>
          <p:nvPr/>
        </p:nvSpPr>
        <p:spPr bwMode="auto">
          <a:xfrm>
            <a:off x="5585614" y="5542935"/>
            <a:ext cx="3507179" cy="85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lnSpc>
                <a:spcPts val="2500"/>
              </a:lnSpc>
              <a:spcBef>
                <a:spcPct val="50000"/>
              </a:spcBef>
            </a:pPr>
            <a:r>
              <a:rPr lang="en-US" altLang="zh-CN" sz="1600" b="1" dirty="0">
                <a:solidFill>
                  <a:srgbClr val="5F5F5F"/>
                </a:solidFill>
                <a:latin typeface="Arial" panose="020B0604020202020204" pitchFamily="34" charset="0"/>
                <a:ea typeface="宋体" panose="02010600030101010101" pitchFamily="2" charset="-122"/>
              </a:rPr>
              <a:t>ANGLE</a:t>
            </a:r>
            <a:r>
              <a:rPr lang="en-US" altLang="zh-CN" sz="1600" b="1" dirty="0">
                <a:solidFill>
                  <a:schemeClr val="bg2"/>
                </a:solidFill>
                <a:latin typeface="Arial" panose="020B0604020202020204" pitchFamily="34" charset="0"/>
                <a:ea typeface="宋体" panose="02010600030101010101" pitchFamily="2" charset="-122"/>
              </a:rPr>
              <a:t>... </a:t>
            </a:r>
            <a:r>
              <a:rPr lang="en-US" altLang="zh-CN" sz="1600" b="1" dirty="0">
                <a:solidFill>
                  <a:srgbClr val="CC0000"/>
                </a:solidFill>
                <a:latin typeface="Arial" panose="020B0604020202020204" pitchFamily="34" charset="0"/>
                <a:ea typeface="宋体" panose="02010600030101010101" pitchFamily="2" charset="-122"/>
              </a:rPr>
              <a:t>107°</a:t>
            </a:r>
          </a:p>
          <a:p>
            <a:pPr algn="l">
              <a:lnSpc>
                <a:spcPts val="2500"/>
              </a:lnSpc>
              <a:spcBef>
                <a:spcPct val="50000"/>
              </a:spcBef>
            </a:pPr>
            <a:r>
              <a:rPr lang="en-US" altLang="zh-CN" sz="1600" b="1" dirty="0">
                <a:solidFill>
                  <a:srgbClr val="5F5F5F"/>
                </a:solidFill>
                <a:latin typeface="Arial" panose="020B0604020202020204" pitchFamily="34" charset="0"/>
                <a:ea typeface="宋体" panose="02010600030101010101" pitchFamily="2" charset="-122"/>
              </a:rPr>
              <a:t>SHAPE</a:t>
            </a:r>
            <a:r>
              <a:rPr lang="en-US" altLang="zh-CN" sz="1600" b="1" dirty="0">
                <a:solidFill>
                  <a:schemeClr val="bg2"/>
                </a:solidFill>
                <a:latin typeface="Arial" panose="020B0604020202020204" pitchFamily="34" charset="0"/>
                <a:ea typeface="宋体" panose="02010600030101010101" pitchFamily="2" charset="-122"/>
              </a:rPr>
              <a:t>...	 </a:t>
            </a:r>
            <a:r>
              <a:rPr lang="en-US" altLang="zh-CN" sz="1600" b="1" dirty="0">
                <a:solidFill>
                  <a:srgbClr val="FF0000"/>
                </a:solidFill>
                <a:latin typeface="Arial" panose="020B0604020202020204" pitchFamily="34" charset="0"/>
                <a:ea typeface="宋体" panose="02010600030101010101" pitchFamily="2" charset="-122"/>
              </a:rPr>
              <a:t>TRIGONAL PYRAMIDAL</a:t>
            </a:r>
            <a:endParaRPr lang="en-US" altLang="zh-CN" sz="1600" b="1" dirty="0">
              <a:solidFill>
                <a:srgbClr val="FF0000"/>
              </a:solidFill>
              <a:ea typeface="宋体" panose="02010600030101010101" pitchFamily="2" charset="-122"/>
            </a:endParaRPr>
          </a:p>
        </p:txBody>
      </p:sp>
      <p:grpSp>
        <p:nvGrpSpPr>
          <p:cNvPr id="36872" name="Group 10"/>
          <p:cNvGrpSpPr/>
          <p:nvPr/>
        </p:nvGrpSpPr>
        <p:grpSpPr bwMode="auto">
          <a:xfrm>
            <a:off x="1981200" y="1435100"/>
            <a:ext cx="673100" cy="584200"/>
            <a:chOff x="2464" y="952"/>
            <a:chExt cx="424" cy="368"/>
          </a:xfrm>
        </p:grpSpPr>
        <p:sp>
          <p:nvSpPr>
            <p:cNvPr id="36940" name="Text Box 11"/>
            <p:cNvSpPr txBox="1">
              <a:spLocks noChangeArrowheads="1"/>
            </p:cNvSpPr>
            <p:nvPr/>
          </p:nvSpPr>
          <p:spPr bwMode="auto">
            <a:xfrm>
              <a:off x="2588" y="101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941" name="Oval 12"/>
            <p:cNvSpPr>
              <a:spLocks noChangeArrowheads="1"/>
            </p:cNvSpPr>
            <p:nvPr/>
          </p:nvSpPr>
          <p:spPr bwMode="auto">
            <a:xfrm>
              <a:off x="2520" y="952"/>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42" name="Oval 13"/>
            <p:cNvSpPr>
              <a:spLocks noChangeArrowheads="1"/>
            </p:cNvSpPr>
            <p:nvPr/>
          </p:nvSpPr>
          <p:spPr bwMode="auto">
            <a:xfrm>
              <a:off x="2464" y="107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6873" name="Group 14"/>
          <p:cNvGrpSpPr/>
          <p:nvPr/>
        </p:nvGrpSpPr>
        <p:grpSpPr bwMode="auto">
          <a:xfrm>
            <a:off x="406400" y="1244600"/>
            <a:ext cx="1092200" cy="1054100"/>
            <a:chOff x="464" y="672"/>
            <a:chExt cx="688" cy="664"/>
          </a:xfrm>
        </p:grpSpPr>
        <p:sp>
          <p:nvSpPr>
            <p:cNvPr id="36933" name="Text Box 15"/>
            <p:cNvSpPr txBox="1">
              <a:spLocks noChangeArrowheads="1"/>
            </p:cNvSpPr>
            <p:nvPr/>
          </p:nvSpPr>
          <p:spPr bwMode="auto">
            <a:xfrm>
              <a:off x="696" y="87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36934" name="Oval 16"/>
            <p:cNvSpPr>
              <a:spLocks noChangeArrowheads="1"/>
            </p:cNvSpPr>
            <p:nvPr/>
          </p:nvSpPr>
          <p:spPr bwMode="auto">
            <a:xfrm>
              <a:off x="504" y="680"/>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35" name="Oval 17"/>
            <p:cNvSpPr>
              <a:spLocks noChangeArrowheads="1"/>
            </p:cNvSpPr>
            <p:nvPr/>
          </p:nvSpPr>
          <p:spPr bwMode="auto">
            <a:xfrm>
              <a:off x="936" y="680"/>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36" name="Oval 18"/>
            <p:cNvSpPr>
              <a:spLocks noChangeArrowheads="1"/>
            </p:cNvSpPr>
            <p:nvPr/>
          </p:nvSpPr>
          <p:spPr bwMode="auto">
            <a:xfrm>
              <a:off x="584" y="67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37" name="Oval 19"/>
            <p:cNvSpPr>
              <a:spLocks noChangeArrowheads="1"/>
            </p:cNvSpPr>
            <p:nvPr/>
          </p:nvSpPr>
          <p:spPr bwMode="auto">
            <a:xfrm>
              <a:off x="464" y="98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38" name="Oval 20"/>
            <p:cNvSpPr>
              <a:spLocks noChangeArrowheads="1"/>
            </p:cNvSpPr>
            <p:nvPr/>
          </p:nvSpPr>
          <p:spPr bwMode="auto">
            <a:xfrm>
              <a:off x="736" y="122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39" name="Oval 21"/>
            <p:cNvSpPr>
              <a:spLocks noChangeArrowheads="1"/>
            </p:cNvSpPr>
            <p:nvPr/>
          </p:nvSpPr>
          <p:spPr bwMode="auto">
            <a:xfrm>
              <a:off x="1040" y="99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6874" name="Group 22"/>
          <p:cNvGrpSpPr/>
          <p:nvPr/>
        </p:nvGrpSpPr>
        <p:grpSpPr bwMode="auto">
          <a:xfrm>
            <a:off x="3848100" y="884238"/>
            <a:ext cx="1803400" cy="1452562"/>
            <a:chOff x="3776" y="549"/>
            <a:chExt cx="1136" cy="915"/>
          </a:xfrm>
        </p:grpSpPr>
        <p:sp>
          <p:nvSpPr>
            <p:cNvPr id="36917" name="Text Box 23"/>
            <p:cNvSpPr txBox="1">
              <a:spLocks noChangeArrowheads="1"/>
            </p:cNvSpPr>
            <p:nvPr/>
          </p:nvSpPr>
          <p:spPr bwMode="auto">
            <a:xfrm>
              <a:off x="4237" y="1008"/>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36918" name="Oval 24"/>
            <p:cNvSpPr>
              <a:spLocks noChangeArrowheads="1"/>
            </p:cNvSpPr>
            <p:nvPr/>
          </p:nvSpPr>
          <p:spPr bwMode="auto">
            <a:xfrm>
              <a:off x="4045" y="816"/>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19" name="Text Box 25"/>
            <p:cNvSpPr txBox="1">
              <a:spLocks noChangeArrowheads="1"/>
            </p:cNvSpPr>
            <p:nvPr/>
          </p:nvSpPr>
          <p:spPr bwMode="auto">
            <a:xfrm>
              <a:off x="3836" y="97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920" name="Oval 26"/>
            <p:cNvSpPr>
              <a:spLocks noChangeArrowheads="1"/>
            </p:cNvSpPr>
            <p:nvPr/>
          </p:nvSpPr>
          <p:spPr bwMode="auto">
            <a:xfrm>
              <a:off x="3776" y="912"/>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21" name="Oval 27"/>
            <p:cNvSpPr>
              <a:spLocks noChangeArrowheads="1"/>
            </p:cNvSpPr>
            <p:nvPr/>
          </p:nvSpPr>
          <p:spPr bwMode="auto">
            <a:xfrm>
              <a:off x="4032" y="91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22" name="Oval 28"/>
            <p:cNvSpPr>
              <a:spLocks noChangeArrowheads="1"/>
            </p:cNvSpPr>
            <p:nvPr/>
          </p:nvSpPr>
          <p:spPr bwMode="auto">
            <a:xfrm>
              <a:off x="4368" y="135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23" name="Text Box 29"/>
            <p:cNvSpPr txBox="1">
              <a:spLocks noChangeArrowheads="1"/>
            </p:cNvSpPr>
            <p:nvPr/>
          </p:nvSpPr>
          <p:spPr bwMode="auto">
            <a:xfrm>
              <a:off x="4612" y="98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924" name="Oval 30"/>
            <p:cNvSpPr>
              <a:spLocks noChangeArrowheads="1"/>
            </p:cNvSpPr>
            <p:nvPr/>
          </p:nvSpPr>
          <p:spPr bwMode="auto">
            <a:xfrm>
              <a:off x="4544" y="925"/>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25" name="Oval 31"/>
            <p:cNvSpPr>
              <a:spLocks noChangeArrowheads="1"/>
            </p:cNvSpPr>
            <p:nvPr/>
          </p:nvSpPr>
          <p:spPr bwMode="auto">
            <a:xfrm>
              <a:off x="4568" y="901"/>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26" name="Text Box 32"/>
            <p:cNvSpPr txBox="1">
              <a:spLocks noChangeArrowheads="1"/>
            </p:cNvSpPr>
            <p:nvPr/>
          </p:nvSpPr>
          <p:spPr bwMode="auto">
            <a:xfrm>
              <a:off x="4238" y="60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927" name="Oval 33"/>
            <p:cNvSpPr>
              <a:spLocks noChangeArrowheads="1"/>
            </p:cNvSpPr>
            <p:nvPr/>
          </p:nvSpPr>
          <p:spPr bwMode="auto">
            <a:xfrm>
              <a:off x="4162" y="549"/>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28" name="Oval 34"/>
            <p:cNvSpPr>
              <a:spLocks noChangeArrowheads="1"/>
            </p:cNvSpPr>
            <p:nvPr/>
          </p:nvSpPr>
          <p:spPr bwMode="auto">
            <a:xfrm>
              <a:off x="4146" y="789"/>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29" name="Oval 35"/>
            <p:cNvSpPr>
              <a:spLocks noChangeArrowheads="1"/>
            </p:cNvSpPr>
            <p:nvPr/>
          </p:nvSpPr>
          <p:spPr bwMode="auto">
            <a:xfrm>
              <a:off x="4192" y="134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30" name="Oval 36"/>
            <p:cNvSpPr>
              <a:spLocks noChangeArrowheads="1"/>
            </p:cNvSpPr>
            <p:nvPr/>
          </p:nvSpPr>
          <p:spPr bwMode="auto">
            <a:xfrm>
              <a:off x="4018" y="1189"/>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31" name="Oval 37"/>
            <p:cNvSpPr>
              <a:spLocks noChangeArrowheads="1"/>
            </p:cNvSpPr>
            <p:nvPr/>
          </p:nvSpPr>
          <p:spPr bwMode="auto">
            <a:xfrm>
              <a:off x="4568" y="1208"/>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932" name="Oval 38"/>
            <p:cNvSpPr>
              <a:spLocks noChangeArrowheads="1"/>
            </p:cNvSpPr>
            <p:nvPr/>
          </p:nvSpPr>
          <p:spPr bwMode="auto">
            <a:xfrm>
              <a:off x="4432" y="800"/>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6875" name="Group 39"/>
          <p:cNvGrpSpPr/>
          <p:nvPr/>
        </p:nvGrpSpPr>
        <p:grpSpPr bwMode="auto">
          <a:xfrm>
            <a:off x="6584950" y="1277938"/>
            <a:ext cx="2111375" cy="942975"/>
            <a:chOff x="4156" y="781"/>
            <a:chExt cx="1330" cy="594"/>
          </a:xfrm>
        </p:grpSpPr>
        <p:sp>
          <p:nvSpPr>
            <p:cNvPr id="36915" name="Text Box 40"/>
            <p:cNvSpPr txBox="1">
              <a:spLocks noChangeArrowheads="1"/>
            </p:cNvSpPr>
            <p:nvPr/>
          </p:nvSpPr>
          <p:spPr bwMode="auto">
            <a:xfrm>
              <a:off x="4156" y="781"/>
              <a:ext cx="133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latin typeface="Arial" panose="020B0604020202020204" pitchFamily="34" charset="0"/>
                  <a:ea typeface="宋体" panose="02010600030101010101" pitchFamily="2" charset="-122"/>
                </a:rPr>
                <a:t>BOND PAIRS	3</a:t>
              </a:r>
            </a:p>
            <a:p>
              <a:pPr algn="l">
                <a:spcBef>
                  <a:spcPct val="50000"/>
                </a:spcBef>
              </a:pPr>
              <a:r>
                <a:rPr lang="en-US" altLang="zh-CN" sz="1400" b="1">
                  <a:latin typeface="Arial" panose="020B0604020202020204" pitchFamily="34" charset="0"/>
                  <a:ea typeface="宋体" panose="02010600030101010101" pitchFamily="2" charset="-122"/>
                </a:rPr>
                <a:t>LONE PAIRS	1</a:t>
              </a:r>
            </a:p>
            <a:p>
              <a:pPr algn="l">
                <a:spcBef>
                  <a:spcPct val="50000"/>
                </a:spcBef>
              </a:pPr>
              <a:r>
                <a:rPr lang="en-US" altLang="zh-CN" sz="1400" b="1">
                  <a:solidFill>
                    <a:srgbClr val="CC0000"/>
                  </a:solidFill>
                  <a:latin typeface="Arial" panose="020B0604020202020204" pitchFamily="34" charset="0"/>
                  <a:ea typeface="宋体" panose="02010600030101010101" pitchFamily="2" charset="-122"/>
                </a:rPr>
                <a:t>TOTAL PAIRS	4</a:t>
              </a:r>
              <a:endParaRPr lang="en-US" altLang="zh-CN" sz="1800">
                <a:latin typeface="Arial" panose="020B0604020202020204" pitchFamily="34" charset="0"/>
                <a:ea typeface="宋体" panose="02010600030101010101" pitchFamily="2" charset="-122"/>
              </a:endParaRPr>
            </a:p>
          </p:txBody>
        </p:sp>
        <p:sp>
          <p:nvSpPr>
            <p:cNvPr id="36916" name="Line 41"/>
            <p:cNvSpPr>
              <a:spLocks noChangeShapeType="1"/>
            </p:cNvSpPr>
            <p:nvPr/>
          </p:nvSpPr>
          <p:spPr bwMode="auto">
            <a:xfrm>
              <a:off x="4208" y="1176"/>
              <a:ext cx="124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6876" name="Group 42"/>
          <p:cNvGrpSpPr/>
          <p:nvPr/>
        </p:nvGrpSpPr>
        <p:grpSpPr bwMode="auto">
          <a:xfrm>
            <a:off x="469900" y="4554538"/>
            <a:ext cx="1970088" cy="1549400"/>
            <a:chOff x="327" y="2259"/>
            <a:chExt cx="1241" cy="976"/>
          </a:xfrm>
        </p:grpSpPr>
        <p:sp>
          <p:nvSpPr>
            <p:cNvPr id="36900" name="Line 43"/>
            <p:cNvSpPr>
              <a:spLocks noChangeShapeType="1"/>
            </p:cNvSpPr>
            <p:nvPr/>
          </p:nvSpPr>
          <p:spPr bwMode="auto">
            <a:xfrm flipV="1">
              <a:off x="487" y="2862"/>
              <a:ext cx="927" cy="186"/>
            </a:xfrm>
            <a:prstGeom prst="line">
              <a:avLst/>
            </a:prstGeom>
            <a:noFill/>
            <a:ln w="19050" cap="rnd">
              <a:solidFill>
                <a:schemeClr val="folHlink"/>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1" name="Text Box 44"/>
            <p:cNvSpPr txBox="1">
              <a:spLocks noChangeArrowheads="1"/>
            </p:cNvSpPr>
            <p:nvPr/>
          </p:nvSpPr>
          <p:spPr bwMode="auto">
            <a:xfrm>
              <a:off x="1371" y="2758"/>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grpSp>
          <p:nvGrpSpPr>
            <p:cNvPr id="36902" name="Group 45"/>
            <p:cNvGrpSpPr/>
            <p:nvPr/>
          </p:nvGrpSpPr>
          <p:grpSpPr bwMode="auto">
            <a:xfrm>
              <a:off x="327" y="2330"/>
              <a:ext cx="1058" cy="905"/>
              <a:chOff x="599" y="2234"/>
              <a:chExt cx="1058" cy="905"/>
            </a:xfrm>
          </p:grpSpPr>
          <p:sp>
            <p:nvSpPr>
              <p:cNvPr id="36908" name="Text Box 46"/>
              <p:cNvSpPr txBox="1">
                <a:spLocks noChangeArrowheads="1"/>
              </p:cNvSpPr>
              <p:nvPr/>
            </p:nvSpPr>
            <p:spPr bwMode="auto">
              <a:xfrm>
                <a:off x="599" y="2883"/>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909" name="Text Box 47"/>
              <p:cNvSpPr txBox="1">
                <a:spLocks noChangeArrowheads="1"/>
              </p:cNvSpPr>
              <p:nvPr/>
            </p:nvSpPr>
            <p:spPr bwMode="auto">
              <a:xfrm>
                <a:off x="1098" y="2532"/>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36910" name="Line 48"/>
              <p:cNvSpPr>
                <a:spLocks noChangeShapeType="1"/>
              </p:cNvSpPr>
              <p:nvPr/>
            </p:nvSpPr>
            <p:spPr bwMode="auto">
              <a:xfrm>
                <a:off x="1258" y="2646"/>
                <a:ext cx="399" cy="114"/>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1" name="Line 49"/>
              <p:cNvSpPr>
                <a:spLocks noChangeShapeType="1"/>
              </p:cNvSpPr>
              <p:nvPr/>
            </p:nvSpPr>
            <p:spPr bwMode="auto">
              <a:xfrm rot="4923391" flipH="1" flipV="1">
                <a:off x="851" y="2608"/>
                <a:ext cx="214" cy="38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2" name="Text Box 50"/>
              <p:cNvSpPr txBox="1">
                <a:spLocks noChangeArrowheads="1"/>
              </p:cNvSpPr>
              <p:nvPr/>
            </p:nvSpPr>
            <p:spPr bwMode="auto">
              <a:xfrm>
                <a:off x="1402" y="2947"/>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913" name="AutoShape 51"/>
              <p:cNvSpPr>
                <a:spLocks noChangeArrowheads="1"/>
              </p:cNvSpPr>
              <p:nvPr/>
            </p:nvSpPr>
            <p:spPr bwMode="auto">
              <a:xfrm rot="-8252380">
                <a:off x="1167" y="2801"/>
                <a:ext cx="333" cy="76"/>
              </a:xfrm>
              <a:prstGeom prst="rtTriangle">
                <a:avLst/>
              </a:prstGeom>
              <a:solidFill>
                <a:schemeClr val="tx1"/>
              </a:solidFill>
              <a:ln w="9525">
                <a:solidFill>
                  <a:schemeClr val="tx1"/>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pic>
            <p:nvPicPr>
              <p:cNvPr id="36914" name="Picture 52" descr="lpai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 y="2234"/>
                <a:ext cx="13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903" name="Line 53"/>
            <p:cNvSpPr>
              <a:spLocks noChangeShapeType="1"/>
            </p:cNvSpPr>
            <p:nvPr/>
          </p:nvSpPr>
          <p:spPr bwMode="auto">
            <a:xfrm flipH="1">
              <a:off x="487" y="2259"/>
              <a:ext cx="428" cy="788"/>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4" name="Line 54"/>
            <p:cNvSpPr>
              <a:spLocks noChangeShapeType="1"/>
            </p:cNvSpPr>
            <p:nvPr/>
          </p:nvSpPr>
          <p:spPr bwMode="auto">
            <a:xfrm rot="18281388" flipH="1">
              <a:off x="787" y="2332"/>
              <a:ext cx="524" cy="687"/>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5" name="Line 55"/>
            <p:cNvSpPr>
              <a:spLocks noChangeShapeType="1"/>
            </p:cNvSpPr>
            <p:nvPr/>
          </p:nvSpPr>
          <p:spPr bwMode="auto">
            <a:xfrm rot="18281388" flipH="1">
              <a:off x="1061" y="2188"/>
              <a:ext cx="213" cy="75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6" name="Line 56"/>
            <p:cNvSpPr>
              <a:spLocks noChangeShapeType="1"/>
            </p:cNvSpPr>
            <p:nvPr/>
          </p:nvSpPr>
          <p:spPr bwMode="auto">
            <a:xfrm flipH="1" flipV="1">
              <a:off x="487" y="3051"/>
              <a:ext cx="692" cy="4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7" name="Line 57"/>
            <p:cNvSpPr>
              <a:spLocks noChangeShapeType="1"/>
            </p:cNvSpPr>
            <p:nvPr/>
          </p:nvSpPr>
          <p:spPr bwMode="auto">
            <a:xfrm rot="-3318612" flipH="1" flipV="1">
              <a:off x="1140" y="2940"/>
              <a:ext cx="319" cy="59"/>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877" name="Text Box 58"/>
          <p:cNvSpPr txBox="1">
            <a:spLocks noChangeArrowheads="1"/>
          </p:cNvSpPr>
          <p:nvPr/>
        </p:nvSpPr>
        <p:spPr bwMode="auto">
          <a:xfrm>
            <a:off x="5175250" y="5311775"/>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878" name="Text Box 59"/>
          <p:cNvSpPr txBox="1">
            <a:spLocks noChangeArrowheads="1"/>
          </p:cNvSpPr>
          <p:nvPr/>
        </p:nvSpPr>
        <p:spPr bwMode="auto">
          <a:xfrm>
            <a:off x="3556000" y="5649913"/>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879" name="Text Box 60"/>
          <p:cNvSpPr txBox="1">
            <a:spLocks noChangeArrowheads="1"/>
          </p:cNvSpPr>
          <p:nvPr/>
        </p:nvSpPr>
        <p:spPr bwMode="auto">
          <a:xfrm>
            <a:off x="4348163" y="5092700"/>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36880" name="Line 61"/>
          <p:cNvSpPr>
            <a:spLocks noChangeShapeType="1"/>
          </p:cNvSpPr>
          <p:nvPr/>
        </p:nvSpPr>
        <p:spPr bwMode="auto">
          <a:xfrm>
            <a:off x="4602163" y="5273675"/>
            <a:ext cx="633412" cy="180975"/>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1" name="Line 62"/>
          <p:cNvSpPr>
            <a:spLocks noChangeShapeType="1"/>
          </p:cNvSpPr>
          <p:nvPr/>
        </p:nvSpPr>
        <p:spPr bwMode="auto">
          <a:xfrm rot="4923391" flipH="1" flipV="1">
            <a:off x="3955256" y="5214144"/>
            <a:ext cx="339725" cy="60483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2" name="Text Box 63"/>
          <p:cNvSpPr txBox="1">
            <a:spLocks noChangeArrowheads="1"/>
          </p:cNvSpPr>
          <p:nvPr/>
        </p:nvSpPr>
        <p:spPr bwMode="auto">
          <a:xfrm>
            <a:off x="4830763" y="5751513"/>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883" name="AutoShape 64"/>
          <p:cNvSpPr>
            <a:spLocks noChangeArrowheads="1"/>
          </p:cNvSpPr>
          <p:nvPr/>
        </p:nvSpPr>
        <p:spPr bwMode="auto">
          <a:xfrm rot="-8252380">
            <a:off x="4457700" y="5519738"/>
            <a:ext cx="528638" cy="120650"/>
          </a:xfrm>
          <a:prstGeom prst="rtTriangle">
            <a:avLst/>
          </a:prstGeom>
          <a:solidFill>
            <a:schemeClr val="tx1"/>
          </a:solidFill>
          <a:ln w="9525">
            <a:solidFill>
              <a:schemeClr val="tx1"/>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pic>
        <p:nvPicPr>
          <p:cNvPr id="36884" name="Picture 65" descr="lpai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75" y="4556125"/>
            <a:ext cx="2206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5" name="Arc 66"/>
          <p:cNvSpPr/>
          <p:nvPr/>
        </p:nvSpPr>
        <p:spPr bwMode="auto">
          <a:xfrm flipH="1">
            <a:off x="3919538" y="4803775"/>
            <a:ext cx="500062" cy="669925"/>
          </a:xfrm>
          <a:custGeom>
            <a:avLst/>
            <a:gdLst>
              <a:gd name="T0" fmla="*/ 3064130 w 21600"/>
              <a:gd name="T1" fmla="*/ 0 h 30730"/>
              <a:gd name="T2" fmla="*/ 10289539 w 21600"/>
              <a:gd name="T3" fmla="*/ 14604607 h 30730"/>
              <a:gd name="T4" fmla="*/ 0 w 21600"/>
              <a:gd name="T5" fmla="*/ 9899586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38100">
            <a:solidFill>
              <a:schemeClr val="accent2"/>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886" name="Arc 67"/>
          <p:cNvSpPr/>
          <p:nvPr/>
        </p:nvSpPr>
        <p:spPr bwMode="auto">
          <a:xfrm rot="15156435" flipH="1">
            <a:off x="4233863" y="5384800"/>
            <a:ext cx="350838" cy="554037"/>
          </a:xfrm>
          <a:custGeom>
            <a:avLst/>
            <a:gdLst>
              <a:gd name="T0" fmla="*/ 1508246 w 21600"/>
              <a:gd name="T1" fmla="*/ 0 h 30730"/>
              <a:gd name="T2" fmla="*/ 5064802 w 21600"/>
              <a:gd name="T3" fmla="*/ 9988840 h 30730"/>
              <a:gd name="T4" fmla="*/ 0 w 21600"/>
              <a:gd name="T5" fmla="*/ 6770827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28575">
            <a:solidFill>
              <a:srgbClr val="CC0000"/>
            </a:solidFill>
            <a:round/>
            <a:headEnd type="arrow" w="med" len="sm"/>
            <a:tailEnd type="arrow"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36887" name="Group 68"/>
          <p:cNvGrpSpPr/>
          <p:nvPr/>
        </p:nvGrpSpPr>
        <p:grpSpPr bwMode="auto">
          <a:xfrm>
            <a:off x="6673850" y="4384675"/>
            <a:ext cx="1931988" cy="1011238"/>
            <a:chOff x="4126" y="2577"/>
            <a:chExt cx="1217" cy="637"/>
          </a:xfrm>
        </p:grpSpPr>
        <p:sp>
          <p:nvSpPr>
            <p:cNvPr id="36889" name="Arc 69"/>
            <p:cNvSpPr/>
            <p:nvPr/>
          </p:nvSpPr>
          <p:spPr bwMode="auto">
            <a:xfrm rot="-6322445">
              <a:off x="4553" y="2756"/>
              <a:ext cx="240" cy="407"/>
            </a:xfrm>
            <a:custGeom>
              <a:avLst/>
              <a:gdLst>
                <a:gd name="T0" fmla="*/ 1 w 29641"/>
                <a:gd name="T1" fmla="*/ 4 h 41037"/>
                <a:gd name="T2" fmla="*/ 2 w 29641"/>
                <a:gd name="T3" fmla="*/ 0 h 41037"/>
                <a:gd name="T4" fmla="*/ 1 w 29641"/>
                <a:gd name="T5" fmla="*/ 2 h 41037"/>
                <a:gd name="T6" fmla="*/ 0 60000 65536"/>
                <a:gd name="T7" fmla="*/ 0 60000 65536"/>
                <a:gd name="T8" fmla="*/ 0 60000 65536"/>
                <a:gd name="T9" fmla="*/ 0 w 29641"/>
                <a:gd name="T10" fmla="*/ 0 h 41037"/>
                <a:gd name="T11" fmla="*/ 29641 w 29641"/>
                <a:gd name="T12" fmla="*/ 41037 h 41037"/>
              </a:gdLst>
              <a:ahLst/>
              <a:cxnLst>
                <a:cxn ang="T6">
                  <a:pos x="T0" y="T1"/>
                </a:cxn>
                <a:cxn ang="T7">
                  <a:pos x="T2" y="T3"/>
                </a:cxn>
                <a:cxn ang="T8">
                  <a:pos x="T4" y="T5"/>
                </a:cxn>
              </a:cxnLst>
              <a:rect l="T9" t="T10" r="T11" b="T12"/>
              <a:pathLst>
                <a:path w="29641" h="41037" fill="none" extrusionOk="0">
                  <a:moveTo>
                    <a:pt x="12178" y="41037"/>
                  </a:moveTo>
                  <a:cubicBezTo>
                    <a:pt x="4730" y="37426"/>
                    <a:pt x="0" y="29877"/>
                    <a:pt x="0" y="21600"/>
                  </a:cubicBezTo>
                  <a:cubicBezTo>
                    <a:pt x="0" y="9670"/>
                    <a:pt x="9670" y="0"/>
                    <a:pt x="21600" y="0"/>
                  </a:cubicBezTo>
                  <a:cubicBezTo>
                    <a:pt x="24354" y="-1"/>
                    <a:pt x="27084" y="526"/>
                    <a:pt x="29640" y="1552"/>
                  </a:cubicBezTo>
                </a:path>
                <a:path w="29641" h="41037" stroke="0" extrusionOk="0">
                  <a:moveTo>
                    <a:pt x="12178" y="41037"/>
                  </a:moveTo>
                  <a:cubicBezTo>
                    <a:pt x="4730" y="37426"/>
                    <a:pt x="0" y="29877"/>
                    <a:pt x="0" y="21600"/>
                  </a:cubicBezTo>
                  <a:cubicBezTo>
                    <a:pt x="0" y="9670"/>
                    <a:pt x="9670" y="0"/>
                    <a:pt x="21600" y="0"/>
                  </a:cubicBezTo>
                  <a:cubicBezTo>
                    <a:pt x="24354" y="-1"/>
                    <a:pt x="27084" y="526"/>
                    <a:pt x="29640" y="1552"/>
                  </a:cubicBezTo>
                  <a:lnTo>
                    <a:pt x="21600" y="21600"/>
                  </a:lnTo>
                  <a:close/>
                </a:path>
              </a:pathLst>
            </a:cu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890" name="Text Box 70"/>
            <p:cNvSpPr txBox="1">
              <a:spLocks noChangeArrowheads="1"/>
            </p:cNvSpPr>
            <p:nvPr/>
          </p:nvSpPr>
          <p:spPr bwMode="auto">
            <a:xfrm>
              <a:off x="4491" y="2865"/>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rgbClr val="FF0066"/>
                  </a:solidFill>
                  <a:latin typeface="Arial" panose="020B0604020202020204" pitchFamily="34" charset="0"/>
                  <a:ea typeface="宋体" panose="02010600030101010101" pitchFamily="2" charset="-122"/>
                </a:rPr>
                <a:t>107°</a:t>
              </a:r>
              <a:endParaRPr lang="en-US" altLang="zh-CN">
                <a:solidFill>
                  <a:srgbClr val="FF0066"/>
                </a:solidFill>
                <a:ea typeface="宋体" panose="02010600030101010101" pitchFamily="2" charset="-122"/>
              </a:endParaRPr>
            </a:p>
          </p:txBody>
        </p:sp>
        <p:sp>
          <p:nvSpPr>
            <p:cNvPr id="36891" name="Oval 71"/>
            <p:cNvSpPr>
              <a:spLocks noChangeArrowheads="1"/>
            </p:cNvSpPr>
            <p:nvPr/>
          </p:nvSpPr>
          <p:spPr bwMode="auto">
            <a:xfrm>
              <a:off x="4667" y="257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892" name="Text Box 72"/>
            <p:cNvSpPr txBox="1">
              <a:spLocks noChangeArrowheads="1"/>
            </p:cNvSpPr>
            <p:nvPr/>
          </p:nvSpPr>
          <p:spPr bwMode="auto">
            <a:xfrm>
              <a:off x="5146" y="2745"/>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893" name="Text Box 73"/>
            <p:cNvSpPr txBox="1">
              <a:spLocks noChangeArrowheads="1"/>
            </p:cNvSpPr>
            <p:nvPr/>
          </p:nvSpPr>
          <p:spPr bwMode="auto">
            <a:xfrm>
              <a:off x="4126" y="2958"/>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894" name="Text Box 74"/>
            <p:cNvSpPr txBox="1">
              <a:spLocks noChangeArrowheads="1"/>
            </p:cNvSpPr>
            <p:nvPr/>
          </p:nvSpPr>
          <p:spPr bwMode="auto">
            <a:xfrm>
              <a:off x="4625" y="2607"/>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36895" name="Line 75"/>
            <p:cNvSpPr>
              <a:spLocks noChangeShapeType="1"/>
            </p:cNvSpPr>
            <p:nvPr/>
          </p:nvSpPr>
          <p:spPr bwMode="auto">
            <a:xfrm>
              <a:off x="4785" y="2721"/>
              <a:ext cx="399" cy="114"/>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6" name="Line 76"/>
            <p:cNvSpPr>
              <a:spLocks noChangeShapeType="1"/>
            </p:cNvSpPr>
            <p:nvPr/>
          </p:nvSpPr>
          <p:spPr bwMode="auto">
            <a:xfrm rot="4923391" flipH="1" flipV="1">
              <a:off x="4378" y="2683"/>
              <a:ext cx="214" cy="38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7" name="Text Box 77"/>
            <p:cNvSpPr txBox="1">
              <a:spLocks noChangeArrowheads="1"/>
            </p:cNvSpPr>
            <p:nvPr/>
          </p:nvSpPr>
          <p:spPr bwMode="auto">
            <a:xfrm>
              <a:off x="4929" y="3022"/>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6898" name="AutoShape 78"/>
            <p:cNvSpPr>
              <a:spLocks noChangeArrowheads="1"/>
            </p:cNvSpPr>
            <p:nvPr/>
          </p:nvSpPr>
          <p:spPr bwMode="auto">
            <a:xfrm rot="-8252380">
              <a:off x="4694" y="2876"/>
              <a:ext cx="333" cy="76"/>
            </a:xfrm>
            <a:prstGeom prst="rtTriangle">
              <a:avLst/>
            </a:prstGeom>
            <a:solidFill>
              <a:schemeClr val="tx1"/>
            </a:solidFill>
            <a:ln w="9525">
              <a:solidFill>
                <a:schemeClr val="tx1"/>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6899" name="Oval 79"/>
            <p:cNvSpPr>
              <a:spLocks noChangeArrowheads="1"/>
            </p:cNvSpPr>
            <p:nvPr/>
          </p:nvSpPr>
          <p:spPr bwMode="auto">
            <a:xfrm>
              <a:off x="4733" y="257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6888" name="Text Box 80"/>
          <p:cNvSpPr txBox="1">
            <a:spLocks noChangeArrowheads="1"/>
          </p:cNvSpPr>
          <p:nvPr/>
        </p:nvSpPr>
        <p:spPr bwMode="auto">
          <a:xfrm>
            <a:off x="571500" y="2774950"/>
            <a:ext cx="804545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buFontTx/>
              <a:buChar char="•"/>
            </a:pPr>
            <a:r>
              <a:rPr lang="en-US" altLang="zh-CN" sz="1600">
                <a:latin typeface="Arial" panose="020B0604020202020204" pitchFamily="34" charset="0"/>
                <a:ea typeface="宋体" panose="02010600030101010101" pitchFamily="2" charset="-122"/>
              </a:rPr>
              <a:t>  </a:t>
            </a:r>
            <a:r>
              <a:rPr lang="en-US" altLang="zh-CN" sz="1600" b="1">
                <a:latin typeface="Arial" panose="020B0604020202020204" pitchFamily="34" charset="0"/>
                <a:ea typeface="宋体" panose="02010600030101010101" pitchFamily="2" charset="-122"/>
              </a:rPr>
              <a:t>The shape is based on a tetrahedron but not all the repulsions are the same</a:t>
            </a:r>
          </a:p>
          <a:p>
            <a:pPr algn="l">
              <a:spcBef>
                <a:spcPct val="50000"/>
              </a:spcBef>
              <a:buFontTx/>
              <a:buChar char="•"/>
            </a:pPr>
            <a:r>
              <a:rPr lang="en-US" altLang="zh-CN" sz="1600">
                <a:latin typeface="Arial" panose="020B0604020202020204" pitchFamily="34" charset="0"/>
                <a:ea typeface="宋体" panose="02010600030101010101" pitchFamily="2" charset="-122"/>
              </a:rPr>
              <a:t>  </a:t>
            </a:r>
            <a:r>
              <a:rPr lang="en-US" altLang="zh-CN" sz="1600" b="1">
                <a:solidFill>
                  <a:schemeClr val="accent2"/>
                </a:solidFill>
                <a:latin typeface="Arial" panose="020B0604020202020204" pitchFamily="34" charset="0"/>
                <a:ea typeface="宋体" panose="02010600030101010101" pitchFamily="2" charset="-122"/>
              </a:rPr>
              <a:t>LP-BP REPULSIONS</a:t>
            </a:r>
            <a:r>
              <a:rPr lang="en-US" altLang="zh-CN" sz="1600">
                <a:latin typeface="Arial" panose="020B0604020202020204" pitchFamily="34" charset="0"/>
                <a:ea typeface="宋体" panose="02010600030101010101" pitchFamily="2" charset="-122"/>
              </a:rPr>
              <a:t> &gt; </a:t>
            </a:r>
            <a:r>
              <a:rPr lang="en-US" altLang="zh-CN" sz="1600" b="1">
                <a:solidFill>
                  <a:srgbClr val="CC0000"/>
                </a:solidFill>
                <a:latin typeface="Arial" panose="020B0604020202020204" pitchFamily="34" charset="0"/>
                <a:ea typeface="宋体" panose="02010600030101010101" pitchFamily="2" charset="-122"/>
              </a:rPr>
              <a:t>BP-BP REPULSIONS</a:t>
            </a:r>
            <a:endParaRPr lang="en-US" altLang="zh-CN" sz="1600">
              <a:latin typeface="Arial" panose="020B0604020202020204" pitchFamily="34" charset="0"/>
              <a:ea typeface="宋体" panose="02010600030101010101" pitchFamily="2" charset="-122"/>
            </a:endParaRPr>
          </a:p>
          <a:p>
            <a:pPr algn="l">
              <a:spcBef>
                <a:spcPct val="50000"/>
              </a:spcBef>
              <a:buFontTx/>
              <a:buChar char="•"/>
            </a:pPr>
            <a:r>
              <a:rPr lang="en-US" altLang="zh-CN" sz="1600" b="1">
                <a:latin typeface="Arial" panose="020B0604020202020204" pitchFamily="34" charset="0"/>
                <a:ea typeface="宋体" panose="02010600030101010101" pitchFamily="2" charset="-122"/>
              </a:rPr>
              <a:t>  The N-H bonds are pushed closer together</a:t>
            </a:r>
          </a:p>
          <a:p>
            <a:pPr algn="l">
              <a:spcBef>
                <a:spcPct val="50000"/>
              </a:spcBef>
              <a:buFontTx/>
              <a:buChar char="•"/>
            </a:pPr>
            <a:r>
              <a:rPr lang="en-US" altLang="zh-CN" sz="1600" b="1">
                <a:latin typeface="Arial" panose="020B0604020202020204" pitchFamily="34" charset="0"/>
                <a:ea typeface="宋体" panose="02010600030101010101" pitchFamily="2" charset="-122"/>
              </a:rPr>
              <a:t>  Lone pairs are </a:t>
            </a:r>
            <a:r>
              <a:rPr lang="en-US" altLang="zh-CN" sz="1600" b="1">
                <a:solidFill>
                  <a:srgbClr val="CC0000"/>
                </a:solidFill>
                <a:latin typeface="Arial" panose="020B0604020202020204" pitchFamily="34" charset="0"/>
                <a:ea typeface="宋体" panose="02010600030101010101" pitchFamily="2" charset="-122"/>
              </a:rPr>
              <a:t>not included</a:t>
            </a:r>
            <a:r>
              <a:rPr lang="en-US" altLang="zh-CN" sz="1600" b="1">
                <a:latin typeface="Arial" panose="020B0604020202020204" pitchFamily="34" charset="0"/>
                <a:ea typeface="宋体" panose="02010600030101010101" pitchFamily="2" charset="-122"/>
              </a:rPr>
              <a:t> in the shape</a:t>
            </a:r>
            <a:endParaRPr lang="en-US" altLang="zh-CN" sz="1600" b="1">
              <a:latin typeface="Verdana" panose="020B0604030504040204" pitchFamily="34" charset="0"/>
              <a:ea typeface="宋体" panose="02010600030101010101" pitchFamily="2" charset="-122"/>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1"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892"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3"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97638" name="Text Box 6"/>
          <p:cNvSpPr txBox="1">
            <a:spLocks noChangeArrowheads="1"/>
          </p:cNvSpPr>
          <p:nvPr/>
        </p:nvSpPr>
        <p:spPr bwMode="auto">
          <a:xfrm>
            <a:off x="3854450" y="258763"/>
            <a:ext cx="1425575" cy="396875"/>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AMMONIA</a:t>
            </a:r>
            <a:endParaRPr lang="en-US" altLang="zh-CN" sz="1800">
              <a:latin typeface="Arial" panose="020B0604020202020204" pitchFamily="34" charset="0"/>
              <a:ea typeface="宋体" panose="02010600030101010101" pitchFamily="2" charset="-122"/>
            </a:endParaRPr>
          </a:p>
        </p:txBody>
      </p:sp>
      <p:grpSp>
        <p:nvGrpSpPr>
          <p:cNvPr id="37895" name="Group 8"/>
          <p:cNvGrpSpPr/>
          <p:nvPr/>
        </p:nvGrpSpPr>
        <p:grpSpPr bwMode="auto">
          <a:xfrm>
            <a:off x="1981200" y="1435100"/>
            <a:ext cx="673100" cy="584200"/>
            <a:chOff x="2464" y="952"/>
            <a:chExt cx="424" cy="368"/>
          </a:xfrm>
        </p:grpSpPr>
        <p:sp>
          <p:nvSpPr>
            <p:cNvPr id="37926" name="Text Box 9"/>
            <p:cNvSpPr txBox="1">
              <a:spLocks noChangeArrowheads="1"/>
            </p:cNvSpPr>
            <p:nvPr/>
          </p:nvSpPr>
          <p:spPr bwMode="auto">
            <a:xfrm>
              <a:off x="2588" y="101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7927" name="Oval 10"/>
            <p:cNvSpPr>
              <a:spLocks noChangeArrowheads="1"/>
            </p:cNvSpPr>
            <p:nvPr/>
          </p:nvSpPr>
          <p:spPr bwMode="auto">
            <a:xfrm>
              <a:off x="2520" y="952"/>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28" name="Oval 11"/>
            <p:cNvSpPr>
              <a:spLocks noChangeArrowheads="1"/>
            </p:cNvSpPr>
            <p:nvPr/>
          </p:nvSpPr>
          <p:spPr bwMode="auto">
            <a:xfrm>
              <a:off x="2464" y="107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7896" name="Group 12"/>
          <p:cNvGrpSpPr/>
          <p:nvPr/>
        </p:nvGrpSpPr>
        <p:grpSpPr bwMode="auto">
          <a:xfrm>
            <a:off x="406400" y="1244600"/>
            <a:ext cx="1092200" cy="1054100"/>
            <a:chOff x="464" y="672"/>
            <a:chExt cx="688" cy="664"/>
          </a:xfrm>
        </p:grpSpPr>
        <p:sp>
          <p:nvSpPr>
            <p:cNvPr id="37919" name="Text Box 13"/>
            <p:cNvSpPr txBox="1">
              <a:spLocks noChangeArrowheads="1"/>
            </p:cNvSpPr>
            <p:nvPr/>
          </p:nvSpPr>
          <p:spPr bwMode="auto">
            <a:xfrm>
              <a:off x="696" y="87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37920" name="Oval 14"/>
            <p:cNvSpPr>
              <a:spLocks noChangeArrowheads="1"/>
            </p:cNvSpPr>
            <p:nvPr/>
          </p:nvSpPr>
          <p:spPr bwMode="auto">
            <a:xfrm>
              <a:off x="504" y="680"/>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21" name="Oval 15"/>
            <p:cNvSpPr>
              <a:spLocks noChangeArrowheads="1"/>
            </p:cNvSpPr>
            <p:nvPr/>
          </p:nvSpPr>
          <p:spPr bwMode="auto">
            <a:xfrm>
              <a:off x="936" y="680"/>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22" name="Oval 16"/>
            <p:cNvSpPr>
              <a:spLocks noChangeArrowheads="1"/>
            </p:cNvSpPr>
            <p:nvPr/>
          </p:nvSpPr>
          <p:spPr bwMode="auto">
            <a:xfrm>
              <a:off x="584" y="67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23" name="Oval 17"/>
            <p:cNvSpPr>
              <a:spLocks noChangeArrowheads="1"/>
            </p:cNvSpPr>
            <p:nvPr/>
          </p:nvSpPr>
          <p:spPr bwMode="auto">
            <a:xfrm>
              <a:off x="464" y="98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24" name="Oval 18"/>
            <p:cNvSpPr>
              <a:spLocks noChangeArrowheads="1"/>
            </p:cNvSpPr>
            <p:nvPr/>
          </p:nvSpPr>
          <p:spPr bwMode="auto">
            <a:xfrm>
              <a:off x="736" y="122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25" name="Oval 19"/>
            <p:cNvSpPr>
              <a:spLocks noChangeArrowheads="1"/>
            </p:cNvSpPr>
            <p:nvPr/>
          </p:nvSpPr>
          <p:spPr bwMode="auto">
            <a:xfrm>
              <a:off x="1040" y="99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7897" name="Group 20"/>
          <p:cNvGrpSpPr/>
          <p:nvPr/>
        </p:nvGrpSpPr>
        <p:grpSpPr bwMode="auto">
          <a:xfrm>
            <a:off x="3848100" y="884238"/>
            <a:ext cx="1803400" cy="1452562"/>
            <a:chOff x="3776" y="549"/>
            <a:chExt cx="1136" cy="915"/>
          </a:xfrm>
        </p:grpSpPr>
        <p:sp>
          <p:nvSpPr>
            <p:cNvPr id="37903" name="Text Box 21"/>
            <p:cNvSpPr txBox="1">
              <a:spLocks noChangeArrowheads="1"/>
            </p:cNvSpPr>
            <p:nvPr/>
          </p:nvSpPr>
          <p:spPr bwMode="auto">
            <a:xfrm>
              <a:off x="4237" y="1008"/>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37904" name="Oval 22"/>
            <p:cNvSpPr>
              <a:spLocks noChangeArrowheads="1"/>
            </p:cNvSpPr>
            <p:nvPr/>
          </p:nvSpPr>
          <p:spPr bwMode="auto">
            <a:xfrm>
              <a:off x="4045" y="816"/>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05" name="Text Box 23"/>
            <p:cNvSpPr txBox="1">
              <a:spLocks noChangeArrowheads="1"/>
            </p:cNvSpPr>
            <p:nvPr/>
          </p:nvSpPr>
          <p:spPr bwMode="auto">
            <a:xfrm>
              <a:off x="3836" y="97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7906" name="Oval 24"/>
            <p:cNvSpPr>
              <a:spLocks noChangeArrowheads="1"/>
            </p:cNvSpPr>
            <p:nvPr/>
          </p:nvSpPr>
          <p:spPr bwMode="auto">
            <a:xfrm>
              <a:off x="3776" y="912"/>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07" name="Oval 25"/>
            <p:cNvSpPr>
              <a:spLocks noChangeArrowheads="1"/>
            </p:cNvSpPr>
            <p:nvPr/>
          </p:nvSpPr>
          <p:spPr bwMode="auto">
            <a:xfrm>
              <a:off x="4032" y="91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08" name="Oval 26"/>
            <p:cNvSpPr>
              <a:spLocks noChangeArrowheads="1"/>
            </p:cNvSpPr>
            <p:nvPr/>
          </p:nvSpPr>
          <p:spPr bwMode="auto">
            <a:xfrm>
              <a:off x="4368" y="135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09" name="Text Box 27"/>
            <p:cNvSpPr txBox="1">
              <a:spLocks noChangeArrowheads="1"/>
            </p:cNvSpPr>
            <p:nvPr/>
          </p:nvSpPr>
          <p:spPr bwMode="auto">
            <a:xfrm>
              <a:off x="4612" y="98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7910" name="Oval 28"/>
            <p:cNvSpPr>
              <a:spLocks noChangeArrowheads="1"/>
            </p:cNvSpPr>
            <p:nvPr/>
          </p:nvSpPr>
          <p:spPr bwMode="auto">
            <a:xfrm>
              <a:off x="4544" y="925"/>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11" name="Oval 29"/>
            <p:cNvSpPr>
              <a:spLocks noChangeArrowheads="1"/>
            </p:cNvSpPr>
            <p:nvPr/>
          </p:nvSpPr>
          <p:spPr bwMode="auto">
            <a:xfrm>
              <a:off x="4568" y="901"/>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12" name="Text Box 30"/>
            <p:cNvSpPr txBox="1">
              <a:spLocks noChangeArrowheads="1"/>
            </p:cNvSpPr>
            <p:nvPr/>
          </p:nvSpPr>
          <p:spPr bwMode="auto">
            <a:xfrm>
              <a:off x="4238" y="60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7913" name="Oval 31"/>
            <p:cNvSpPr>
              <a:spLocks noChangeArrowheads="1"/>
            </p:cNvSpPr>
            <p:nvPr/>
          </p:nvSpPr>
          <p:spPr bwMode="auto">
            <a:xfrm>
              <a:off x="4162" y="549"/>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14" name="Oval 32"/>
            <p:cNvSpPr>
              <a:spLocks noChangeArrowheads="1"/>
            </p:cNvSpPr>
            <p:nvPr/>
          </p:nvSpPr>
          <p:spPr bwMode="auto">
            <a:xfrm>
              <a:off x="4146" y="789"/>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15" name="Oval 33"/>
            <p:cNvSpPr>
              <a:spLocks noChangeArrowheads="1"/>
            </p:cNvSpPr>
            <p:nvPr/>
          </p:nvSpPr>
          <p:spPr bwMode="auto">
            <a:xfrm>
              <a:off x="4192" y="134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16" name="Oval 34"/>
            <p:cNvSpPr>
              <a:spLocks noChangeArrowheads="1"/>
            </p:cNvSpPr>
            <p:nvPr/>
          </p:nvSpPr>
          <p:spPr bwMode="auto">
            <a:xfrm>
              <a:off x="4018" y="1189"/>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17" name="Oval 35"/>
            <p:cNvSpPr>
              <a:spLocks noChangeArrowheads="1"/>
            </p:cNvSpPr>
            <p:nvPr/>
          </p:nvSpPr>
          <p:spPr bwMode="auto">
            <a:xfrm>
              <a:off x="4568" y="1208"/>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7918" name="Oval 36"/>
            <p:cNvSpPr>
              <a:spLocks noChangeArrowheads="1"/>
            </p:cNvSpPr>
            <p:nvPr/>
          </p:nvSpPr>
          <p:spPr bwMode="auto">
            <a:xfrm>
              <a:off x="4432" y="800"/>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7898" name="Group 37"/>
          <p:cNvGrpSpPr/>
          <p:nvPr/>
        </p:nvGrpSpPr>
        <p:grpSpPr bwMode="auto">
          <a:xfrm>
            <a:off x="6584950" y="1277938"/>
            <a:ext cx="2111375" cy="942975"/>
            <a:chOff x="4156" y="781"/>
            <a:chExt cx="1330" cy="594"/>
          </a:xfrm>
        </p:grpSpPr>
        <p:sp>
          <p:nvSpPr>
            <p:cNvPr id="37901" name="Text Box 38"/>
            <p:cNvSpPr txBox="1">
              <a:spLocks noChangeArrowheads="1"/>
            </p:cNvSpPr>
            <p:nvPr/>
          </p:nvSpPr>
          <p:spPr bwMode="auto">
            <a:xfrm>
              <a:off x="4156" y="781"/>
              <a:ext cx="133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latin typeface="Arial" panose="020B0604020202020204" pitchFamily="34" charset="0"/>
                  <a:ea typeface="宋体" panose="02010600030101010101" pitchFamily="2" charset="-122"/>
                </a:rPr>
                <a:t>BOND PAIRS	3</a:t>
              </a:r>
            </a:p>
            <a:p>
              <a:pPr algn="l">
                <a:spcBef>
                  <a:spcPct val="50000"/>
                </a:spcBef>
              </a:pPr>
              <a:r>
                <a:rPr lang="en-US" altLang="zh-CN" sz="1400" b="1">
                  <a:latin typeface="Arial" panose="020B0604020202020204" pitchFamily="34" charset="0"/>
                  <a:ea typeface="宋体" panose="02010600030101010101" pitchFamily="2" charset="-122"/>
                </a:rPr>
                <a:t>LONE PAIRS	1</a:t>
              </a:r>
            </a:p>
            <a:p>
              <a:pPr algn="l">
                <a:spcBef>
                  <a:spcPct val="50000"/>
                </a:spcBef>
              </a:pPr>
              <a:r>
                <a:rPr lang="en-US" altLang="zh-CN" sz="1400" b="1">
                  <a:solidFill>
                    <a:srgbClr val="CC0000"/>
                  </a:solidFill>
                  <a:latin typeface="Arial" panose="020B0604020202020204" pitchFamily="34" charset="0"/>
                  <a:ea typeface="宋体" panose="02010600030101010101" pitchFamily="2" charset="-122"/>
                </a:rPr>
                <a:t>TOTAL PAIRS	4</a:t>
              </a:r>
              <a:endParaRPr lang="en-US" altLang="zh-CN" sz="1800">
                <a:latin typeface="Arial" panose="020B0604020202020204" pitchFamily="34" charset="0"/>
                <a:ea typeface="宋体" panose="02010600030101010101" pitchFamily="2" charset="-122"/>
              </a:endParaRPr>
            </a:p>
          </p:txBody>
        </p:sp>
        <p:sp>
          <p:nvSpPr>
            <p:cNvPr id="37902" name="Line 39"/>
            <p:cNvSpPr>
              <a:spLocks noChangeShapeType="1"/>
            </p:cNvSpPr>
            <p:nvPr/>
          </p:nvSpPr>
          <p:spPr bwMode="auto">
            <a:xfrm>
              <a:off x="4208" y="1176"/>
              <a:ext cx="124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37899" name="Picture 79" descr="pyramid3d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068638"/>
            <a:ext cx="32670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80" descr="pyramid3d2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3162300"/>
            <a:ext cx="32670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5715000" y="5500688"/>
            <a:ext cx="32861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lnSpc>
                <a:spcPts val="2500"/>
              </a:lnSpc>
              <a:spcBef>
                <a:spcPct val="50000"/>
              </a:spcBef>
            </a:pPr>
            <a:r>
              <a:rPr lang="en-US" altLang="zh-CN" sz="1400" b="1">
                <a:solidFill>
                  <a:srgbClr val="5F5F5F"/>
                </a:solidFill>
                <a:latin typeface="Arial" panose="020B0604020202020204" pitchFamily="34" charset="0"/>
                <a:ea typeface="宋体" panose="02010600030101010101" pitchFamily="2" charset="-122"/>
              </a:rPr>
              <a:t>ANGLE</a:t>
            </a:r>
            <a:r>
              <a:rPr lang="en-US" altLang="zh-CN" sz="1400" b="1">
                <a:solidFill>
                  <a:schemeClr val="bg2"/>
                </a:solidFill>
                <a:latin typeface="Arial" panose="020B0604020202020204" pitchFamily="34" charset="0"/>
                <a:ea typeface="宋体" panose="02010600030101010101" pitchFamily="2" charset="-122"/>
              </a:rPr>
              <a:t>...  </a:t>
            </a:r>
            <a:r>
              <a:rPr lang="en-US" altLang="zh-CN" sz="1200" b="1">
                <a:solidFill>
                  <a:schemeClr val="bg2"/>
                </a:solidFill>
                <a:latin typeface="Arial" panose="020B0604020202020204" pitchFamily="34" charset="0"/>
                <a:ea typeface="宋体" panose="02010600030101010101" pitchFamily="2" charset="-122"/>
              </a:rPr>
              <a:t> 	</a:t>
            </a:r>
            <a:r>
              <a:rPr lang="en-US" altLang="zh-CN" sz="1600" b="1">
                <a:solidFill>
                  <a:srgbClr val="CC0000"/>
                </a:solidFill>
                <a:latin typeface="Arial" panose="020B0604020202020204" pitchFamily="34" charset="0"/>
                <a:ea typeface="宋体" panose="02010600030101010101" pitchFamily="2" charset="-122"/>
              </a:rPr>
              <a:t>104.5°</a:t>
            </a:r>
            <a:endParaRPr lang="en-US" altLang="zh-CN" sz="1200" b="1">
              <a:solidFill>
                <a:srgbClr val="CC0000"/>
              </a:solidFill>
              <a:latin typeface="Arial" panose="020B0604020202020204" pitchFamily="34" charset="0"/>
              <a:ea typeface="宋体" panose="02010600030101010101" pitchFamily="2" charset="-122"/>
            </a:endParaRPr>
          </a:p>
          <a:p>
            <a:pPr algn="l">
              <a:lnSpc>
                <a:spcPts val="2500"/>
              </a:lnSpc>
              <a:spcBef>
                <a:spcPct val="50000"/>
              </a:spcBef>
            </a:pPr>
            <a:r>
              <a:rPr lang="en-US" altLang="zh-CN" sz="1400" b="1">
                <a:solidFill>
                  <a:srgbClr val="5F5F5F"/>
                </a:solidFill>
                <a:latin typeface="Arial" panose="020B0604020202020204" pitchFamily="34" charset="0"/>
                <a:ea typeface="宋体" panose="02010600030101010101" pitchFamily="2" charset="-122"/>
              </a:rPr>
              <a:t>SHAPE</a:t>
            </a:r>
            <a:r>
              <a:rPr lang="en-US" altLang="zh-CN" sz="1400" b="1">
                <a:solidFill>
                  <a:schemeClr val="bg2"/>
                </a:solidFill>
                <a:latin typeface="Arial" panose="020B0604020202020204" pitchFamily="34" charset="0"/>
                <a:ea typeface="宋体" panose="02010600030101010101" pitchFamily="2" charset="-122"/>
              </a:rPr>
              <a:t>...</a:t>
            </a:r>
            <a:r>
              <a:rPr lang="en-US" altLang="zh-CN" sz="1200" b="1">
                <a:solidFill>
                  <a:schemeClr val="bg2"/>
                </a:solidFill>
                <a:latin typeface="Arial" panose="020B0604020202020204" pitchFamily="34" charset="0"/>
                <a:ea typeface="宋体" panose="02010600030101010101" pitchFamily="2" charset="-122"/>
              </a:rPr>
              <a:t>	</a:t>
            </a:r>
            <a:r>
              <a:rPr lang="en-US" altLang="zh-CN" sz="1600" b="1">
                <a:solidFill>
                  <a:srgbClr val="CC0000"/>
                </a:solidFill>
                <a:latin typeface="Arial" panose="020B0604020202020204" pitchFamily="34" charset="0"/>
                <a:ea typeface="宋体" panose="02010600030101010101" pitchFamily="2" charset="-122"/>
              </a:rPr>
              <a:t>Bent or ‘V’ shaped</a:t>
            </a:r>
            <a:endParaRPr lang="en-US" altLang="zh-CN" sz="1200" b="1">
              <a:solidFill>
                <a:srgbClr val="CC0000"/>
              </a:solidFill>
              <a:ea typeface="宋体" panose="02010600030101010101" pitchFamily="2" charset="-122"/>
            </a:endParaRPr>
          </a:p>
        </p:txBody>
      </p:sp>
      <p:sp>
        <p:nvSpPr>
          <p:cNvPr id="39939" name="Line 3"/>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40" name="AutoShape 4">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41" name="Line 5"/>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42" name="AutoShape 6">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43" name="Line 10"/>
          <p:cNvSpPr>
            <a:spLocks noChangeShapeType="1"/>
          </p:cNvSpPr>
          <p:nvPr/>
        </p:nvSpPr>
        <p:spPr bwMode="auto">
          <a:xfrm flipV="1">
            <a:off x="723900" y="5605463"/>
            <a:ext cx="1471613" cy="295275"/>
          </a:xfrm>
          <a:prstGeom prst="line">
            <a:avLst/>
          </a:prstGeom>
          <a:noFill/>
          <a:ln w="19050" cap="rnd">
            <a:solidFill>
              <a:schemeClr val="folHlink"/>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44" name="Text Box 11"/>
          <p:cNvSpPr txBox="1">
            <a:spLocks noChangeArrowheads="1"/>
          </p:cNvSpPr>
          <p:nvPr/>
        </p:nvSpPr>
        <p:spPr bwMode="auto">
          <a:xfrm>
            <a:off x="482600" y="5619750"/>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9945" name="Text Box 12"/>
          <p:cNvSpPr txBox="1">
            <a:spLocks noChangeArrowheads="1"/>
          </p:cNvSpPr>
          <p:nvPr/>
        </p:nvSpPr>
        <p:spPr bwMode="auto">
          <a:xfrm>
            <a:off x="1270000" y="5202238"/>
            <a:ext cx="322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39946" name="Line 13"/>
          <p:cNvSpPr>
            <a:spLocks noChangeShapeType="1"/>
          </p:cNvSpPr>
          <p:nvPr/>
        </p:nvSpPr>
        <p:spPr bwMode="auto">
          <a:xfrm rot="4923391" flipH="1" flipV="1">
            <a:off x="881856" y="5323682"/>
            <a:ext cx="339725" cy="60483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47" name="Text Box 14"/>
          <p:cNvSpPr txBox="1">
            <a:spLocks noChangeArrowheads="1"/>
          </p:cNvSpPr>
          <p:nvPr/>
        </p:nvSpPr>
        <p:spPr bwMode="auto">
          <a:xfrm>
            <a:off x="1757363" y="5861050"/>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9948" name="AutoShape 15"/>
          <p:cNvSpPr>
            <a:spLocks noChangeArrowheads="1"/>
          </p:cNvSpPr>
          <p:nvPr/>
        </p:nvSpPr>
        <p:spPr bwMode="auto">
          <a:xfrm rot="-8252380">
            <a:off x="1384300" y="5629275"/>
            <a:ext cx="528638" cy="120650"/>
          </a:xfrm>
          <a:prstGeom prst="rtTriangle">
            <a:avLst/>
          </a:prstGeom>
          <a:solidFill>
            <a:schemeClr val="tx1"/>
          </a:solidFill>
          <a:ln w="9525">
            <a:solidFill>
              <a:schemeClr val="tx1"/>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pic>
        <p:nvPicPr>
          <p:cNvPr id="39949" name="Picture 16" descr="lpai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975" y="4729163"/>
            <a:ext cx="2206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17" descr="lpairp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688" y="5389563"/>
            <a:ext cx="5238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1" name="Line 18"/>
          <p:cNvSpPr>
            <a:spLocks noChangeShapeType="1"/>
          </p:cNvSpPr>
          <p:nvPr/>
        </p:nvSpPr>
        <p:spPr bwMode="auto">
          <a:xfrm flipH="1">
            <a:off x="723900" y="4648200"/>
            <a:ext cx="679450" cy="125095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2" name="Line 19"/>
          <p:cNvSpPr>
            <a:spLocks noChangeShapeType="1"/>
          </p:cNvSpPr>
          <p:nvPr/>
        </p:nvSpPr>
        <p:spPr bwMode="auto">
          <a:xfrm rot="18281388" flipH="1">
            <a:off x="1199357" y="4764881"/>
            <a:ext cx="831850" cy="1090613"/>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3" name="Line 20"/>
          <p:cNvSpPr>
            <a:spLocks noChangeShapeType="1"/>
          </p:cNvSpPr>
          <p:nvPr/>
        </p:nvSpPr>
        <p:spPr bwMode="auto">
          <a:xfrm rot="18281388" flipH="1">
            <a:off x="1635919" y="4534694"/>
            <a:ext cx="338137" cy="1190625"/>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4" name="Line 21"/>
          <p:cNvSpPr>
            <a:spLocks noChangeShapeType="1"/>
          </p:cNvSpPr>
          <p:nvPr/>
        </p:nvSpPr>
        <p:spPr bwMode="auto">
          <a:xfrm flipH="1" flipV="1">
            <a:off x="723900" y="5905500"/>
            <a:ext cx="1098550" cy="6350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5" name="Line 22"/>
          <p:cNvSpPr>
            <a:spLocks noChangeShapeType="1"/>
          </p:cNvSpPr>
          <p:nvPr/>
        </p:nvSpPr>
        <p:spPr bwMode="auto">
          <a:xfrm rot="-3318612" flipH="1" flipV="1">
            <a:off x="1760538" y="5729288"/>
            <a:ext cx="506412" cy="93662"/>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9956" name="Group 23"/>
          <p:cNvGrpSpPr/>
          <p:nvPr/>
        </p:nvGrpSpPr>
        <p:grpSpPr bwMode="auto">
          <a:xfrm>
            <a:off x="1981200" y="1435100"/>
            <a:ext cx="673100" cy="584200"/>
            <a:chOff x="2464" y="952"/>
            <a:chExt cx="424" cy="368"/>
          </a:xfrm>
        </p:grpSpPr>
        <p:sp>
          <p:nvSpPr>
            <p:cNvPr id="40007" name="Text Box 24"/>
            <p:cNvSpPr txBox="1">
              <a:spLocks noChangeArrowheads="1"/>
            </p:cNvSpPr>
            <p:nvPr/>
          </p:nvSpPr>
          <p:spPr bwMode="auto">
            <a:xfrm>
              <a:off x="2588" y="101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0008" name="Oval 25"/>
            <p:cNvSpPr>
              <a:spLocks noChangeArrowheads="1"/>
            </p:cNvSpPr>
            <p:nvPr/>
          </p:nvSpPr>
          <p:spPr bwMode="auto">
            <a:xfrm>
              <a:off x="2520" y="952"/>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0009" name="Oval 26"/>
            <p:cNvSpPr>
              <a:spLocks noChangeArrowheads="1"/>
            </p:cNvSpPr>
            <p:nvPr/>
          </p:nvSpPr>
          <p:spPr bwMode="auto">
            <a:xfrm>
              <a:off x="2464" y="107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9957" name="Group 27"/>
          <p:cNvGrpSpPr/>
          <p:nvPr/>
        </p:nvGrpSpPr>
        <p:grpSpPr bwMode="auto">
          <a:xfrm>
            <a:off x="3848100" y="884238"/>
            <a:ext cx="1473200" cy="1452562"/>
            <a:chOff x="2424" y="605"/>
            <a:chExt cx="928" cy="915"/>
          </a:xfrm>
        </p:grpSpPr>
        <p:sp>
          <p:nvSpPr>
            <p:cNvPr id="39993" name="Text Box 28"/>
            <p:cNvSpPr txBox="1">
              <a:spLocks noChangeArrowheads="1"/>
            </p:cNvSpPr>
            <p:nvPr/>
          </p:nvSpPr>
          <p:spPr bwMode="auto">
            <a:xfrm>
              <a:off x="2881" y="106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39994" name="Oval 29"/>
            <p:cNvSpPr>
              <a:spLocks noChangeArrowheads="1"/>
            </p:cNvSpPr>
            <p:nvPr/>
          </p:nvSpPr>
          <p:spPr bwMode="auto">
            <a:xfrm>
              <a:off x="2693" y="872"/>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95" name="Text Box 30"/>
            <p:cNvSpPr txBox="1">
              <a:spLocks noChangeArrowheads="1"/>
            </p:cNvSpPr>
            <p:nvPr/>
          </p:nvSpPr>
          <p:spPr bwMode="auto">
            <a:xfrm>
              <a:off x="2484" y="103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9996" name="Oval 31"/>
            <p:cNvSpPr>
              <a:spLocks noChangeArrowheads="1"/>
            </p:cNvSpPr>
            <p:nvPr/>
          </p:nvSpPr>
          <p:spPr bwMode="auto">
            <a:xfrm>
              <a:off x="2424" y="968"/>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97" name="Oval 32"/>
            <p:cNvSpPr>
              <a:spLocks noChangeArrowheads="1"/>
            </p:cNvSpPr>
            <p:nvPr/>
          </p:nvSpPr>
          <p:spPr bwMode="auto">
            <a:xfrm>
              <a:off x="2680" y="968"/>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98" name="Oval 33"/>
            <p:cNvSpPr>
              <a:spLocks noChangeArrowheads="1"/>
            </p:cNvSpPr>
            <p:nvPr/>
          </p:nvSpPr>
          <p:spPr bwMode="auto">
            <a:xfrm>
              <a:off x="3016" y="1408"/>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99" name="Oval 34"/>
            <p:cNvSpPr>
              <a:spLocks noChangeArrowheads="1"/>
            </p:cNvSpPr>
            <p:nvPr/>
          </p:nvSpPr>
          <p:spPr bwMode="auto">
            <a:xfrm>
              <a:off x="3240" y="1037"/>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0000" name="Text Box 35"/>
            <p:cNvSpPr txBox="1">
              <a:spLocks noChangeArrowheads="1"/>
            </p:cNvSpPr>
            <p:nvPr/>
          </p:nvSpPr>
          <p:spPr bwMode="auto">
            <a:xfrm>
              <a:off x="2886" y="661"/>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0001" name="Oval 36"/>
            <p:cNvSpPr>
              <a:spLocks noChangeArrowheads="1"/>
            </p:cNvSpPr>
            <p:nvPr/>
          </p:nvSpPr>
          <p:spPr bwMode="auto">
            <a:xfrm>
              <a:off x="2810" y="605"/>
              <a:ext cx="368" cy="36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0002" name="Oval 37"/>
            <p:cNvSpPr>
              <a:spLocks noChangeArrowheads="1"/>
            </p:cNvSpPr>
            <p:nvPr/>
          </p:nvSpPr>
          <p:spPr bwMode="auto">
            <a:xfrm>
              <a:off x="2794" y="845"/>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0003" name="Oval 38"/>
            <p:cNvSpPr>
              <a:spLocks noChangeArrowheads="1"/>
            </p:cNvSpPr>
            <p:nvPr/>
          </p:nvSpPr>
          <p:spPr bwMode="auto">
            <a:xfrm>
              <a:off x="2856" y="1408"/>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0004" name="Oval 39"/>
            <p:cNvSpPr>
              <a:spLocks noChangeArrowheads="1"/>
            </p:cNvSpPr>
            <p:nvPr/>
          </p:nvSpPr>
          <p:spPr bwMode="auto">
            <a:xfrm>
              <a:off x="2666" y="1245"/>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0005" name="Oval 40"/>
            <p:cNvSpPr>
              <a:spLocks noChangeArrowheads="1"/>
            </p:cNvSpPr>
            <p:nvPr/>
          </p:nvSpPr>
          <p:spPr bwMode="auto">
            <a:xfrm>
              <a:off x="3240" y="1192"/>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0006" name="Oval 41"/>
            <p:cNvSpPr>
              <a:spLocks noChangeArrowheads="1"/>
            </p:cNvSpPr>
            <p:nvPr/>
          </p:nvSpPr>
          <p:spPr bwMode="auto">
            <a:xfrm>
              <a:off x="3080" y="856"/>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39958" name="Group 42"/>
          <p:cNvGrpSpPr/>
          <p:nvPr/>
        </p:nvGrpSpPr>
        <p:grpSpPr bwMode="auto">
          <a:xfrm>
            <a:off x="6584950" y="1277938"/>
            <a:ext cx="2111375" cy="942975"/>
            <a:chOff x="4156" y="781"/>
            <a:chExt cx="1330" cy="594"/>
          </a:xfrm>
        </p:grpSpPr>
        <p:sp>
          <p:nvSpPr>
            <p:cNvPr id="39991" name="Text Box 43"/>
            <p:cNvSpPr txBox="1">
              <a:spLocks noChangeArrowheads="1"/>
            </p:cNvSpPr>
            <p:nvPr/>
          </p:nvSpPr>
          <p:spPr bwMode="auto">
            <a:xfrm>
              <a:off x="4156" y="781"/>
              <a:ext cx="133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latin typeface="Arial" panose="020B0604020202020204" pitchFamily="34" charset="0"/>
                  <a:ea typeface="宋体" panose="02010600030101010101" pitchFamily="2" charset="-122"/>
                </a:rPr>
                <a:t>BOND PAIRS	2</a:t>
              </a:r>
            </a:p>
            <a:p>
              <a:pPr algn="l">
                <a:spcBef>
                  <a:spcPct val="50000"/>
                </a:spcBef>
              </a:pPr>
              <a:r>
                <a:rPr lang="en-US" altLang="zh-CN" sz="1400" b="1">
                  <a:latin typeface="Arial" panose="020B0604020202020204" pitchFamily="34" charset="0"/>
                  <a:ea typeface="宋体" panose="02010600030101010101" pitchFamily="2" charset="-122"/>
                </a:rPr>
                <a:t>LONE PAIRS	2</a:t>
              </a:r>
            </a:p>
            <a:p>
              <a:pPr algn="l">
                <a:spcBef>
                  <a:spcPct val="50000"/>
                </a:spcBef>
              </a:pPr>
              <a:r>
                <a:rPr lang="en-US" altLang="zh-CN" sz="1400" b="1">
                  <a:solidFill>
                    <a:srgbClr val="CC0000"/>
                  </a:solidFill>
                  <a:latin typeface="Arial" panose="020B0604020202020204" pitchFamily="34" charset="0"/>
                  <a:ea typeface="宋体" panose="02010600030101010101" pitchFamily="2" charset="-122"/>
                </a:rPr>
                <a:t>TOTAL PAIRS	4</a:t>
              </a:r>
              <a:endParaRPr lang="en-US" altLang="zh-CN" sz="1800">
                <a:latin typeface="Arial" panose="020B0604020202020204" pitchFamily="34" charset="0"/>
                <a:ea typeface="宋体" panose="02010600030101010101" pitchFamily="2" charset="-122"/>
              </a:endParaRPr>
            </a:p>
          </p:txBody>
        </p:sp>
        <p:sp>
          <p:nvSpPr>
            <p:cNvPr id="39992" name="Line 44"/>
            <p:cNvSpPr>
              <a:spLocks noChangeShapeType="1"/>
            </p:cNvSpPr>
            <p:nvPr/>
          </p:nvSpPr>
          <p:spPr bwMode="auto">
            <a:xfrm>
              <a:off x="4208" y="1176"/>
              <a:ext cx="124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9959" name="Group 45"/>
          <p:cNvGrpSpPr/>
          <p:nvPr/>
        </p:nvGrpSpPr>
        <p:grpSpPr bwMode="auto">
          <a:xfrm>
            <a:off x="420688" y="1182688"/>
            <a:ext cx="1039812" cy="1103312"/>
            <a:chOff x="265" y="793"/>
            <a:chExt cx="655" cy="695"/>
          </a:xfrm>
        </p:grpSpPr>
        <p:sp>
          <p:nvSpPr>
            <p:cNvPr id="39983" name="Text Box 46"/>
            <p:cNvSpPr txBox="1">
              <a:spLocks noChangeArrowheads="1"/>
            </p:cNvSpPr>
            <p:nvPr/>
          </p:nvSpPr>
          <p:spPr bwMode="auto">
            <a:xfrm>
              <a:off x="484" y="1032"/>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39984" name="Oval 47"/>
            <p:cNvSpPr>
              <a:spLocks noChangeArrowheads="1"/>
            </p:cNvSpPr>
            <p:nvPr/>
          </p:nvSpPr>
          <p:spPr bwMode="auto">
            <a:xfrm>
              <a:off x="296" y="840"/>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85" name="Oval 48"/>
            <p:cNvSpPr>
              <a:spLocks noChangeArrowheads="1"/>
            </p:cNvSpPr>
            <p:nvPr/>
          </p:nvSpPr>
          <p:spPr bwMode="auto">
            <a:xfrm>
              <a:off x="808" y="944"/>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86" name="Oval 49"/>
            <p:cNvSpPr>
              <a:spLocks noChangeArrowheads="1"/>
            </p:cNvSpPr>
            <p:nvPr/>
          </p:nvSpPr>
          <p:spPr bwMode="auto">
            <a:xfrm>
              <a:off x="532" y="793"/>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87" name="Oval 50"/>
            <p:cNvSpPr>
              <a:spLocks noChangeArrowheads="1"/>
            </p:cNvSpPr>
            <p:nvPr/>
          </p:nvSpPr>
          <p:spPr bwMode="auto">
            <a:xfrm>
              <a:off x="265" y="949"/>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88" name="Oval 51"/>
            <p:cNvSpPr>
              <a:spLocks noChangeArrowheads="1"/>
            </p:cNvSpPr>
            <p:nvPr/>
          </p:nvSpPr>
          <p:spPr bwMode="auto">
            <a:xfrm>
              <a:off x="544" y="1376"/>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89" name="Oval 52"/>
            <p:cNvSpPr>
              <a:spLocks noChangeArrowheads="1"/>
            </p:cNvSpPr>
            <p:nvPr/>
          </p:nvSpPr>
          <p:spPr bwMode="auto">
            <a:xfrm>
              <a:off x="808" y="1240"/>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90" name="Oval 53"/>
            <p:cNvSpPr>
              <a:spLocks noChangeArrowheads="1"/>
            </p:cNvSpPr>
            <p:nvPr/>
          </p:nvSpPr>
          <p:spPr bwMode="auto">
            <a:xfrm>
              <a:off x="266" y="1239"/>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39960" name="Text Box 54"/>
          <p:cNvSpPr txBox="1">
            <a:spLocks noChangeArrowheads="1"/>
          </p:cNvSpPr>
          <p:nvPr/>
        </p:nvSpPr>
        <p:spPr bwMode="auto">
          <a:xfrm>
            <a:off x="3556000" y="5708650"/>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9961" name="Text Box 55"/>
          <p:cNvSpPr txBox="1">
            <a:spLocks noChangeArrowheads="1"/>
          </p:cNvSpPr>
          <p:nvPr/>
        </p:nvSpPr>
        <p:spPr bwMode="auto">
          <a:xfrm>
            <a:off x="4343400" y="5151438"/>
            <a:ext cx="322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39962" name="Line 56"/>
          <p:cNvSpPr>
            <a:spLocks noChangeShapeType="1"/>
          </p:cNvSpPr>
          <p:nvPr/>
        </p:nvSpPr>
        <p:spPr bwMode="auto">
          <a:xfrm rot="4923391" flipH="1" flipV="1">
            <a:off x="3955256" y="5272882"/>
            <a:ext cx="339725" cy="60483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3" name="Text Box 57"/>
          <p:cNvSpPr txBox="1">
            <a:spLocks noChangeArrowheads="1"/>
          </p:cNvSpPr>
          <p:nvPr/>
        </p:nvSpPr>
        <p:spPr bwMode="auto">
          <a:xfrm>
            <a:off x="4830763" y="5810250"/>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9964" name="AutoShape 58"/>
          <p:cNvSpPr>
            <a:spLocks noChangeArrowheads="1"/>
          </p:cNvSpPr>
          <p:nvPr/>
        </p:nvSpPr>
        <p:spPr bwMode="auto">
          <a:xfrm rot="-8252380">
            <a:off x="4457700" y="5578475"/>
            <a:ext cx="528638" cy="120650"/>
          </a:xfrm>
          <a:prstGeom prst="rtTriangle">
            <a:avLst/>
          </a:prstGeom>
          <a:solidFill>
            <a:schemeClr val="tx1"/>
          </a:solidFill>
          <a:ln w="9525">
            <a:solidFill>
              <a:schemeClr val="tx1"/>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pic>
        <p:nvPicPr>
          <p:cNvPr id="39965" name="Picture 59" descr="lpai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75" y="4614863"/>
            <a:ext cx="2206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6" name="Arc 60"/>
          <p:cNvSpPr/>
          <p:nvPr/>
        </p:nvSpPr>
        <p:spPr bwMode="auto">
          <a:xfrm flipH="1">
            <a:off x="3919538" y="4862513"/>
            <a:ext cx="500062" cy="669925"/>
          </a:xfrm>
          <a:custGeom>
            <a:avLst/>
            <a:gdLst>
              <a:gd name="T0" fmla="*/ 3064130 w 21600"/>
              <a:gd name="T1" fmla="*/ 0 h 30730"/>
              <a:gd name="T2" fmla="*/ 10289539 w 21600"/>
              <a:gd name="T3" fmla="*/ 14604607 h 30730"/>
              <a:gd name="T4" fmla="*/ 0 w 21600"/>
              <a:gd name="T5" fmla="*/ 9899586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38100">
            <a:solidFill>
              <a:schemeClr val="accent2"/>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67" name="Arc 61"/>
          <p:cNvSpPr/>
          <p:nvPr/>
        </p:nvSpPr>
        <p:spPr bwMode="auto">
          <a:xfrm rot="15156435" flipH="1">
            <a:off x="4233863" y="5443538"/>
            <a:ext cx="350837" cy="554037"/>
          </a:xfrm>
          <a:custGeom>
            <a:avLst/>
            <a:gdLst>
              <a:gd name="T0" fmla="*/ 1508242 w 21600"/>
              <a:gd name="T1" fmla="*/ 0 h 30730"/>
              <a:gd name="T2" fmla="*/ 5064771 w 21600"/>
              <a:gd name="T3" fmla="*/ 9988840 h 30730"/>
              <a:gd name="T4" fmla="*/ 0 w 21600"/>
              <a:gd name="T5" fmla="*/ 6770827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28575">
            <a:solidFill>
              <a:srgbClr val="CC0000"/>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68" name="Arc 62"/>
          <p:cNvSpPr/>
          <p:nvPr/>
        </p:nvSpPr>
        <p:spPr bwMode="auto">
          <a:xfrm rot="-6322445">
            <a:off x="7350919" y="4702969"/>
            <a:ext cx="381000" cy="646112"/>
          </a:xfrm>
          <a:custGeom>
            <a:avLst/>
            <a:gdLst>
              <a:gd name="T0" fmla="*/ 2012227 w 29641"/>
              <a:gd name="T1" fmla="*/ 10172788 h 41037"/>
              <a:gd name="T2" fmla="*/ 4897305 w 29641"/>
              <a:gd name="T3" fmla="*/ 384736 h 41037"/>
              <a:gd name="T4" fmla="*/ 3568760 w 29641"/>
              <a:gd name="T5" fmla="*/ 5354494 h 41037"/>
              <a:gd name="T6" fmla="*/ 0 60000 65536"/>
              <a:gd name="T7" fmla="*/ 0 60000 65536"/>
              <a:gd name="T8" fmla="*/ 0 60000 65536"/>
              <a:gd name="T9" fmla="*/ 0 w 29641"/>
              <a:gd name="T10" fmla="*/ 0 h 41037"/>
              <a:gd name="T11" fmla="*/ 29641 w 29641"/>
              <a:gd name="T12" fmla="*/ 41037 h 41037"/>
            </a:gdLst>
            <a:ahLst/>
            <a:cxnLst>
              <a:cxn ang="T6">
                <a:pos x="T0" y="T1"/>
              </a:cxn>
              <a:cxn ang="T7">
                <a:pos x="T2" y="T3"/>
              </a:cxn>
              <a:cxn ang="T8">
                <a:pos x="T4" y="T5"/>
              </a:cxn>
            </a:cxnLst>
            <a:rect l="T9" t="T10" r="T11" b="T12"/>
            <a:pathLst>
              <a:path w="29641" h="41037" fill="none" extrusionOk="0">
                <a:moveTo>
                  <a:pt x="12178" y="41037"/>
                </a:moveTo>
                <a:cubicBezTo>
                  <a:pt x="4730" y="37426"/>
                  <a:pt x="0" y="29877"/>
                  <a:pt x="0" y="21600"/>
                </a:cubicBezTo>
                <a:cubicBezTo>
                  <a:pt x="0" y="9670"/>
                  <a:pt x="9670" y="0"/>
                  <a:pt x="21600" y="0"/>
                </a:cubicBezTo>
                <a:cubicBezTo>
                  <a:pt x="24354" y="-1"/>
                  <a:pt x="27084" y="526"/>
                  <a:pt x="29640" y="1552"/>
                </a:cubicBezTo>
              </a:path>
              <a:path w="29641" h="41037" stroke="0" extrusionOk="0">
                <a:moveTo>
                  <a:pt x="12178" y="41037"/>
                </a:moveTo>
                <a:cubicBezTo>
                  <a:pt x="4730" y="37426"/>
                  <a:pt x="0" y="29877"/>
                  <a:pt x="0" y="21600"/>
                </a:cubicBezTo>
                <a:cubicBezTo>
                  <a:pt x="0" y="9670"/>
                  <a:pt x="9670" y="0"/>
                  <a:pt x="21600" y="0"/>
                </a:cubicBezTo>
                <a:cubicBezTo>
                  <a:pt x="24354" y="-1"/>
                  <a:pt x="27084" y="526"/>
                  <a:pt x="29640" y="1552"/>
                </a:cubicBezTo>
                <a:lnTo>
                  <a:pt x="21600" y="21600"/>
                </a:lnTo>
                <a:close/>
              </a:path>
            </a:pathLst>
          </a:cu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69" name="Text Box 63"/>
          <p:cNvSpPr txBox="1">
            <a:spLocks noChangeArrowheads="1"/>
          </p:cNvSpPr>
          <p:nvPr/>
        </p:nvSpPr>
        <p:spPr bwMode="auto">
          <a:xfrm>
            <a:off x="7180263" y="4875213"/>
            <a:ext cx="698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rgbClr val="FF0066"/>
                </a:solidFill>
                <a:latin typeface="Arial" panose="020B0604020202020204" pitchFamily="34" charset="0"/>
                <a:ea typeface="宋体" panose="02010600030101010101" pitchFamily="2" charset="-122"/>
              </a:rPr>
              <a:t>104.5°</a:t>
            </a:r>
            <a:endParaRPr lang="en-US" altLang="zh-CN">
              <a:solidFill>
                <a:srgbClr val="FF0066"/>
              </a:solidFill>
              <a:ea typeface="宋体" panose="02010600030101010101" pitchFamily="2" charset="-122"/>
            </a:endParaRPr>
          </a:p>
        </p:txBody>
      </p:sp>
      <p:sp>
        <p:nvSpPr>
          <p:cNvPr id="39970" name="Oval 64"/>
          <p:cNvSpPr>
            <a:spLocks noChangeArrowheads="1"/>
          </p:cNvSpPr>
          <p:nvPr/>
        </p:nvSpPr>
        <p:spPr bwMode="auto">
          <a:xfrm>
            <a:off x="7519988" y="4418013"/>
            <a:ext cx="74612" cy="74612"/>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71" name="Text Box 65"/>
          <p:cNvSpPr txBox="1">
            <a:spLocks noChangeArrowheads="1"/>
          </p:cNvSpPr>
          <p:nvPr/>
        </p:nvSpPr>
        <p:spPr bwMode="auto">
          <a:xfrm>
            <a:off x="6673850" y="5022850"/>
            <a:ext cx="31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9972" name="Text Box 66"/>
          <p:cNvSpPr txBox="1">
            <a:spLocks noChangeArrowheads="1"/>
          </p:cNvSpPr>
          <p:nvPr/>
        </p:nvSpPr>
        <p:spPr bwMode="auto">
          <a:xfrm>
            <a:off x="7461250" y="4478338"/>
            <a:ext cx="322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39973" name="Line 67"/>
          <p:cNvSpPr>
            <a:spLocks noChangeShapeType="1"/>
          </p:cNvSpPr>
          <p:nvPr/>
        </p:nvSpPr>
        <p:spPr bwMode="auto">
          <a:xfrm rot="4923391" flipH="1" flipV="1">
            <a:off x="7073106" y="4587082"/>
            <a:ext cx="339725" cy="60483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4" name="Text Box 68"/>
          <p:cNvSpPr txBox="1">
            <a:spLocks noChangeArrowheads="1"/>
          </p:cNvSpPr>
          <p:nvPr/>
        </p:nvSpPr>
        <p:spPr bwMode="auto">
          <a:xfrm>
            <a:off x="7948613" y="5124450"/>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39975" name="AutoShape 69"/>
          <p:cNvSpPr>
            <a:spLocks noChangeArrowheads="1"/>
          </p:cNvSpPr>
          <p:nvPr/>
        </p:nvSpPr>
        <p:spPr bwMode="auto">
          <a:xfrm rot="-8252380">
            <a:off x="7575550" y="4892675"/>
            <a:ext cx="528638" cy="120650"/>
          </a:xfrm>
          <a:prstGeom prst="rtTriangle">
            <a:avLst/>
          </a:prstGeom>
          <a:solidFill>
            <a:schemeClr val="tx1"/>
          </a:solidFill>
          <a:ln w="9525">
            <a:solidFill>
              <a:schemeClr val="tx1"/>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76" name="Oval 70"/>
          <p:cNvSpPr>
            <a:spLocks noChangeArrowheads="1"/>
          </p:cNvSpPr>
          <p:nvPr/>
        </p:nvSpPr>
        <p:spPr bwMode="auto">
          <a:xfrm>
            <a:off x="7624763" y="4418013"/>
            <a:ext cx="74612" cy="74612"/>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pic>
        <p:nvPicPr>
          <p:cNvPr id="39977" name="Picture 71" descr="lpairp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325" y="5326063"/>
            <a:ext cx="5238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8" name="Arc 72"/>
          <p:cNvSpPr/>
          <p:nvPr/>
        </p:nvSpPr>
        <p:spPr bwMode="auto">
          <a:xfrm rot="6563181" flipH="1">
            <a:off x="4633912" y="4848226"/>
            <a:ext cx="392113" cy="493712"/>
          </a:xfrm>
          <a:custGeom>
            <a:avLst/>
            <a:gdLst>
              <a:gd name="T0" fmla="*/ 1884012 w 21600"/>
              <a:gd name="T1" fmla="*/ 0 h 30730"/>
              <a:gd name="T2" fmla="*/ 6326616 w 21600"/>
              <a:gd name="T3" fmla="*/ 7932038 h 30730"/>
              <a:gd name="T4" fmla="*/ 0 w 21600"/>
              <a:gd name="T5" fmla="*/ 5376642 h 30730"/>
              <a:gd name="T6" fmla="*/ 0 60000 65536"/>
              <a:gd name="T7" fmla="*/ 0 60000 65536"/>
              <a:gd name="T8" fmla="*/ 0 60000 65536"/>
              <a:gd name="T9" fmla="*/ 0 w 21600"/>
              <a:gd name="T10" fmla="*/ 0 h 30730"/>
              <a:gd name="T11" fmla="*/ 21600 w 21600"/>
              <a:gd name="T12" fmla="*/ 30730 h 30730"/>
            </a:gdLst>
            <a:ahLst/>
            <a:cxnLst>
              <a:cxn ang="T6">
                <a:pos x="T0" y="T1"/>
              </a:cxn>
              <a:cxn ang="T7">
                <a:pos x="T2" y="T3"/>
              </a:cxn>
              <a:cxn ang="T8">
                <a:pos x="T4" y="T5"/>
              </a:cxn>
            </a:cxnLst>
            <a:rect l="T9" t="T10" r="T11" b="T12"/>
            <a:pathLst>
              <a:path w="21600" h="30730" fill="none" extrusionOk="0">
                <a:moveTo>
                  <a:pt x="5716" y="0"/>
                </a:moveTo>
                <a:cubicBezTo>
                  <a:pt x="15097" y="2574"/>
                  <a:pt x="21600" y="11102"/>
                  <a:pt x="21600" y="20830"/>
                </a:cubicBezTo>
                <a:cubicBezTo>
                  <a:pt x="21600" y="24274"/>
                  <a:pt x="20776" y="27668"/>
                  <a:pt x="19197" y="30729"/>
                </a:cubicBezTo>
              </a:path>
              <a:path w="21600" h="30730" stroke="0" extrusionOk="0">
                <a:moveTo>
                  <a:pt x="5716" y="0"/>
                </a:moveTo>
                <a:cubicBezTo>
                  <a:pt x="15097" y="2574"/>
                  <a:pt x="21600" y="11102"/>
                  <a:pt x="21600" y="20830"/>
                </a:cubicBezTo>
                <a:cubicBezTo>
                  <a:pt x="21600" y="24274"/>
                  <a:pt x="20776" y="27668"/>
                  <a:pt x="19197" y="30729"/>
                </a:cubicBezTo>
                <a:lnTo>
                  <a:pt x="0" y="20830"/>
                </a:lnTo>
                <a:close/>
              </a:path>
            </a:pathLst>
          </a:custGeom>
          <a:noFill/>
          <a:ln w="38100">
            <a:solidFill>
              <a:srgbClr val="339933"/>
            </a:solidFill>
            <a:round/>
            <a:headEnd type="arrow" w="med" len="sm"/>
            <a:tailEnd type="arrow" w="med"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79" name="Oval 73"/>
          <p:cNvSpPr>
            <a:spLocks noChangeArrowheads="1"/>
          </p:cNvSpPr>
          <p:nvPr/>
        </p:nvSpPr>
        <p:spPr bwMode="auto">
          <a:xfrm>
            <a:off x="7726363" y="4519613"/>
            <a:ext cx="74612" cy="74612"/>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80" name="Oval 74"/>
          <p:cNvSpPr>
            <a:spLocks noChangeArrowheads="1"/>
          </p:cNvSpPr>
          <p:nvPr/>
        </p:nvSpPr>
        <p:spPr bwMode="auto">
          <a:xfrm>
            <a:off x="7726363" y="4621213"/>
            <a:ext cx="74612" cy="74612"/>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39981" name="Text Box 75"/>
          <p:cNvSpPr txBox="1">
            <a:spLocks noChangeArrowheads="1"/>
          </p:cNvSpPr>
          <p:nvPr/>
        </p:nvSpPr>
        <p:spPr bwMode="auto">
          <a:xfrm>
            <a:off x="571500" y="2774950"/>
            <a:ext cx="804545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buFontTx/>
              <a:buChar char="•"/>
            </a:pPr>
            <a:r>
              <a:rPr lang="en-US" altLang="zh-CN" sz="1600" b="1">
                <a:latin typeface="Arial" panose="020B0604020202020204" pitchFamily="34" charset="0"/>
                <a:ea typeface="宋体" panose="02010600030101010101" pitchFamily="2" charset="-122"/>
              </a:rPr>
              <a:t>  The shape is based on a tetrahedron but not all the repulsions are the same</a:t>
            </a:r>
          </a:p>
          <a:p>
            <a:pPr algn="l">
              <a:spcBef>
                <a:spcPct val="50000"/>
              </a:spcBef>
              <a:buFontTx/>
              <a:buChar char="•"/>
            </a:pPr>
            <a:r>
              <a:rPr lang="en-US" altLang="zh-CN" sz="1600" b="1">
                <a:latin typeface="Arial" panose="020B0604020202020204" pitchFamily="34" charset="0"/>
                <a:ea typeface="宋体" panose="02010600030101010101" pitchFamily="2" charset="-122"/>
              </a:rPr>
              <a:t>  </a:t>
            </a:r>
            <a:r>
              <a:rPr lang="en-US" altLang="zh-CN" sz="1600" b="1">
                <a:solidFill>
                  <a:srgbClr val="006600"/>
                </a:solidFill>
                <a:latin typeface="Arial" panose="020B0604020202020204" pitchFamily="34" charset="0"/>
                <a:ea typeface="宋体" panose="02010600030101010101" pitchFamily="2" charset="-122"/>
              </a:rPr>
              <a:t>LP-LP REPULSIONS</a:t>
            </a:r>
            <a:r>
              <a:rPr lang="en-US" altLang="zh-CN" sz="1600" b="1">
                <a:latin typeface="Arial" panose="020B0604020202020204" pitchFamily="34" charset="0"/>
                <a:ea typeface="宋体" panose="02010600030101010101" pitchFamily="2" charset="-122"/>
              </a:rPr>
              <a:t> &gt; </a:t>
            </a:r>
            <a:r>
              <a:rPr lang="en-US" altLang="zh-CN" sz="1600" b="1">
                <a:solidFill>
                  <a:schemeClr val="accent2"/>
                </a:solidFill>
                <a:latin typeface="Arial" panose="020B0604020202020204" pitchFamily="34" charset="0"/>
                <a:ea typeface="宋体" panose="02010600030101010101" pitchFamily="2" charset="-122"/>
              </a:rPr>
              <a:t>LP-BP REPULSIONS</a:t>
            </a:r>
            <a:r>
              <a:rPr lang="en-US" altLang="zh-CN" sz="1600" b="1">
                <a:latin typeface="Arial" panose="020B0604020202020204" pitchFamily="34" charset="0"/>
                <a:ea typeface="宋体" panose="02010600030101010101" pitchFamily="2" charset="-122"/>
              </a:rPr>
              <a:t> &gt; </a:t>
            </a:r>
            <a:r>
              <a:rPr lang="en-US" altLang="zh-CN" sz="1600" b="1">
                <a:solidFill>
                  <a:srgbClr val="CC0000"/>
                </a:solidFill>
                <a:latin typeface="Arial" panose="020B0604020202020204" pitchFamily="34" charset="0"/>
                <a:ea typeface="宋体" panose="02010600030101010101" pitchFamily="2" charset="-122"/>
              </a:rPr>
              <a:t>BP-BP REPULSIONS</a:t>
            </a:r>
            <a:endParaRPr lang="en-US" altLang="zh-CN" sz="1600" b="1">
              <a:latin typeface="Arial" panose="020B0604020202020204" pitchFamily="34" charset="0"/>
              <a:ea typeface="宋体" panose="02010600030101010101" pitchFamily="2" charset="-122"/>
            </a:endParaRPr>
          </a:p>
          <a:p>
            <a:pPr algn="l">
              <a:spcBef>
                <a:spcPct val="50000"/>
              </a:spcBef>
              <a:buFontTx/>
              <a:buChar char="•"/>
            </a:pPr>
            <a:r>
              <a:rPr lang="en-US" altLang="zh-CN" sz="1600" b="1">
                <a:latin typeface="Arial" panose="020B0604020202020204" pitchFamily="34" charset="0"/>
                <a:ea typeface="宋体" panose="02010600030101010101" pitchFamily="2" charset="-122"/>
              </a:rPr>
              <a:t>  The O-H bonds are pushed even closer together</a:t>
            </a:r>
          </a:p>
          <a:p>
            <a:pPr algn="l">
              <a:spcBef>
                <a:spcPct val="50000"/>
              </a:spcBef>
              <a:buFontTx/>
              <a:buChar char="•"/>
            </a:pPr>
            <a:r>
              <a:rPr lang="en-US" altLang="zh-CN" sz="1600" b="1">
                <a:latin typeface="Arial" panose="020B0604020202020204" pitchFamily="34" charset="0"/>
                <a:ea typeface="宋体" panose="02010600030101010101" pitchFamily="2" charset="-122"/>
              </a:rPr>
              <a:t>  Lone pairs are not included in the shape</a:t>
            </a:r>
            <a:endParaRPr lang="en-US" altLang="zh-CN" sz="1600" b="1">
              <a:latin typeface="Verdana" panose="020B0604030504040204" pitchFamily="34" charset="0"/>
              <a:ea typeface="宋体" panose="02010600030101010101" pitchFamily="2" charset="-122"/>
            </a:endParaRPr>
          </a:p>
        </p:txBody>
      </p:sp>
      <p:sp>
        <p:nvSpPr>
          <p:cNvPr id="170060" name="Text Box 76"/>
          <p:cNvSpPr txBox="1">
            <a:spLocks noChangeArrowheads="1"/>
          </p:cNvSpPr>
          <p:nvPr/>
        </p:nvSpPr>
        <p:spPr bwMode="auto">
          <a:xfrm>
            <a:off x="4006850" y="258763"/>
            <a:ext cx="1117600" cy="396875"/>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WATER</a:t>
            </a:r>
            <a:endParaRPr lang="en-US" altLang="zh-CN" sz="1800">
              <a:latin typeface="Arial" panose="020B0604020202020204" pitchFamily="34" charset="0"/>
              <a:ea typeface="宋体" panose="02010600030101010101" pitchFamily="2"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2648" y="1600200"/>
            <a:ext cx="8153400" cy="5257800"/>
          </a:xfrm>
        </p:spPr>
        <p:txBody>
          <a:bodyPr>
            <a:normAutofit lnSpcReduction="10000"/>
          </a:bodyPr>
          <a:lstStyle/>
          <a:p>
            <a:r>
              <a:rPr lang="en-US" altLang="zh-CN" dirty="0"/>
              <a:t>One non-bonding pair gives an </a:t>
            </a:r>
            <a:r>
              <a:rPr lang="en-US" altLang="zh-CN" b="1" dirty="0">
                <a:solidFill>
                  <a:srgbClr val="FF0000"/>
                </a:solidFill>
              </a:rPr>
              <a:t>asymmetrical tetrahedral </a:t>
            </a:r>
            <a:r>
              <a:rPr lang="en-US" altLang="zh-CN" dirty="0"/>
              <a:t>or</a:t>
            </a:r>
            <a:r>
              <a:rPr lang="en-US" altLang="zh-CN" b="1" dirty="0">
                <a:solidFill>
                  <a:srgbClr val="FF0000"/>
                </a:solidFill>
              </a:rPr>
              <a:t> see-saw</a:t>
            </a:r>
            <a:r>
              <a:rPr lang="en-US" altLang="zh-CN" dirty="0"/>
              <a:t> shape.</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There will be some distortion of the shape due to the greater repulsion of the nonbonding pair of electrons, so bond angles will be 88°, 117°, and 176°.</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3131840" y="2592663"/>
            <a:ext cx="3464126" cy="2420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dirty="0"/>
              <a:t>Two non-bonding pairs gives a </a:t>
            </a:r>
            <a:r>
              <a:rPr lang="en-US" altLang="zh-CN" b="1" dirty="0">
                <a:solidFill>
                  <a:srgbClr val="FF0000"/>
                </a:solidFill>
              </a:rPr>
              <a:t>T-shaped </a:t>
            </a:r>
            <a:r>
              <a:rPr lang="en-US" altLang="zh-CN" dirty="0"/>
              <a:t>structure.</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The bond angles are 88° and 176°.</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2411760" y="2163370"/>
            <a:ext cx="2998623" cy="26352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95300" y="1698625"/>
            <a:ext cx="8153400" cy="1220470"/>
          </a:xfrm>
          <a:prstGeom prst="rect">
            <a:avLst/>
          </a:prstGeom>
        </p:spPr>
      </p:pic>
      <p:pic>
        <p:nvPicPr>
          <p:cNvPr id="5" name="图片 4"/>
          <p:cNvPicPr>
            <a:picLocks noChangeAspect="1"/>
          </p:cNvPicPr>
          <p:nvPr/>
        </p:nvPicPr>
        <p:blipFill>
          <a:blip r:embed="rId3"/>
          <a:stretch>
            <a:fillRect/>
          </a:stretch>
        </p:blipFill>
        <p:spPr>
          <a:xfrm>
            <a:off x="495300" y="2852420"/>
            <a:ext cx="8153400" cy="16764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dirty="0"/>
              <a:t>Three non-bonding pairs gives a </a:t>
            </a:r>
            <a:r>
              <a:rPr lang="en-US" altLang="zh-CN" b="1" dirty="0">
                <a:solidFill>
                  <a:srgbClr val="FF0000"/>
                </a:solidFill>
              </a:rPr>
              <a:t>linear </a:t>
            </a:r>
            <a:r>
              <a:rPr lang="en-US" altLang="zh-CN" dirty="0"/>
              <a:t>shape. For example I</a:t>
            </a:r>
            <a:r>
              <a:rPr lang="en-US" altLang="zh-CN" baseline="-25000" dirty="0"/>
              <a:t>3</a:t>
            </a:r>
            <a:r>
              <a:rPr lang="en-US" altLang="zh-CN" baseline="30000" dirty="0"/>
              <a:t>-</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The bond angle is 180°.</a:t>
            </a:r>
          </a:p>
        </p:txBody>
      </p:sp>
      <p:pic>
        <p:nvPicPr>
          <p:cNvPr id="4" name="图片 3"/>
          <p:cNvPicPr>
            <a:picLocks noChangeAspect="1"/>
          </p:cNvPicPr>
          <p:nvPr/>
        </p:nvPicPr>
        <p:blipFill>
          <a:blip r:embed="rId2">
            <a:lum bright="-20000" contrast="40000"/>
          </a:blip>
          <a:stretch>
            <a:fillRect/>
          </a:stretch>
        </p:blipFill>
        <p:spPr>
          <a:xfrm>
            <a:off x="3707904" y="2492896"/>
            <a:ext cx="1850858" cy="25571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dirty="0"/>
              <a:t>One non-bonding pair gives a </a:t>
            </a:r>
            <a:r>
              <a:rPr lang="en-US" altLang="zh-CN" b="1" dirty="0">
                <a:solidFill>
                  <a:srgbClr val="FF0000"/>
                </a:solidFill>
              </a:rPr>
              <a:t>square pyramidal</a:t>
            </a:r>
            <a:r>
              <a:rPr lang="en-US" altLang="zh-CN" dirty="0"/>
              <a:t> shape.</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The bond angle is 88°, 176°.</a:t>
            </a:r>
            <a:endParaRPr lang="zh-CN" altLang="en-US"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2">
            <a:lum bright="-20000" contrast="40000"/>
          </a:blip>
          <a:stretch>
            <a:fillRect/>
          </a:stretch>
        </p:blipFill>
        <p:spPr>
          <a:xfrm>
            <a:off x="3563888" y="2420888"/>
            <a:ext cx="3778192" cy="2141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2648" y="1600200"/>
            <a:ext cx="8153400" cy="4709120"/>
          </a:xfrm>
        </p:spPr>
        <p:txBody>
          <a:bodyPr>
            <a:normAutofit/>
          </a:bodyPr>
          <a:lstStyle/>
          <a:p>
            <a:r>
              <a:rPr lang="en-US" altLang="zh-CN" dirty="0"/>
              <a:t>Two non-bonding pairs will maximize their distance apart by arranging those pairs at 180°to each other. This gives a </a:t>
            </a:r>
            <a:r>
              <a:rPr lang="en-US" altLang="zh-CN" b="1" dirty="0">
                <a:solidFill>
                  <a:srgbClr val="FF0000"/>
                </a:solidFill>
              </a:rPr>
              <a:t>square planar </a:t>
            </a:r>
            <a:r>
              <a:rPr lang="en-US" altLang="zh-CN" dirty="0"/>
              <a:t>shape.</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The bond angle is 90°&amp;180°.</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3537220" y="3068960"/>
            <a:ext cx="2304256" cy="22812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87"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1988"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89"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74088" name="Text Box 8"/>
          <p:cNvSpPr txBox="1">
            <a:spLocks noChangeArrowheads="1"/>
          </p:cNvSpPr>
          <p:nvPr/>
        </p:nvSpPr>
        <p:spPr bwMode="auto">
          <a:xfrm>
            <a:off x="3074988" y="273050"/>
            <a:ext cx="2990850" cy="366713"/>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XENON TETRAFLUORIDE</a:t>
            </a:r>
            <a:endParaRPr lang="en-US" altLang="zh-CN" sz="1800">
              <a:latin typeface="Arial" panose="020B0604020202020204" pitchFamily="34" charset="0"/>
              <a:ea typeface="宋体" panose="02010600030101010101" pitchFamily="2" charset="-122"/>
            </a:endParaRPr>
          </a:p>
        </p:txBody>
      </p:sp>
      <p:grpSp>
        <p:nvGrpSpPr>
          <p:cNvPr id="41991" name="Group 9"/>
          <p:cNvGrpSpPr/>
          <p:nvPr/>
        </p:nvGrpSpPr>
        <p:grpSpPr bwMode="auto">
          <a:xfrm>
            <a:off x="2117725" y="1357313"/>
            <a:ext cx="827088" cy="827087"/>
            <a:chOff x="1734" y="836"/>
            <a:chExt cx="521" cy="521"/>
          </a:xfrm>
        </p:grpSpPr>
        <p:sp>
          <p:nvSpPr>
            <p:cNvPr id="42086" name="Text Box 10"/>
            <p:cNvSpPr txBox="1">
              <a:spLocks noChangeArrowheads="1"/>
            </p:cNvSpPr>
            <p:nvPr/>
          </p:nvSpPr>
          <p:spPr bwMode="auto">
            <a:xfrm>
              <a:off x="1901" y="100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42087" name="Oval 11"/>
            <p:cNvSpPr>
              <a:spLocks noChangeArrowheads="1"/>
            </p:cNvSpPr>
            <p:nvPr/>
          </p:nvSpPr>
          <p:spPr bwMode="auto">
            <a:xfrm>
              <a:off x="1784" y="888"/>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88" name="Oval 12"/>
            <p:cNvSpPr>
              <a:spLocks noChangeArrowheads="1"/>
            </p:cNvSpPr>
            <p:nvPr/>
          </p:nvSpPr>
          <p:spPr bwMode="auto">
            <a:xfrm>
              <a:off x="1950" y="83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89" name="Oval 13"/>
            <p:cNvSpPr>
              <a:spLocks noChangeArrowheads="1"/>
            </p:cNvSpPr>
            <p:nvPr/>
          </p:nvSpPr>
          <p:spPr bwMode="auto">
            <a:xfrm>
              <a:off x="1734" y="105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90" name="Oval 14"/>
            <p:cNvSpPr>
              <a:spLocks noChangeArrowheads="1"/>
            </p:cNvSpPr>
            <p:nvPr/>
          </p:nvSpPr>
          <p:spPr bwMode="auto">
            <a:xfrm>
              <a:off x="2158" y="103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91" name="Oval 15"/>
            <p:cNvSpPr>
              <a:spLocks noChangeArrowheads="1"/>
            </p:cNvSpPr>
            <p:nvPr/>
          </p:nvSpPr>
          <p:spPr bwMode="auto">
            <a:xfrm>
              <a:off x="1798" y="90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92" name="Oval 16"/>
            <p:cNvSpPr>
              <a:spLocks noChangeArrowheads="1"/>
            </p:cNvSpPr>
            <p:nvPr/>
          </p:nvSpPr>
          <p:spPr bwMode="auto">
            <a:xfrm>
              <a:off x="2078" y="89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93" name="Oval 17"/>
            <p:cNvSpPr>
              <a:spLocks noChangeArrowheads="1"/>
            </p:cNvSpPr>
            <p:nvPr/>
          </p:nvSpPr>
          <p:spPr bwMode="auto">
            <a:xfrm>
              <a:off x="2102" y="119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94" name="Oval 18"/>
            <p:cNvSpPr>
              <a:spLocks noChangeArrowheads="1"/>
            </p:cNvSpPr>
            <p:nvPr/>
          </p:nvSpPr>
          <p:spPr bwMode="auto">
            <a:xfrm>
              <a:off x="1934" y="126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41992" name="Group 19"/>
          <p:cNvGrpSpPr/>
          <p:nvPr/>
        </p:nvGrpSpPr>
        <p:grpSpPr bwMode="auto">
          <a:xfrm>
            <a:off x="422275" y="1130300"/>
            <a:ext cx="1354138" cy="1358900"/>
            <a:chOff x="266" y="712"/>
            <a:chExt cx="853" cy="856"/>
          </a:xfrm>
        </p:grpSpPr>
        <p:sp>
          <p:nvSpPr>
            <p:cNvPr id="42076" name="Oval 20"/>
            <p:cNvSpPr>
              <a:spLocks noChangeArrowheads="1"/>
            </p:cNvSpPr>
            <p:nvPr/>
          </p:nvSpPr>
          <p:spPr bwMode="auto">
            <a:xfrm>
              <a:off x="320" y="776"/>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77" name="Text Box 21"/>
            <p:cNvSpPr txBox="1">
              <a:spLocks noChangeArrowheads="1"/>
            </p:cNvSpPr>
            <p:nvPr/>
          </p:nvSpPr>
          <p:spPr bwMode="auto">
            <a:xfrm>
              <a:off x="556" y="1040"/>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Xe</a:t>
              </a:r>
              <a:endParaRPr lang="en-US" altLang="zh-CN">
                <a:ea typeface="宋体" panose="02010600030101010101" pitchFamily="2" charset="-122"/>
              </a:endParaRPr>
            </a:p>
          </p:txBody>
        </p:sp>
        <p:sp>
          <p:nvSpPr>
            <p:cNvPr id="42078" name="Oval 22"/>
            <p:cNvSpPr>
              <a:spLocks noChangeArrowheads="1"/>
            </p:cNvSpPr>
            <p:nvPr/>
          </p:nvSpPr>
          <p:spPr bwMode="auto">
            <a:xfrm>
              <a:off x="632" y="712"/>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79" name="Oval 23"/>
            <p:cNvSpPr>
              <a:spLocks noChangeArrowheads="1"/>
            </p:cNvSpPr>
            <p:nvPr/>
          </p:nvSpPr>
          <p:spPr bwMode="auto">
            <a:xfrm>
              <a:off x="352" y="848"/>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80" name="Oval 24"/>
            <p:cNvSpPr>
              <a:spLocks noChangeArrowheads="1"/>
            </p:cNvSpPr>
            <p:nvPr/>
          </p:nvSpPr>
          <p:spPr bwMode="auto">
            <a:xfrm>
              <a:off x="266" y="1093"/>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81" name="Oval 25"/>
            <p:cNvSpPr>
              <a:spLocks noChangeArrowheads="1"/>
            </p:cNvSpPr>
            <p:nvPr/>
          </p:nvSpPr>
          <p:spPr bwMode="auto">
            <a:xfrm>
              <a:off x="1007" y="1078"/>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82" name="Oval 26"/>
            <p:cNvSpPr>
              <a:spLocks noChangeArrowheads="1"/>
            </p:cNvSpPr>
            <p:nvPr/>
          </p:nvSpPr>
          <p:spPr bwMode="auto">
            <a:xfrm>
              <a:off x="912" y="840"/>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83" name="Oval 27"/>
            <p:cNvSpPr>
              <a:spLocks noChangeArrowheads="1"/>
            </p:cNvSpPr>
            <p:nvPr/>
          </p:nvSpPr>
          <p:spPr bwMode="auto">
            <a:xfrm>
              <a:off x="632" y="1456"/>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84" name="Oval 28"/>
            <p:cNvSpPr>
              <a:spLocks noChangeArrowheads="1"/>
            </p:cNvSpPr>
            <p:nvPr/>
          </p:nvSpPr>
          <p:spPr bwMode="auto">
            <a:xfrm>
              <a:off x="355" y="1335"/>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85" name="Oval 29"/>
            <p:cNvSpPr>
              <a:spLocks noChangeArrowheads="1"/>
            </p:cNvSpPr>
            <p:nvPr/>
          </p:nvSpPr>
          <p:spPr bwMode="auto">
            <a:xfrm>
              <a:off x="923" y="1327"/>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41993" name="Group 30"/>
          <p:cNvGrpSpPr/>
          <p:nvPr/>
        </p:nvGrpSpPr>
        <p:grpSpPr bwMode="auto">
          <a:xfrm>
            <a:off x="3689350" y="977900"/>
            <a:ext cx="2297113" cy="1765300"/>
            <a:chOff x="3484" y="616"/>
            <a:chExt cx="1447" cy="1112"/>
          </a:xfrm>
        </p:grpSpPr>
        <p:sp>
          <p:nvSpPr>
            <p:cNvPr id="42030" name="Oval 31"/>
            <p:cNvSpPr>
              <a:spLocks noChangeArrowheads="1"/>
            </p:cNvSpPr>
            <p:nvPr/>
          </p:nvSpPr>
          <p:spPr bwMode="auto">
            <a:xfrm>
              <a:off x="4451" y="1220"/>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31" name="Oval 32"/>
            <p:cNvSpPr>
              <a:spLocks noChangeArrowheads="1"/>
            </p:cNvSpPr>
            <p:nvPr/>
          </p:nvSpPr>
          <p:spPr bwMode="auto">
            <a:xfrm>
              <a:off x="3839" y="751"/>
              <a:ext cx="749" cy="749"/>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32" name="Text Box 33"/>
            <p:cNvSpPr txBox="1">
              <a:spLocks noChangeArrowheads="1"/>
            </p:cNvSpPr>
            <p:nvPr/>
          </p:nvSpPr>
          <p:spPr bwMode="auto">
            <a:xfrm>
              <a:off x="4075" y="1015"/>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Xe</a:t>
              </a:r>
              <a:endParaRPr lang="en-US" altLang="zh-CN">
                <a:ea typeface="宋体" panose="02010600030101010101" pitchFamily="2" charset="-122"/>
              </a:endParaRPr>
            </a:p>
          </p:txBody>
        </p:sp>
        <p:sp>
          <p:nvSpPr>
            <p:cNvPr id="42033" name="Oval 34"/>
            <p:cNvSpPr>
              <a:spLocks noChangeArrowheads="1"/>
            </p:cNvSpPr>
            <p:nvPr/>
          </p:nvSpPr>
          <p:spPr bwMode="auto">
            <a:xfrm>
              <a:off x="4071" y="687"/>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34" name="Oval 35"/>
            <p:cNvSpPr>
              <a:spLocks noChangeArrowheads="1"/>
            </p:cNvSpPr>
            <p:nvPr/>
          </p:nvSpPr>
          <p:spPr bwMode="auto">
            <a:xfrm>
              <a:off x="4223" y="687"/>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35" name="Oval 36"/>
            <p:cNvSpPr>
              <a:spLocks noChangeArrowheads="1"/>
            </p:cNvSpPr>
            <p:nvPr/>
          </p:nvSpPr>
          <p:spPr bwMode="auto">
            <a:xfrm>
              <a:off x="4087" y="1431"/>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36" name="Oval 37"/>
            <p:cNvSpPr>
              <a:spLocks noChangeArrowheads="1"/>
            </p:cNvSpPr>
            <p:nvPr/>
          </p:nvSpPr>
          <p:spPr bwMode="auto">
            <a:xfrm>
              <a:off x="4234" y="1430"/>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37" name="Oval 38"/>
            <p:cNvSpPr>
              <a:spLocks noChangeArrowheads="1"/>
            </p:cNvSpPr>
            <p:nvPr/>
          </p:nvSpPr>
          <p:spPr bwMode="auto">
            <a:xfrm>
              <a:off x="3542" y="687"/>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38" name="Text Box 39"/>
            <p:cNvSpPr txBox="1">
              <a:spLocks noChangeArrowheads="1"/>
            </p:cNvSpPr>
            <p:nvPr/>
          </p:nvSpPr>
          <p:spPr bwMode="auto">
            <a:xfrm>
              <a:off x="3659" y="803"/>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42039" name="Oval 40"/>
            <p:cNvSpPr>
              <a:spLocks noChangeArrowheads="1"/>
            </p:cNvSpPr>
            <p:nvPr/>
          </p:nvSpPr>
          <p:spPr bwMode="auto">
            <a:xfrm>
              <a:off x="3785" y="104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40" name="Oval 41"/>
            <p:cNvSpPr>
              <a:spLocks noChangeArrowheads="1"/>
            </p:cNvSpPr>
            <p:nvPr/>
          </p:nvSpPr>
          <p:spPr bwMode="auto">
            <a:xfrm rot="-7697410">
              <a:off x="3484" y="83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41" name="Oval 42"/>
            <p:cNvSpPr>
              <a:spLocks noChangeArrowheads="1"/>
            </p:cNvSpPr>
            <p:nvPr/>
          </p:nvSpPr>
          <p:spPr bwMode="auto">
            <a:xfrm rot="-7697410">
              <a:off x="3540" y="71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42" name="Oval 43"/>
            <p:cNvSpPr>
              <a:spLocks noChangeArrowheads="1"/>
            </p:cNvSpPr>
            <p:nvPr/>
          </p:nvSpPr>
          <p:spPr bwMode="auto">
            <a:xfrm rot="-7697410">
              <a:off x="3812" y="66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43" name="Oval 44"/>
            <p:cNvSpPr>
              <a:spLocks noChangeArrowheads="1"/>
            </p:cNvSpPr>
            <p:nvPr/>
          </p:nvSpPr>
          <p:spPr bwMode="auto">
            <a:xfrm rot="-7697410">
              <a:off x="3524" y="99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44" name="Oval 45"/>
            <p:cNvSpPr>
              <a:spLocks noChangeArrowheads="1"/>
            </p:cNvSpPr>
            <p:nvPr/>
          </p:nvSpPr>
          <p:spPr bwMode="auto">
            <a:xfrm rot="-7697410">
              <a:off x="3636" y="106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45" name="Oval 46"/>
            <p:cNvSpPr>
              <a:spLocks noChangeArrowheads="1"/>
            </p:cNvSpPr>
            <p:nvPr/>
          </p:nvSpPr>
          <p:spPr bwMode="auto">
            <a:xfrm>
              <a:off x="3888" y="793"/>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46" name="Oval 47"/>
            <p:cNvSpPr>
              <a:spLocks noChangeArrowheads="1"/>
            </p:cNvSpPr>
            <p:nvPr/>
          </p:nvSpPr>
          <p:spPr bwMode="auto">
            <a:xfrm rot="-7697410">
              <a:off x="3668" y="638"/>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47" name="Oval 48"/>
            <p:cNvSpPr>
              <a:spLocks noChangeArrowheads="1"/>
            </p:cNvSpPr>
            <p:nvPr/>
          </p:nvSpPr>
          <p:spPr bwMode="auto">
            <a:xfrm>
              <a:off x="3573" y="1248"/>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48" name="Text Box 49"/>
            <p:cNvSpPr txBox="1">
              <a:spLocks noChangeArrowheads="1"/>
            </p:cNvSpPr>
            <p:nvPr/>
          </p:nvSpPr>
          <p:spPr bwMode="auto">
            <a:xfrm>
              <a:off x="3682" y="1364"/>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42049" name="Oval 50"/>
            <p:cNvSpPr>
              <a:spLocks noChangeArrowheads="1"/>
            </p:cNvSpPr>
            <p:nvPr/>
          </p:nvSpPr>
          <p:spPr bwMode="auto">
            <a:xfrm>
              <a:off x="3928" y="151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50" name="Oval 51"/>
            <p:cNvSpPr>
              <a:spLocks noChangeArrowheads="1"/>
            </p:cNvSpPr>
            <p:nvPr/>
          </p:nvSpPr>
          <p:spPr bwMode="auto">
            <a:xfrm rot="-7697410">
              <a:off x="3539" y="151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51" name="Oval 52"/>
            <p:cNvSpPr>
              <a:spLocks noChangeArrowheads="1"/>
            </p:cNvSpPr>
            <p:nvPr/>
          </p:nvSpPr>
          <p:spPr bwMode="auto">
            <a:xfrm rot="-7697410">
              <a:off x="3523" y="135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52" name="Oval 53"/>
            <p:cNvSpPr>
              <a:spLocks noChangeArrowheads="1"/>
            </p:cNvSpPr>
            <p:nvPr/>
          </p:nvSpPr>
          <p:spPr bwMode="auto">
            <a:xfrm rot="-7697410">
              <a:off x="3923" y="135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53" name="Oval 54"/>
            <p:cNvSpPr>
              <a:spLocks noChangeArrowheads="1"/>
            </p:cNvSpPr>
            <p:nvPr/>
          </p:nvSpPr>
          <p:spPr bwMode="auto">
            <a:xfrm rot="-7697410">
              <a:off x="3651" y="1607"/>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54" name="Oval 55"/>
            <p:cNvSpPr>
              <a:spLocks noChangeArrowheads="1"/>
            </p:cNvSpPr>
            <p:nvPr/>
          </p:nvSpPr>
          <p:spPr bwMode="auto">
            <a:xfrm rot="-7697410">
              <a:off x="3811" y="163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55" name="Oval 56"/>
            <p:cNvSpPr>
              <a:spLocks noChangeArrowheads="1"/>
            </p:cNvSpPr>
            <p:nvPr/>
          </p:nvSpPr>
          <p:spPr bwMode="auto">
            <a:xfrm rot="-7697410">
              <a:off x="3619" y="123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56" name="Oval 57"/>
            <p:cNvSpPr>
              <a:spLocks noChangeArrowheads="1"/>
            </p:cNvSpPr>
            <p:nvPr/>
          </p:nvSpPr>
          <p:spPr bwMode="auto">
            <a:xfrm>
              <a:off x="3812" y="1208"/>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57" name="Oval 58"/>
            <p:cNvSpPr>
              <a:spLocks noChangeArrowheads="1"/>
            </p:cNvSpPr>
            <p:nvPr/>
          </p:nvSpPr>
          <p:spPr bwMode="auto">
            <a:xfrm>
              <a:off x="4471" y="673"/>
              <a:ext cx="424" cy="44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58" name="Text Box 59"/>
            <p:cNvSpPr txBox="1">
              <a:spLocks noChangeArrowheads="1"/>
            </p:cNvSpPr>
            <p:nvPr/>
          </p:nvSpPr>
          <p:spPr bwMode="auto">
            <a:xfrm>
              <a:off x="4588" y="789"/>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42059" name="Oval 60"/>
            <p:cNvSpPr>
              <a:spLocks noChangeArrowheads="1"/>
            </p:cNvSpPr>
            <p:nvPr/>
          </p:nvSpPr>
          <p:spPr bwMode="auto">
            <a:xfrm>
              <a:off x="4690" y="106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0" name="Oval 61"/>
            <p:cNvSpPr>
              <a:spLocks noChangeArrowheads="1"/>
            </p:cNvSpPr>
            <p:nvPr/>
          </p:nvSpPr>
          <p:spPr bwMode="auto">
            <a:xfrm rot="-7697410">
              <a:off x="4834" y="80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1" name="Oval 62"/>
            <p:cNvSpPr>
              <a:spLocks noChangeArrowheads="1"/>
            </p:cNvSpPr>
            <p:nvPr/>
          </p:nvSpPr>
          <p:spPr bwMode="auto">
            <a:xfrm rot="-7697410">
              <a:off x="4501" y="672"/>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2" name="Oval 63"/>
            <p:cNvSpPr>
              <a:spLocks noChangeArrowheads="1"/>
            </p:cNvSpPr>
            <p:nvPr/>
          </p:nvSpPr>
          <p:spPr bwMode="auto">
            <a:xfrm rot="-7697410">
              <a:off x="4764" y="66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3" name="Oval 64"/>
            <p:cNvSpPr>
              <a:spLocks noChangeArrowheads="1"/>
            </p:cNvSpPr>
            <p:nvPr/>
          </p:nvSpPr>
          <p:spPr bwMode="auto">
            <a:xfrm rot="-7697410">
              <a:off x="4533" y="1040"/>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4" name="Oval 65"/>
            <p:cNvSpPr>
              <a:spLocks noChangeArrowheads="1"/>
            </p:cNvSpPr>
            <p:nvPr/>
          </p:nvSpPr>
          <p:spPr bwMode="auto">
            <a:xfrm rot="-7697410">
              <a:off x="4629" y="616"/>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5" name="Oval 66"/>
            <p:cNvSpPr>
              <a:spLocks noChangeArrowheads="1"/>
            </p:cNvSpPr>
            <p:nvPr/>
          </p:nvSpPr>
          <p:spPr bwMode="auto">
            <a:xfrm>
              <a:off x="4408" y="799"/>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6" name="Oval 67"/>
            <p:cNvSpPr>
              <a:spLocks noChangeArrowheads="1"/>
            </p:cNvSpPr>
            <p:nvPr/>
          </p:nvSpPr>
          <p:spPr bwMode="auto">
            <a:xfrm>
              <a:off x="4818" y="964"/>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7" name="Oval 68"/>
            <p:cNvSpPr>
              <a:spLocks noChangeArrowheads="1"/>
            </p:cNvSpPr>
            <p:nvPr/>
          </p:nvSpPr>
          <p:spPr bwMode="auto">
            <a:xfrm>
              <a:off x="4515" y="1212"/>
              <a:ext cx="112" cy="112"/>
            </a:xfrm>
            <a:prstGeom prst="ellipse">
              <a:avLst/>
            </a:prstGeom>
            <a:solidFill>
              <a:srgbClr val="CC0000"/>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8" name="Oval 69"/>
            <p:cNvSpPr>
              <a:spLocks noChangeArrowheads="1"/>
            </p:cNvSpPr>
            <p:nvPr/>
          </p:nvSpPr>
          <p:spPr bwMode="auto">
            <a:xfrm>
              <a:off x="4689" y="1187"/>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69" name="Oval 70"/>
            <p:cNvSpPr>
              <a:spLocks noChangeArrowheads="1"/>
            </p:cNvSpPr>
            <p:nvPr/>
          </p:nvSpPr>
          <p:spPr bwMode="auto">
            <a:xfrm>
              <a:off x="4441" y="151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70" name="Oval 71"/>
            <p:cNvSpPr>
              <a:spLocks noChangeArrowheads="1"/>
            </p:cNvSpPr>
            <p:nvPr/>
          </p:nvSpPr>
          <p:spPr bwMode="auto">
            <a:xfrm>
              <a:off x="4393" y="1371"/>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71" name="Oval 72"/>
            <p:cNvSpPr>
              <a:spLocks noChangeArrowheads="1"/>
            </p:cNvSpPr>
            <p:nvPr/>
          </p:nvSpPr>
          <p:spPr bwMode="auto">
            <a:xfrm>
              <a:off x="4825" y="141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72" name="Oval 73"/>
            <p:cNvSpPr>
              <a:spLocks noChangeArrowheads="1"/>
            </p:cNvSpPr>
            <p:nvPr/>
          </p:nvSpPr>
          <p:spPr bwMode="auto">
            <a:xfrm>
              <a:off x="4737" y="1563"/>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73" name="Oval 74"/>
            <p:cNvSpPr>
              <a:spLocks noChangeArrowheads="1"/>
            </p:cNvSpPr>
            <p:nvPr/>
          </p:nvSpPr>
          <p:spPr bwMode="auto">
            <a:xfrm>
              <a:off x="4569" y="1595"/>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74" name="Text Box 75"/>
            <p:cNvSpPr txBox="1">
              <a:spLocks noChangeArrowheads="1"/>
            </p:cNvSpPr>
            <p:nvPr/>
          </p:nvSpPr>
          <p:spPr bwMode="auto">
            <a:xfrm>
              <a:off x="4584" y="1344"/>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F</a:t>
              </a:r>
              <a:endParaRPr lang="en-US" altLang="zh-CN" sz="1400">
                <a:ea typeface="宋体" panose="02010600030101010101" pitchFamily="2" charset="-122"/>
              </a:endParaRPr>
            </a:p>
          </p:txBody>
        </p:sp>
        <p:sp>
          <p:nvSpPr>
            <p:cNvPr id="42075" name="Oval 76"/>
            <p:cNvSpPr>
              <a:spLocks noChangeArrowheads="1"/>
            </p:cNvSpPr>
            <p:nvPr/>
          </p:nvSpPr>
          <p:spPr bwMode="auto">
            <a:xfrm>
              <a:off x="4793" y="1259"/>
              <a:ext cx="97" cy="97"/>
            </a:xfrm>
            <a:prstGeom prst="ellipse">
              <a:avLst/>
            </a:prstGeom>
            <a:solidFill>
              <a:srgbClr val="FFFF00"/>
            </a:solidFill>
            <a:ln w="9525">
              <a:solidFill>
                <a:schemeClr val="tx1"/>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1994" name="Text Box 81"/>
          <p:cNvSpPr txBox="1">
            <a:spLocks noChangeArrowheads="1"/>
          </p:cNvSpPr>
          <p:nvPr/>
        </p:nvSpPr>
        <p:spPr bwMode="auto">
          <a:xfrm>
            <a:off x="3068638" y="48180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41995" name="Text Box 82"/>
          <p:cNvSpPr txBox="1">
            <a:spLocks noChangeArrowheads="1"/>
          </p:cNvSpPr>
          <p:nvPr/>
        </p:nvSpPr>
        <p:spPr bwMode="auto">
          <a:xfrm>
            <a:off x="1055688" y="53546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41996" name="Text Box 83"/>
          <p:cNvSpPr txBox="1">
            <a:spLocks noChangeArrowheads="1"/>
          </p:cNvSpPr>
          <p:nvPr/>
        </p:nvSpPr>
        <p:spPr bwMode="auto">
          <a:xfrm>
            <a:off x="2816225" y="545782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41997" name="Text Box 84"/>
          <p:cNvSpPr txBox="1">
            <a:spLocks noChangeArrowheads="1"/>
          </p:cNvSpPr>
          <p:nvPr/>
        </p:nvSpPr>
        <p:spPr bwMode="auto">
          <a:xfrm>
            <a:off x="1363663" y="46942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41998" name="AutoShape 85"/>
          <p:cNvSpPr>
            <a:spLocks noChangeArrowheads="1"/>
          </p:cNvSpPr>
          <p:nvPr/>
        </p:nvSpPr>
        <p:spPr bwMode="auto">
          <a:xfrm rot="-1394517">
            <a:off x="1339850" y="5319713"/>
            <a:ext cx="711200" cy="93662"/>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1999" name="AutoShape 86"/>
          <p:cNvSpPr>
            <a:spLocks noChangeArrowheads="1"/>
          </p:cNvSpPr>
          <p:nvPr/>
        </p:nvSpPr>
        <p:spPr bwMode="auto">
          <a:xfrm rot="1869986" flipH="1">
            <a:off x="2355850" y="5360988"/>
            <a:ext cx="504825" cy="88900"/>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00" name="Text Box 87"/>
          <p:cNvSpPr txBox="1">
            <a:spLocks noChangeArrowheads="1"/>
          </p:cNvSpPr>
          <p:nvPr/>
        </p:nvSpPr>
        <p:spPr bwMode="auto">
          <a:xfrm>
            <a:off x="1976438" y="50085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Xe</a:t>
            </a:r>
            <a:endParaRPr lang="en-US" altLang="zh-CN" sz="2000">
              <a:ea typeface="宋体" panose="02010600030101010101" pitchFamily="2" charset="-122"/>
            </a:endParaRPr>
          </a:p>
        </p:txBody>
      </p:sp>
      <p:sp>
        <p:nvSpPr>
          <p:cNvPr id="42001" name="Line 88"/>
          <p:cNvSpPr>
            <a:spLocks noChangeShapeType="1"/>
          </p:cNvSpPr>
          <p:nvPr/>
        </p:nvSpPr>
        <p:spPr bwMode="auto">
          <a:xfrm flipH="1">
            <a:off x="2428875" y="5033963"/>
            <a:ext cx="619125" cy="153987"/>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2" name="Line 89"/>
          <p:cNvSpPr>
            <a:spLocks noChangeShapeType="1"/>
          </p:cNvSpPr>
          <p:nvPr/>
        </p:nvSpPr>
        <p:spPr bwMode="auto">
          <a:xfrm flipH="1" flipV="1">
            <a:off x="1677988" y="4981575"/>
            <a:ext cx="322262" cy="14287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42003" name="Picture 90" descr="lpai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563" y="4365625"/>
            <a:ext cx="2825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91" descr="lpair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5448300"/>
            <a:ext cx="3048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05" name="Group 92"/>
          <p:cNvGrpSpPr/>
          <p:nvPr/>
        </p:nvGrpSpPr>
        <p:grpSpPr bwMode="auto">
          <a:xfrm>
            <a:off x="5873750" y="4262438"/>
            <a:ext cx="2336800" cy="1130300"/>
            <a:chOff x="3341" y="2506"/>
            <a:chExt cx="1472" cy="712"/>
          </a:xfrm>
        </p:grpSpPr>
        <p:grpSp>
          <p:nvGrpSpPr>
            <p:cNvPr id="42011" name="Group 93"/>
            <p:cNvGrpSpPr/>
            <p:nvPr/>
          </p:nvGrpSpPr>
          <p:grpSpPr bwMode="auto">
            <a:xfrm>
              <a:off x="3422" y="2703"/>
              <a:ext cx="1345" cy="321"/>
              <a:chOff x="2123" y="2711"/>
              <a:chExt cx="1392" cy="336"/>
            </a:xfrm>
          </p:grpSpPr>
          <p:sp>
            <p:nvSpPr>
              <p:cNvPr id="42027" name="AutoShape 94"/>
              <p:cNvSpPr>
                <a:spLocks noChangeArrowheads="1"/>
              </p:cNvSpPr>
              <p:nvPr/>
            </p:nvSpPr>
            <p:spPr bwMode="auto">
              <a:xfrm>
                <a:off x="2123" y="2711"/>
                <a:ext cx="1392" cy="336"/>
              </a:xfrm>
              <a:prstGeom prst="parallelogram">
                <a:avLst>
                  <a:gd name="adj" fmla="val 103571"/>
                </a:avLst>
              </a:prstGeom>
              <a:noFill/>
              <a:ln w="19050" cap="rnd">
                <a:solidFill>
                  <a:schemeClr val="folHlink"/>
                </a:solidFill>
                <a:prstDash val="sysDot"/>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28" name="Line 95"/>
              <p:cNvSpPr>
                <a:spLocks noChangeShapeType="1"/>
              </p:cNvSpPr>
              <p:nvPr/>
            </p:nvSpPr>
            <p:spPr bwMode="auto">
              <a:xfrm flipV="1">
                <a:off x="2123" y="2711"/>
                <a:ext cx="1392" cy="336"/>
              </a:xfrm>
              <a:prstGeom prst="line">
                <a:avLst/>
              </a:prstGeom>
              <a:noFill/>
              <a:ln w="19050" cap="rnd">
                <a:solidFill>
                  <a:schemeClr val="folHlink"/>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9" name="Line 96"/>
              <p:cNvSpPr>
                <a:spLocks noChangeShapeType="1"/>
              </p:cNvSpPr>
              <p:nvPr/>
            </p:nvSpPr>
            <p:spPr bwMode="auto">
              <a:xfrm>
                <a:off x="2459" y="2711"/>
                <a:ext cx="720" cy="336"/>
              </a:xfrm>
              <a:prstGeom prst="line">
                <a:avLst/>
              </a:prstGeom>
              <a:noFill/>
              <a:ln w="19050" cap="rnd">
                <a:solidFill>
                  <a:schemeClr val="folHlink"/>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012" name="Text Box 97"/>
            <p:cNvSpPr txBox="1">
              <a:spLocks noChangeArrowheads="1"/>
            </p:cNvSpPr>
            <p:nvPr/>
          </p:nvSpPr>
          <p:spPr bwMode="auto">
            <a:xfrm>
              <a:off x="4609" y="258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42013" name="Text Box 98"/>
            <p:cNvSpPr txBox="1">
              <a:spLocks noChangeArrowheads="1"/>
            </p:cNvSpPr>
            <p:nvPr/>
          </p:nvSpPr>
          <p:spPr bwMode="auto">
            <a:xfrm>
              <a:off x="3341" y="2922"/>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42014" name="Text Box 99"/>
            <p:cNvSpPr txBox="1">
              <a:spLocks noChangeArrowheads="1"/>
            </p:cNvSpPr>
            <p:nvPr/>
          </p:nvSpPr>
          <p:spPr bwMode="auto">
            <a:xfrm>
              <a:off x="4450" y="2987"/>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42015" name="Text Box 100"/>
            <p:cNvSpPr txBox="1">
              <a:spLocks noChangeArrowheads="1"/>
            </p:cNvSpPr>
            <p:nvPr/>
          </p:nvSpPr>
          <p:spPr bwMode="auto">
            <a:xfrm>
              <a:off x="3535" y="25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42016" name="AutoShape 101"/>
            <p:cNvSpPr>
              <a:spLocks noChangeArrowheads="1"/>
            </p:cNvSpPr>
            <p:nvPr/>
          </p:nvSpPr>
          <p:spPr bwMode="auto">
            <a:xfrm rot="-1394517">
              <a:off x="3520" y="2900"/>
              <a:ext cx="448" cy="59"/>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17" name="AutoShape 102"/>
            <p:cNvSpPr>
              <a:spLocks noChangeArrowheads="1"/>
            </p:cNvSpPr>
            <p:nvPr/>
          </p:nvSpPr>
          <p:spPr bwMode="auto">
            <a:xfrm rot="1869986" flipH="1">
              <a:off x="4160" y="2926"/>
              <a:ext cx="318" cy="56"/>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18" name="Text Box 103"/>
            <p:cNvSpPr txBox="1">
              <a:spLocks noChangeArrowheads="1"/>
            </p:cNvSpPr>
            <p:nvPr/>
          </p:nvSpPr>
          <p:spPr bwMode="auto">
            <a:xfrm>
              <a:off x="3921" y="2704"/>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Xe</a:t>
              </a:r>
              <a:endParaRPr lang="en-US" altLang="zh-CN" sz="2000">
                <a:ea typeface="宋体" panose="02010600030101010101" pitchFamily="2" charset="-122"/>
              </a:endParaRPr>
            </a:p>
          </p:txBody>
        </p:sp>
        <p:sp>
          <p:nvSpPr>
            <p:cNvPr id="42019" name="Line 104"/>
            <p:cNvSpPr>
              <a:spLocks noChangeShapeType="1"/>
            </p:cNvSpPr>
            <p:nvPr/>
          </p:nvSpPr>
          <p:spPr bwMode="auto">
            <a:xfrm flipH="1">
              <a:off x="4206" y="2720"/>
              <a:ext cx="390" cy="97"/>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0" name="Line 105"/>
            <p:cNvSpPr>
              <a:spLocks noChangeShapeType="1"/>
            </p:cNvSpPr>
            <p:nvPr/>
          </p:nvSpPr>
          <p:spPr bwMode="auto">
            <a:xfrm flipH="1" flipV="1">
              <a:off x="3733" y="2687"/>
              <a:ext cx="203" cy="90"/>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2021" name="Group 106"/>
            <p:cNvGrpSpPr/>
            <p:nvPr/>
          </p:nvGrpSpPr>
          <p:grpSpPr bwMode="auto">
            <a:xfrm>
              <a:off x="4020" y="2668"/>
              <a:ext cx="113" cy="47"/>
              <a:chOff x="4737" y="2427"/>
              <a:chExt cx="113" cy="47"/>
            </a:xfrm>
          </p:grpSpPr>
          <p:sp>
            <p:nvSpPr>
              <p:cNvPr id="42025" name="Oval 107"/>
              <p:cNvSpPr>
                <a:spLocks noChangeArrowheads="1"/>
              </p:cNvSpPr>
              <p:nvPr/>
            </p:nvSpPr>
            <p:spPr bwMode="auto">
              <a:xfrm>
                <a:off x="4737"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26" name="Oval 108"/>
              <p:cNvSpPr>
                <a:spLocks noChangeArrowheads="1"/>
              </p:cNvSpPr>
              <p:nvPr/>
            </p:nvSpPr>
            <p:spPr bwMode="auto">
              <a:xfrm>
                <a:off x="4803"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42022" name="Group 109"/>
            <p:cNvGrpSpPr/>
            <p:nvPr/>
          </p:nvGrpSpPr>
          <p:grpSpPr bwMode="auto">
            <a:xfrm>
              <a:off x="4012" y="2956"/>
              <a:ext cx="113" cy="47"/>
              <a:chOff x="4737" y="2427"/>
              <a:chExt cx="113" cy="47"/>
            </a:xfrm>
          </p:grpSpPr>
          <p:sp>
            <p:nvSpPr>
              <p:cNvPr id="42023" name="Oval 110"/>
              <p:cNvSpPr>
                <a:spLocks noChangeArrowheads="1"/>
              </p:cNvSpPr>
              <p:nvPr/>
            </p:nvSpPr>
            <p:spPr bwMode="auto">
              <a:xfrm>
                <a:off x="4737"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2024" name="Oval 111"/>
              <p:cNvSpPr>
                <a:spLocks noChangeArrowheads="1"/>
              </p:cNvSpPr>
              <p:nvPr/>
            </p:nvSpPr>
            <p:spPr bwMode="auto">
              <a:xfrm>
                <a:off x="4803"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sp>
        <p:nvSpPr>
          <p:cNvPr id="42006" name="Text Box 112"/>
          <p:cNvSpPr txBox="1">
            <a:spLocks noChangeArrowheads="1"/>
          </p:cNvSpPr>
          <p:nvPr/>
        </p:nvSpPr>
        <p:spPr bwMode="auto">
          <a:xfrm>
            <a:off x="5738813" y="5427663"/>
            <a:ext cx="2865437"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lnSpc>
                <a:spcPts val="2500"/>
              </a:lnSpc>
              <a:spcBef>
                <a:spcPct val="50000"/>
              </a:spcBef>
            </a:pPr>
            <a:r>
              <a:rPr lang="en-US" altLang="zh-CN" sz="1400" b="1">
                <a:solidFill>
                  <a:srgbClr val="5F5F5F"/>
                </a:solidFill>
                <a:latin typeface="Arial" panose="020B0604020202020204" pitchFamily="34" charset="0"/>
                <a:ea typeface="宋体" panose="02010600030101010101" pitchFamily="2" charset="-122"/>
              </a:rPr>
              <a:t>ANGLE... </a:t>
            </a:r>
            <a:r>
              <a:rPr lang="en-US" altLang="zh-CN" sz="1200" b="1">
                <a:solidFill>
                  <a:schemeClr val="bg2"/>
                </a:solidFill>
                <a:latin typeface="Arial" panose="020B0604020202020204" pitchFamily="34" charset="0"/>
                <a:ea typeface="宋体" panose="02010600030101010101" pitchFamily="2" charset="-122"/>
              </a:rPr>
              <a:t>  	</a:t>
            </a:r>
            <a:r>
              <a:rPr lang="en-US" altLang="zh-CN" sz="1600" b="1">
                <a:solidFill>
                  <a:srgbClr val="CC0000"/>
                </a:solidFill>
                <a:latin typeface="Arial" panose="020B0604020202020204" pitchFamily="34" charset="0"/>
                <a:ea typeface="宋体" panose="02010600030101010101" pitchFamily="2" charset="-122"/>
              </a:rPr>
              <a:t>90°</a:t>
            </a:r>
            <a:endParaRPr lang="en-US" altLang="zh-CN" sz="1200" b="1">
              <a:solidFill>
                <a:srgbClr val="CC0000"/>
              </a:solidFill>
              <a:latin typeface="Arial" panose="020B0604020202020204" pitchFamily="34" charset="0"/>
              <a:ea typeface="宋体" panose="02010600030101010101" pitchFamily="2" charset="-122"/>
            </a:endParaRPr>
          </a:p>
          <a:p>
            <a:pPr algn="l">
              <a:lnSpc>
                <a:spcPts val="2500"/>
              </a:lnSpc>
              <a:spcBef>
                <a:spcPct val="50000"/>
              </a:spcBef>
            </a:pPr>
            <a:r>
              <a:rPr lang="en-US" altLang="zh-CN" sz="1400" b="1">
                <a:solidFill>
                  <a:srgbClr val="5F5F5F"/>
                </a:solidFill>
                <a:latin typeface="Arial" panose="020B0604020202020204" pitchFamily="34" charset="0"/>
                <a:ea typeface="宋体" panose="02010600030101010101" pitchFamily="2" charset="-122"/>
              </a:rPr>
              <a:t>SHAPE...</a:t>
            </a:r>
            <a:r>
              <a:rPr lang="en-US" altLang="zh-CN" sz="1200" b="1">
                <a:solidFill>
                  <a:schemeClr val="bg2"/>
                </a:solidFill>
                <a:latin typeface="Arial" panose="020B0604020202020204" pitchFamily="34" charset="0"/>
                <a:ea typeface="宋体" panose="02010600030101010101" pitchFamily="2" charset="-122"/>
              </a:rPr>
              <a:t>	</a:t>
            </a:r>
            <a:r>
              <a:rPr lang="en-US" altLang="zh-CN" sz="1600" b="1">
                <a:solidFill>
                  <a:srgbClr val="CC0000"/>
                </a:solidFill>
                <a:latin typeface="Arial" panose="020B0604020202020204" pitchFamily="34" charset="0"/>
                <a:ea typeface="宋体" panose="02010600030101010101" pitchFamily="2" charset="-122"/>
              </a:rPr>
              <a:t>SQUARE PLANAR</a:t>
            </a:r>
            <a:endParaRPr lang="en-US" altLang="zh-CN" sz="1200" b="1">
              <a:solidFill>
                <a:srgbClr val="CC0000"/>
              </a:solidFill>
              <a:ea typeface="宋体" panose="02010600030101010101" pitchFamily="2" charset="-122"/>
            </a:endParaRPr>
          </a:p>
        </p:txBody>
      </p:sp>
      <p:sp>
        <p:nvSpPr>
          <p:cNvPr id="42007" name="Text Box 113"/>
          <p:cNvSpPr txBox="1">
            <a:spLocks noChangeArrowheads="1"/>
          </p:cNvSpPr>
          <p:nvPr/>
        </p:nvSpPr>
        <p:spPr bwMode="auto">
          <a:xfrm>
            <a:off x="323850" y="3068960"/>
            <a:ext cx="84963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buFontTx/>
              <a:buChar char="•"/>
            </a:pPr>
            <a:r>
              <a:rPr lang="en-US" altLang="zh-CN" sz="1600" b="1">
                <a:latin typeface="Arial" panose="020B0604020202020204" pitchFamily="34" charset="0"/>
                <a:ea typeface="宋体" panose="02010600030101010101" pitchFamily="2" charset="-122"/>
              </a:rPr>
              <a:t>  As the total number of electron pairs is 6, the shape is BASED on an octahedron</a:t>
            </a:r>
          </a:p>
          <a:p>
            <a:pPr algn="l">
              <a:spcBef>
                <a:spcPct val="50000"/>
              </a:spcBef>
              <a:buFontTx/>
              <a:buChar char="•"/>
            </a:pPr>
            <a:r>
              <a:rPr lang="en-US" altLang="zh-CN" sz="1600" b="1">
                <a:latin typeface="Arial" panose="020B0604020202020204" pitchFamily="34" charset="0"/>
                <a:ea typeface="宋体" panose="02010600030101010101" pitchFamily="2" charset="-122"/>
              </a:rPr>
              <a:t>  There are two possible spatial arrangements for the lone pairs</a:t>
            </a:r>
          </a:p>
          <a:p>
            <a:pPr algn="l">
              <a:spcBef>
                <a:spcPct val="50000"/>
              </a:spcBef>
              <a:buFontTx/>
              <a:buChar char="•"/>
            </a:pPr>
            <a:r>
              <a:rPr lang="en-US" altLang="zh-CN" sz="1600" b="1">
                <a:latin typeface="Arial" panose="020B0604020202020204" pitchFamily="34" charset="0"/>
                <a:ea typeface="宋体" panose="02010600030101010101" pitchFamily="2" charset="-122"/>
              </a:rPr>
              <a:t>  The preferred shape has the two lone pairs opposite each other</a:t>
            </a:r>
            <a:endParaRPr lang="en-US" altLang="zh-CN" sz="1600" b="1">
              <a:latin typeface="Verdana" panose="020B0604030504040204" pitchFamily="34" charset="0"/>
              <a:ea typeface="宋体" panose="02010600030101010101" pitchFamily="2" charset="-122"/>
            </a:endParaRPr>
          </a:p>
        </p:txBody>
      </p:sp>
      <p:grpSp>
        <p:nvGrpSpPr>
          <p:cNvPr id="42008" name="Group 114"/>
          <p:cNvGrpSpPr/>
          <p:nvPr/>
        </p:nvGrpSpPr>
        <p:grpSpPr bwMode="auto">
          <a:xfrm>
            <a:off x="6584950" y="1277938"/>
            <a:ext cx="2111375" cy="942975"/>
            <a:chOff x="4156" y="781"/>
            <a:chExt cx="1330" cy="594"/>
          </a:xfrm>
        </p:grpSpPr>
        <p:sp>
          <p:nvSpPr>
            <p:cNvPr id="42009" name="Text Box 115"/>
            <p:cNvSpPr txBox="1">
              <a:spLocks noChangeArrowheads="1"/>
            </p:cNvSpPr>
            <p:nvPr/>
          </p:nvSpPr>
          <p:spPr bwMode="auto">
            <a:xfrm>
              <a:off x="4156" y="781"/>
              <a:ext cx="133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latin typeface="Arial" panose="020B0604020202020204" pitchFamily="34" charset="0"/>
                  <a:ea typeface="宋体" panose="02010600030101010101" pitchFamily="2" charset="-122"/>
                </a:rPr>
                <a:t>BOND PAIRS	4</a:t>
              </a:r>
            </a:p>
            <a:p>
              <a:pPr algn="l">
                <a:spcBef>
                  <a:spcPct val="50000"/>
                </a:spcBef>
              </a:pPr>
              <a:r>
                <a:rPr lang="en-US" altLang="zh-CN" sz="1400" b="1">
                  <a:latin typeface="Arial" panose="020B0604020202020204" pitchFamily="34" charset="0"/>
                  <a:ea typeface="宋体" panose="02010600030101010101" pitchFamily="2" charset="-122"/>
                </a:rPr>
                <a:t>LONE PAIRS	2</a:t>
              </a:r>
            </a:p>
            <a:p>
              <a:pPr algn="l">
                <a:spcBef>
                  <a:spcPct val="50000"/>
                </a:spcBef>
              </a:pPr>
              <a:r>
                <a:rPr lang="en-US" altLang="zh-CN" sz="1400" b="1">
                  <a:solidFill>
                    <a:srgbClr val="CC0000"/>
                  </a:solidFill>
                  <a:latin typeface="Arial" panose="020B0604020202020204" pitchFamily="34" charset="0"/>
                  <a:ea typeface="宋体" panose="02010600030101010101" pitchFamily="2" charset="-122"/>
                </a:rPr>
                <a:t>TOTAL PAIRS	6</a:t>
              </a:r>
              <a:endParaRPr lang="en-US" altLang="zh-CN" sz="1800">
                <a:latin typeface="Arial" panose="020B0604020202020204" pitchFamily="34" charset="0"/>
                <a:ea typeface="宋体" panose="02010600030101010101" pitchFamily="2" charset="-122"/>
              </a:endParaRPr>
            </a:p>
          </p:txBody>
        </p:sp>
        <p:sp>
          <p:nvSpPr>
            <p:cNvPr id="42010" name="Line 116"/>
            <p:cNvSpPr>
              <a:spLocks noChangeShapeType="1"/>
            </p:cNvSpPr>
            <p:nvPr/>
          </p:nvSpPr>
          <p:spPr bwMode="auto">
            <a:xfrm>
              <a:off x="4208" y="1176"/>
              <a:ext cx="124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1"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3012"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3"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81256" name="Text Box 8"/>
          <p:cNvSpPr txBox="1">
            <a:spLocks noChangeArrowheads="1"/>
          </p:cNvSpPr>
          <p:nvPr/>
        </p:nvSpPr>
        <p:spPr bwMode="auto">
          <a:xfrm>
            <a:off x="2219325" y="258763"/>
            <a:ext cx="4662488" cy="396875"/>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2000" b="1">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CALCULATING THE SHAPE OF IONS</a:t>
            </a:r>
            <a:endParaRPr lang="en-US" altLang="zh-CN" sz="1800">
              <a:latin typeface="Arial" panose="020B0604020202020204" pitchFamily="34" charset="0"/>
              <a:ea typeface="宋体" panose="02010600030101010101" pitchFamily="2" charset="-122"/>
            </a:endParaRPr>
          </a:p>
        </p:txBody>
      </p:sp>
      <p:sp>
        <p:nvSpPr>
          <p:cNvPr id="43015" name="Text Box 18"/>
          <p:cNvSpPr txBox="1">
            <a:spLocks noChangeArrowheads="1"/>
          </p:cNvSpPr>
          <p:nvPr/>
        </p:nvSpPr>
        <p:spPr bwMode="auto">
          <a:xfrm>
            <a:off x="250825" y="981075"/>
            <a:ext cx="8424863"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The shape of a complex ion is calculated in the same way a molecule by...</a:t>
            </a:r>
          </a:p>
          <a:p>
            <a:pPr algn="l">
              <a:spcBef>
                <a:spcPct val="50000"/>
              </a:spcBef>
              <a:buFontTx/>
              <a:buChar char="•"/>
            </a:pPr>
            <a:r>
              <a:rPr lang="en-US" altLang="zh-CN" sz="1600" b="1">
                <a:latin typeface="Arial" panose="020B0604020202020204" pitchFamily="34" charset="0"/>
                <a:ea typeface="宋体" panose="02010600030101010101" pitchFamily="2" charset="-122"/>
              </a:rPr>
              <a:t>  calculating the number of electrons in the outer shell of the central species </a:t>
            </a:r>
            <a:r>
              <a:rPr lang="en-US" altLang="zh-CN" sz="1600" b="1">
                <a:solidFill>
                  <a:srgbClr val="CC0000"/>
                </a:solidFill>
                <a:latin typeface="Arial" panose="020B0604020202020204" pitchFamily="34" charset="0"/>
                <a:ea typeface="宋体" panose="02010600030101010101" pitchFamily="2" charset="-122"/>
              </a:rPr>
              <a:t>*</a:t>
            </a:r>
            <a:endParaRPr lang="en-US" altLang="zh-CN" sz="1600" b="1">
              <a:latin typeface="Arial" panose="020B0604020202020204" pitchFamily="34" charset="0"/>
              <a:ea typeface="宋体" panose="02010600030101010101" pitchFamily="2" charset="-122"/>
            </a:endParaRPr>
          </a:p>
          <a:p>
            <a:pPr algn="l">
              <a:spcBef>
                <a:spcPct val="50000"/>
              </a:spcBef>
              <a:buFontTx/>
              <a:buChar char="•"/>
            </a:pPr>
            <a:r>
              <a:rPr lang="en-US" altLang="zh-CN" sz="1600" b="1">
                <a:latin typeface="Arial" panose="020B0604020202020204" pitchFamily="34" charset="0"/>
                <a:ea typeface="宋体" panose="02010600030101010101" pitchFamily="2" charset="-122"/>
              </a:rPr>
              <a:t>  pairing up electrons, making sure the outer shell maximum is not exceeded</a:t>
            </a:r>
          </a:p>
          <a:p>
            <a:pPr algn="l">
              <a:spcBef>
                <a:spcPct val="50000"/>
              </a:spcBef>
              <a:buFontTx/>
              <a:buChar char="•"/>
            </a:pPr>
            <a:r>
              <a:rPr lang="en-US" altLang="zh-CN" sz="1600" b="1">
                <a:latin typeface="Arial" panose="020B0604020202020204" pitchFamily="34" charset="0"/>
                <a:ea typeface="宋体" panose="02010600030101010101" pitchFamily="2" charset="-122"/>
              </a:rPr>
              <a:t>  calculating the number of bond pairs and lone pairs</a:t>
            </a:r>
          </a:p>
          <a:p>
            <a:pPr algn="l">
              <a:spcBef>
                <a:spcPct val="50000"/>
              </a:spcBef>
              <a:buFontTx/>
              <a:buChar char="•"/>
            </a:pPr>
            <a:r>
              <a:rPr lang="en-US" altLang="zh-CN" sz="1600" b="1">
                <a:latin typeface="Arial" panose="020B0604020202020204" pitchFamily="34" charset="0"/>
                <a:ea typeface="宋体" panose="02010600030101010101" pitchFamily="2" charset="-122"/>
              </a:rPr>
              <a:t>  using ELECTRON PAIR REPULSION THEORY to calculate shape and bond angle(s)</a:t>
            </a:r>
          </a:p>
          <a:p>
            <a:pPr algn="l">
              <a:spcBef>
                <a:spcPct val="50000"/>
              </a:spcBef>
              <a:buFontTx/>
              <a:buChar char="•"/>
            </a:pPr>
            <a:endParaRPr lang="en-US" altLang="zh-CN" sz="1600" b="1">
              <a:latin typeface="Arial" panose="020B0604020202020204" pitchFamily="34" charset="0"/>
              <a:ea typeface="宋体" panose="02010600030101010101" pitchFamily="2" charset="-122"/>
            </a:endParaRPr>
          </a:p>
          <a:p>
            <a:pPr algn="l">
              <a:spcBef>
                <a:spcPct val="50000"/>
              </a:spcBef>
            </a:pPr>
            <a:endParaRPr lang="en-US" altLang="zh-CN" sz="1600" b="1">
              <a:latin typeface="Arial" panose="020B0604020202020204" pitchFamily="34" charset="0"/>
              <a:ea typeface="宋体" panose="02010600030101010101" pitchFamily="2" charset="-122"/>
            </a:endParaRPr>
          </a:p>
          <a:p>
            <a:pPr algn="l">
              <a:spcBef>
                <a:spcPct val="50000"/>
              </a:spcBef>
              <a:buFontTx/>
              <a:buChar char="*"/>
            </a:pPr>
            <a:r>
              <a:rPr lang="en-US" altLang="zh-CN" sz="1600" b="1">
                <a:solidFill>
                  <a:srgbClr val="CC0000"/>
                </a:solidFill>
                <a:latin typeface="Arial" panose="020B0604020202020204" pitchFamily="34" charset="0"/>
                <a:ea typeface="宋体" panose="02010600030101010101" pitchFamily="2" charset="-122"/>
              </a:rPr>
              <a:t>   the number of electrons in the outer shell depends on the charge on the ion</a:t>
            </a:r>
          </a:p>
          <a:p>
            <a:pPr algn="l">
              <a:spcBef>
                <a:spcPct val="50000"/>
              </a:spcBef>
              <a:buFontTx/>
              <a:buChar char="*"/>
            </a:pPr>
            <a:r>
              <a:rPr lang="en-US" altLang="zh-CN" sz="1600" b="1">
                <a:solidFill>
                  <a:srgbClr val="CC0000"/>
                </a:solidFill>
                <a:latin typeface="Arial" panose="020B0604020202020204" pitchFamily="34" charset="0"/>
                <a:ea typeface="宋体" panose="02010600030101010101" pitchFamily="2" charset="-122"/>
              </a:rPr>
              <a:t>   if the ion is positive you remove as many electrons as there are positive charges</a:t>
            </a:r>
          </a:p>
          <a:p>
            <a:pPr algn="l">
              <a:spcBef>
                <a:spcPct val="50000"/>
              </a:spcBef>
              <a:buFontTx/>
              <a:buChar char="*"/>
            </a:pPr>
            <a:r>
              <a:rPr lang="en-US" altLang="zh-CN" sz="1600" b="1">
                <a:solidFill>
                  <a:srgbClr val="CC0000"/>
                </a:solidFill>
                <a:latin typeface="Arial" panose="020B0604020202020204" pitchFamily="34" charset="0"/>
                <a:ea typeface="宋体" panose="02010600030101010101" pitchFamily="2" charset="-122"/>
              </a:rPr>
              <a:t>   if the ion is negative you add as many electrons as there are negative charges</a:t>
            </a:r>
          </a:p>
          <a:p>
            <a:pPr algn="l">
              <a:spcBef>
                <a:spcPct val="50000"/>
              </a:spcBef>
            </a:pPr>
            <a:endParaRPr lang="en-US" altLang="zh-CN" sz="1600" b="1">
              <a:solidFill>
                <a:srgbClr val="CC0000"/>
              </a:solidFill>
              <a:latin typeface="Arial" panose="020B0604020202020204" pitchFamily="34" charset="0"/>
              <a:ea typeface="宋体" panose="02010600030101010101" pitchFamily="2" charset="-122"/>
            </a:endParaRPr>
          </a:p>
          <a:p>
            <a:pPr algn="l">
              <a:spcBef>
                <a:spcPct val="50000"/>
              </a:spcBef>
            </a:pPr>
            <a:r>
              <a:rPr lang="en-US" altLang="zh-CN" sz="1600" b="1">
                <a:solidFill>
                  <a:srgbClr val="CC0000"/>
                </a:solidFill>
                <a:latin typeface="Arial" panose="020B0604020202020204" pitchFamily="34" charset="0"/>
                <a:ea typeface="宋体" panose="02010600030101010101" pitchFamily="2" charset="-122"/>
              </a:rPr>
              <a:t>    </a:t>
            </a:r>
            <a:r>
              <a:rPr lang="en-US" altLang="zh-CN" sz="1600" b="1" i="1">
                <a:solidFill>
                  <a:schemeClr val="tx2"/>
                </a:solidFill>
                <a:latin typeface="Arial" panose="020B0604020202020204" pitchFamily="34" charset="0"/>
                <a:ea typeface="宋体" panose="02010600030101010101" pitchFamily="2" charset="-122"/>
              </a:rPr>
              <a:t>e..g.</a:t>
            </a:r>
            <a:r>
              <a:rPr lang="en-US" altLang="zh-CN" sz="1600" b="1">
                <a:solidFill>
                  <a:schemeClr val="tx2"/>
                </a:solidFill>
                <a:latin typeface="Arial" panose="020B0604020202020204" pitchFamily="34" charset="0"/>
                <a:ea typeface="宋体" panose="02010600030101010101" pitchFamily="2" charset="-122"/>
              </a:rPr>
              <a:t>	for PF</a:t>
            </a:r>
            <a:r>
              <a:rPr lang="en-US" altLang="zh-CN" sz="1600" b="1" baseline="-25000">
                <a:solidFill>
                  <a:schemeClr val="tx2"/>
                </a:solidFill>
                <a:latin typeface="Arial" panose="020B0604020202020204" pitchFamily="34" charset="0"/>
                <a:ea typeface="宋体" panose="02010600030101010101" pitchFamily="2" charset="-122"/>
              </a:rPr>
              <a:t>6</a:t>
            </a:r>
            <a:r>
              <a:rPr lang="en-US" altLang="zh-CN" sz="1600" b="1" baseline="30000">
                <a:solidFill>
                  <a:schemeClr val="tx2"/>
                </a:solidFill>
                <a:latin typeface="Arial" panose="020B0604020202020204" pitchFamily="34" charset="0"/>
                <a:ea typeface="宋体" panose="02010600030101010101" pitchFamily="2" charset="-122"/>
              </a:rPr>
              <a:t>-</a:t>
            </a:r>
            <a:r>
              <a:rPr lang="en-US" altLang="zh-CN" sz="1600" b="1">
                <a:solidFill>
                  <a:schemeClr val="tx2"/>
                </a:solidFill>
                <a:latin typeface="Arial" panose="020B0604020202020204" pitchFamily="34" charset="0"/>
                <a:ea typeface="宋体" panose="02010600030101010101" pitchFamily="2" charset="-122"/>
              </a:rPr>
              <a:t>	  </a:t>
            </a:r>
            <a:r>
              <a:rPr lang="en-US" altLang="zh-CN" sz="1600" b="1">
                <a:solidFill>
                  <a:srgbClr val="0070C0"/>
                </a:solidFill>
                <a:latin typeface="Arial" panose="020B0604020202020204" pitchFamily="34" charset="0"/>
                <a:ea typeface="宋体" panose="02010600030101010101" pitchFamily="2" charset="-122"/>
              </a:rPr>
              <a:t>add</a:t>
            </a:r>
            <a:r>
              <a:rPr lang="en-US" altLang="zh-CN" sz="1600" b="1">
                <a:solidFill>
                  <a:schemeClr val="tx2"/>
                </a:solidFill>
                <a:latin typeface="Arial" panose="020B0604020202020204" pitchFamily="34" charset="0"/>
                <a:ea typeface="宋体" panose="02010600030101010101" pitchFamily="2" charset="-122"/>
              </a:rPr>
              <a:t> one electron to the outer shell of P</a:t>
            </a:r>
          </a:p>
          <a:p>
            <a:pPr algn="l">
              <a:spcBef>
                <a:spcPct val="50000"/>
              </a:spcBef>
            </a:pPr>
            <a:r>
              <a:rPr lang="en-US" altLang="zh-CN" sz="1600" b="1">
                <a:solidFill>
                  <a:schemeClr val="tx2"/>
                </a:solidFill>
                <a:latin typeface="Arial" panose="020B0604020202020204" pitchFamily="34" charset="0"/>
                <a:ea typeface="宋体" panose="02010600030101010101" pitchFamily="2" charset="-122"/>
              </a:rPr>
              <a:t>	for PCl</a:t>
            </a:r>
            <a:r>
              <a:rPr lang="en-US" altLang="zh-CN" sz="1600" b="1" baseline="-25000">
                <a:solidFill>
                  <a:schemeClr val="tx2"/>
                </a:solidFill>
                <a:latin typeface="Arial" panose="020B0604020202020204" pitchFamily="34" charset="0"/>
                <a:ea typeface="宋体" panose="02010600030101010101" pitchFamily="2" charset="-122"/>
              </a:rPr>
              <a:t>4</a:t>
            </a:r>
            <a:r>
              <a:rPr lang="en-US" altLang="zh-CN" sz="1600" b="1" baseline="30000">
                <a:solidFill>
                  <a:schemeClr val="tx2"/>
                </a:solidFill>
                <a:latin typeface="Arial" panose="020B0604020202020204" pitchFamily="34" charset="0"/>
                <a:ea typeface="宋体" panose="02010600030101010101" pitchFamily="2" charset="-122"/>
              </a:rPr>
              <a:t>+</a:t>
            </a:r>
            <a:r>
              <a:rPr lang="en-US" altLang="zh-CN" sz="1600" b="1">
                <a:solidFill>
                  <a:schemeClr val="tx2"/>
                </a:solidFill>
                <a:latin typeface="Arial" panose="020B0604020202020204" pitchFamily="34" charset="0"/>
                <a:ea typeface="宋体" panose="02010600030101010101" pitchFamily="2" charset="-122"/>
              </a:rPr>
              <a:t>	  </a:t>
            </a:r>
            <a:r>
              <a:rPr lang="en-US" altLang="zh-CN" sz="1600" b="1">
                <a:solidFill>
                  <a:srgbClr val="0070C0"/>
                </a:solidFill>
                <a:latin typeface="Arial" panose="020B0604020202020204" pitchFamily="34" charset="0"/>
                <a:ea typeface="宋体" panose="02010600030101010101" pitchFamily="2" charset="-122"/>
              </a:rPr>
              <a:t>remove</a:t>
            </a:r>
            <a:r>
              <a:rPr lang="en-US" altLang="zh-CN" sz="1600" b="1">
                <a:solidFill>
                  <a:schemeClr val="tx2"/>
                </a:solidFill>
                <a:latin typeface="Arial" panose="020B0604020202020204" pitchFamily="34" charset="0"/>
                <a:ea typeface="宋体" panose="02010600030101010101" pitchFamily="2" charset="-122"/>
              </a:rPr>
              <a:t> one electron from the outer shell of P </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07"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08"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09"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80232" name="Text Box 8"/>
          <p:cNvSpPr txBox="1">
            <a:spLocks noChangeArrowheads="1"/>
          </p:cNvSpPr>
          <p:nvPr/>
        </p:nvSpPr>
        <p:spPr bwMode="auto">
          <a:xfrm>
            <a:off x="3506788" y="274638"/>
            <a:ext cx="2127250" cy="366712"/>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CC0000"/>
                </a:solidFill>
                <a:effectLst>
                  <a:outerShdw blurRad="38100" dist="38100" dir="2700000" algn="tl">
                    <a:srgbClr val="C0C0C0"/>
                  </a:outerShdw>
                </a:effectLst>
                <a:latin typeface="Arial" panose="020B0604020202020204" pitchFamily="34" charset="0"/>
                <a:ea typeface="宋体" panose="02010600030101010101" pitchFamily="2" charset="-122"/>
              </a:rPr>
              <a:t>SHAPES OF IONS</a:t>
            </a:r>
            <a:endParaRPr lang="en-US" altLang="zh-CN" sz="1800">
              <a:solidFill>
                <a:srgbClr val="CC0000"/>
              </a:solidFill>
              <a:latin typeface="Arial" panose="020B0604020202020204" pitchFamily="34" charset="0"/>
              <a:ea typeface="宋体" panose="02010600030101010101" pitchFamily="2" charset="-122"/>
            </a:endParaRPr>
          </a:p>
        </p:txBody>
      </p:sp>
      <p:grpSp>
        <p:nvGrpSpPr>
          <p:cNvPr id="47111" name="Group 9"/>
          <p:cNvGrpSpPr/>
          <p:nvPr/>
        </p:nvGrpSpPr>
        <p:grpSpPr bwMode="auto">
          <a:xfrm>
            <a:off x="4960938" y="2085975"/>
            <a:ext cx="958850" cy="965200"/>
            <a:chOff x="364" y="1860"/>
            <a:chExt cx="604" cy="608"/>
          </a:xfrm>
        </p:grpSpPr>
        <p:sp>
          <p:nvSpPr>
            <p:cNvPr id="47176" name="Text Box 10"/>
            <p:cNvSpPr txBox="1">
              <a:spLocks noChangeArrowheads="1"/>
            </p:cNvSpPr>
            <p:nvPr/>
          </p:nvSpPr>
          <p:spPr bwMode="auto">
            <a:xfrm>
              <a:off x="561" y="2065"/>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r>
                <a:rPr lang="en-US" altLang="zh-CN" sz="1800"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47177" name="Oval 11"/>
            <p:cNvSpPr>
              <a:spLocks noChangeArrowheads="1"/>
            </p:cNvSpPr>
            <p:nvPr/>
          </p:nvSpPr>
          <p:spPr bwMode="auto">
            <a:xfrm>
              <a:off x="410" y="1908"/>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78" name="Oval 12"/>
            <p:cNvSpPr>
              <a:spLocks noChangeArrowheads="1"/>
            </p:cNvSpPr>
            <p:nvPr/>
          </p:nvSpPr>
          <p:spPr bwMode="auto">
            <a:xfrm>
              <a:off x="614" y="1860"/>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79" name="Oval 13"/>
            <p:cNvSpPr>
              <a:spLocks noChangeArrowheads="1"/>
            </p:cNvSpPr>
            <p:nvPr/>
          </p:nvSpPr>
          <p:spPr bwMode="auto">
            <a:xfrm>
              <a:off x="364" y="2110"/>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80" name="Oval 14"/>
            <p:cNvSpPr>
              <a:spLocks noChangeArrowheads="1"/>
            </p:cNvSpPr>
            <p:nvPr/>
          </p:nvSpPr>
          <p:spPr bwMode="auto">
            <a:xfrm>
              <a:off x="606" y="235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81" name="Oval 15"/>
            <p:cNvSpPr>
              <a:spLocks noChangeArrowheads="1"/>
            </p:cNvSpPr>
            <p:nvPr/>
          </p:nvSpPr>
          <p:spPr bwMode="auto">
            <a:xfrm>
              <a:off x="856" y="211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47112" name="Group 16"/>
          <p:cNvGrpSpPr/>
          <p:nvPr/>
        </p:nvGrpSpPr>
        <p:grpSpPr bwMode="auto">
          <a:xfrm>
            <a:off x="4597400" y="3373438"/>
            <a:ext cx="1644650" cy="1573212"/>
            <a:chOff x="2372" y="1708"/>
            <a:chExt cx="1036" cy="991"/>
          </a:xfrm>
        </p:grpSpPr>
        <p:grpSp>
          <p:nvGrpSpPr>
            <p:cNvPr id="47154" name="Group 17"/>
            <p:cNvGrpSpPr/>
            <p:nvPr/>
          </p:nvGrpSpPr>
          <p:grpSpPr bwMode="auto">
            <a:xfrm>
              <a:off x="3104" y="2062"/>
              <a:ext cx="304" cy="307"/>
              <a:chOff x="1346" y="916"/>
              <a:chExt cx="304" cy="307"/>
            </a:xfrm>
          </p:grpSpPr>
          <p:sp>
            <p:nvSpPr>
              <p:cNvPr id="47174" name="Text Box 18"/>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7175" name="Oval 19"/>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7155" name="Oval 20"/>
            <p:cNvSpPr>
              <a:spLocks noChangeArrowheads="1"/>
            </p:cNvSpPr>
            <p:nvPr/>
          </p:nvSpPr>
          <p:spPr bwMode="auto">
            <a:xfrm>
              <a:off x="2630" y="1956"/>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56" name="Oval 21"/>
            <p:cNvSpPr>
              <a:spLocks noChangeArrowheads="1"/>
            </p:cNvSpPr>
            <p:nvPr/>
          </p:nvSpPr>
          <p:spPr bwMode="auto">
            <a:xfrm>
              <a:off x="3080" y="208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57" name="Oval 22"/>
            <p:cNvSpPr>
              <a:spLocks noChangeArrowheads="1"/>
            </p:cNvSpPr>
            <p:nvPr/>
          </p:nvSpPr>
          <p:spPr bwMode="auto">
            <a:xfrm>
              <a:off x="3076" y="223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7158" name="Group 23"/>
            <p:cNvGrpSpPr/>
            <p:nvPr/>
          </p:nvGrpSpPr>
          <p:grpSpPr bwMode="auto">
            <a:xfrm>
              <a:off x="2732" y="1708"/>
              <a:ext cx="304" cy="307"/>
              <a:chOff x="1346" y="916"/>
              <a:chExt cx="304" cy="307"/>
            </a:xfrm>
          </p:grpSpPr>
          <p:sp>
            <p:nvSpPr>
              <p:cNvPr id="47172" name="Text Box 24"/>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7173" name="Oval 25"/>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7159" name="Oval 26"/>
            <p:cNvSpPr>
              <a:spLocks noChangeArrowheads="1"/>
            </p:cNvSpPr>
            <p:nvPr/>
          </p:nvSpPr>
          <p:spPr bwMode="auto">
            <a:xfrm>
              <a:off x="2728" y="192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60" name="Oval 27"/>
            <p:cNvSpPr>
              <a:spLocks noChangeArrowheads="1"/>
            </p:cNvSpPr>
            <p:nvPr/>
          </p:nvSpPr>
          <p:spPr bwMode="auto">
            <a:xfrm>
              <a:off x="2938" y="1924"/>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7161" name="Group 28"/>
            <p:cNvGrpSpPr/>
            <p:nvPr/>
          </p:nvGrpSpPr>
          <p:grpSpPr bwMode="auto">
            <a:xfrm>
              <a:off x="2732" y="2392"/>
              <a:ext cx="304" cy="307"/>
              <a:chOff x="1346" y="916"/>
              <a:chExt cx="304" cy="307"/>
            </a:xfrm>
          </p:grpSpPr>
          <p:sp>
            <p:nvSpPr>
              <p:cNvPr id="47170" name="Text Box 29"/>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7171" name="Oval 30"/>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7162" name="Oval 31"/>
            <p:cNvSpPr>
              <a:spLocks noChangeArrowheads="1"/>
            </p:cNvSpPr>
            <p:nvPr/>
          </p:nvSpPr>
          <p:spPr bwMode="auto">
            <a:xfrm>
              <a:off x="2960" y="238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63" name="Oval 32"/>
            <p:cNvSpPr>
              <a:spLocks noChangeArrowheads="1"/>
            </p:cNvSpPr>
            <p:nvPr/>
          </p:nvSpPr>
          <p:spPr bwMode="auto">
            <a:xfrm>
              <a:off x="2716" y="2386"/>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7164" name="Group 33"/>
            <p:cNvGrpSpPr/>
            <p:nvPr/>
          </p:nvGrpSpPr>
          <p:grpSpPr bwMode="auto">
            <a:xfrm>
              <a:off x="2372" y="2068"/>
              <a:ext cx="304" cy="307"/>
              <a:chOff x="1346" y="916"/>
              <a:chExt cx="304" cy="307"/>
            </a:xfrm>
          </p:grpSpPr>
          <p:sp>
            <p:nvSpPr>
              <p:cNvPr id="47168" name="Text Box 34"/>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7169" name="Oval 35"/>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7165" name="Oval 36"/>
            <p:cNvSpPr>
              <a:spLocks noChangeArrowheads="1"/>
            </p:cNvSpPr>
            <p:nvPr/>
          </p:nvSpPr>
          <p:spPr bwMode="auto">
            <a:xfrm>
              <a:off x="2588" y="225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66" name="Oval 37"/>
            <p:cNvSpPr>
              <a:spLocks noChangeArrowheads="1"/>
            </p:cNvSpPr>
            <p:nvPr/>
          </p:nvSpPr>
          <p:spPr bwMode="auto">
            <a:xfrm>
              <a:off x="2590" y="206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67" name="Text Box 38"/>
            <p:cNvSpPr txBox="1">
              <a:spLocks noChangeArrowheads="1"/>
            </p:cNvSpPr>
            <p:nvPr/>
          </p:nvSpPr>
          <p:spPr bwMode="auto">
            <a:xfrm>
              <a:off x="2793" y="2113"/>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r>
                <a:rPr lang="en-US" altLang="zh-CN" sz="1800"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grpSp>
      <p:grpSp>
        <p:nvGrpSpPr>
          <p:cNvPr id="47113" name="Group 39"/>
          <p:cNvGrpSpPr/>
          <p:nvPr/>
        </p:nvGrpSpPr>
        <p:grpSpPr bwMode="auto">
          <a:xfrm>
            <a:off x="7410450" y="2085975"/>
            <a:ext cx="920750" cy="965200"/>
            <a:chOff x="376" y="3024"/>
            <a:chExt cx="580" cy="608"/>
          </a:xfrm>
        </p:grpSpPr>
        <p:sp>
          <p:nvSpPr>
            <p:cNvPr id="47145" name="Text Box 40"/>
            <p:cNvSpPr txBox="1">
              <a:spLocks noChangeArrowheads="1"/>
            </p:cNvSpPr>
            <p:nvPr/>
          </p:nvSpPr>
          <p:spPr bwMode="auto">
            <a:xfrm>
              <a:off x="543" y="3229"/>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47146" name="Oval 41"/>
            <p:cNvSpPr>
              <a:spLocks noChangeArrowheads="1"/>
            </p:cNvSpPr>
            <p:nvPr/>
          </p:nvSpPr>
          <p:spPr bwMode="auto">
            <a:xfrm>
              <a:off x="410" y="3072"/>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47" name="Oval 42"/>
            <p:cNvSpPr>
              <a:spLocks noChangeArrowheads="1"/>
            </p:cNvSpPr>
            <p:nvPr/>
          </p:nvSpPr>
          <p:spPr bwMode="auto">
            <a:xfrm>
              <a:off x="614" y="302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48" name="Oval 43"/>
            <p:cNvSpPr>
              <a:spLocks noChangeArrowheads="1"/>
            </p:cNvSpPr>
            <p:nvPr/>
          </p:nvSpPr>
          <p:spPr bwMode="auto">
            <a:xfrm>
              <a:off x="376" y="339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49" name="Oval 44"/>
            <p:cNvSpPr>
              <a:spLocks noChangeArrowheads="1"/>
            </p:cNvSpPr>
            <p:nvPr/>
          </p:nvSpPr>
          <p:spPr bwMode="auto">
            <a:xfrm>
              <a:off x="606" y="3520"/>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50" name="Oval 45"/>
            <p:cNvSpPr>
              <a:spLocks noChangeArrowheads="1"/>
            </p:cNvSpPr>
            <p:nvPr/>
          </p:nvSpPr>
          <p:spPr bwMode="auto">
            <a:xfrm>
              <a:off x="844" y="337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51" name="Line 46"/>
            <p:cNvSpPr>
              <a:spLocks noChangeShapeType="1"/>
            </p:cNvSpPr>
            <p:nvPr/>
          </p:nvSpPr>
          <p:spPr bwMode="auto">
            <a:xfrm>
              <a:off x="711" y="3270"/>
              <a:ext cx="4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52" name="Oval 47"/>
            <p:cNvSpPr>
              <a:spLocks noChangeArrowheads="1"/>
            </p:cNvSpPr>
            <p:nvPr/>
          </p:nvSpPr>
          <p:spPr bwMode="auto">
            <a:xfrm>
              <a:off x="386" y="314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53" name="Oval 48"/>
            <p:cNvSpPr>
              <a:spLocks noChangeArrowheads="1"/>
            </p:cNvSpPr>
            <p:nvPr/>
          </p:nvSpPr>
          <p:spPr bwMode="auto">
            <a:xfrm>
              <a:off x="830" y="312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47114" name="Group 49"/>
          <p:cNvGrpSpPr/>
          <p:nvPr/>
        </p:nvGrpSpPr>
        <p:grpSpPr bwMode="auto">
          <a:xfrm>
            <a:off x="7059613" y="3390900"/>
            <a:ext cx="1304925" cy="1277938"/>
            <a:chOff x="2372" y="2872"/>
            <a:chExt cx="822" cy="805"/>
          </a:xfrm>
        </p:grpSpPr>
        <p:sp>
          <p:nvSpPr>
            <p:cNvPr id="47128" name="Oval 50"/>
            <p:cNvSpPr>
              <a:spLocks noChangeArrowheads="1"/>
            </p:cNvSpPr>
            <p:nvPr/>
          </p:nvSpPr>
          <p:spPr bwMode="auto">
            <a:xfrm>
              <a:off x="2630" y="3120"/>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29" name="Oval 51"/>
            <p:cNvSpPr>
              <a:spLocks noChangeArrowheads="1"/>
            </p:cNvSpPr>
            <p:nvPr/>
          </p:nvSpPr>
          <p:spPr bwMode="auto">
            <a:xfrm>
              <a:off x="3080" y="3249"/>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30" name="Oval 52"/>
            <p:cNvSpPr>
              <a:spLocks noChangeArrowheads="1"/>
            </p:cNvSpPr>
            <p:nvPr/>
          </p:nvSpPr>
          <p:spPr bwMode="auto">
            <a:xfrm>
              <a:off x="3082" y="3387"/>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GB"/>
            </a:p>
          </p:txBody>
        </p:sp>
        <p:grpSp>
          <p:nvGrpSpPr>
            <p:cNvPr id="47131" name="Group 53"/>
            <p:cNvGrpSpPr/>
            <p:nvPr/>
          </p:nvGrpSpPr>
          <p:grpSpPr bwMode="auto">
            <a:xfrm>
              <a:off x="2732" y="2872"/>
              <a:ext cx="304" cy="307"/>
              <a:chOff x="1346" y="916"/>
              <a:chExt cx="304" cy="307"/>
            </a:xfrm>
          </p:grpSpPr>
          <p:sp>
            <p:nvSpPr>
              <p:cNvPr id="47143" name="Text Box 54"/>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7144" name="Oval 55"/>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7132" name="Oval 56"/>
            <p:cNvSpPr>
              <a:spLocks noChangeArrowheads="1"/>
            </p:cNvSpPr>
            <p:nvPr/>
          </p:nvSpPr>
          <p:spPr bwMode="auto">
            <a:xfrm>
              <a:off x="2728" y="308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33" name="Oval 57"/>
            <p:cNvSpPr>
              <a:spLocks noChangeArrowheads="1"/>
            </p:cNvSpPr>
            <p:nvPr/>
          </p:nvSpPr>
          <p:spPr bwMode="auto">
            <a:xfrm>
              <a:off x="2938" y="3088"/>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34" name="Oval 58"/>
            <p:cNvSpPr>
              <a:spLocks noChangeArrowheads="1"/>
            </p:cNvSpPr>
            <p:nvPr/>
          </p:nvSpPr>
          <p:spPr bwMode="auto">
            <a:xfrm>
              <a:off x="2909" y="356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35" name="Oval 59"/>
            <p:cNvSpPr>
              <a:spLocks noChangeArrowheads="1"/>
            </p:cNvSpPr>
            <p:nvPr/>
          </p:nvSpPr>
          <p:spPr bwMode="auto">
            <a:xfrm>
              <a:off x="2755" y="3565"/>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7136" name="Group 60"/>
            <p:cNvGrpSpPr/>
            <p:nvPr/>
          </p:nvGrpSpPr>
          <p:grpSpPr bwMode="auto">
            <a:xfrm>
              <a:off x="2372" y="3232"/>
              <a:ext cx="304" cy="307"/>
              <a:chOff x="1346" y="916"/>
              <a:chExt cx="304" cy="307"/>
            </a:xfrm>
          </p:grpSpPr>
          <p:sp>
            <p:nvSpPr>
              <p:cNvPr id="47141" name="Text Box 61"/>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7142" name="Oval 62"/>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7137" name="Oval 63"/>
            <p:cNvSpPr>
              <a:spLocks noChangeArrowheads="1"/>
            </p:cNvSpPr>
            <p:nvPr/>
          </p:nvSpPr>
          <p:spPr bwMode="auto">
            <a:xfrm>
              <a:off x="2588" y="341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38" name="Oval 64"/>
            <p:cNvSpPr>
              <a:spLocks noChangeArrowheads="1"/>
            </p:cNvSpPr>
            <p:nvPr/>
          </p:nvSpPr>
          <p:spPr bwMode="auto">
            <a:xfrm>
              <a:off x="2590" y="3226"/>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39" name="Text Box 65"/>
            <p:cNvSpPr txBox="1">
              <a:spLocks noChangeArrowheads="1"/>
            </p:cNvSpPr>
            <p:nvPr/>
          </p:nvSpPr>
          <p:spPr bwMode="auto">
            <a:xfrm>
              <a:off x="2757" y="3277"/>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47140" name="Line 66"/>
            <p:cNvSpPr>
              <a:spLocks noChangeShapeType="1"/>
            </p:cNvSpPr>
            <p:nvPr/>
          </p:nvSpPr>
          <p:spPr bwMode="auto">
            <a:xfrm>
              <a:off x="2931" y="3324"/>
              <a:ext cx="4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7115" name="Text Box 67"/>
          <p:cNvSpPr txBox="1">
            <a:spLocks noChangeArrowheads="1"/>
          </p:cNvSpPr>
          <p:nvPr/>
        </p:nvSpPr>
        <p:spPr bwMode="auto">
          <a:xfrm>
            <a:off x="5165725" y="1635125"/>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NH</a:t>
            </a:r>
            <a:r>
              <a:rPr lang="en-US" altLang="zh-CN" sz="1800" b="1" baseline="-25000">
                <a:latin typeface="Arial" panose="020B0604020202020204" pitchFamily="34" charset="0"/>
                <a:ea typeface="宋体" panose="02010600030101010101" pitchFamily="2" charset="-122"/>
              </a:rPr>
              <a:t>4</a:t>
            </a:r>
            <a:r>
              <a:rPr lang="en-US" altLang="zh-CN"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47116" name="Text Box 68"/>
          <p:cNvSpPr txBox="1">
            <a:spLocks noChangeArrowheads="1"/>
          </p:cNvSpPr>
          <p:nvPr/>
        </p:nvSpPr>
        <p:spPr bwMode="auto">
          <a:xfrm>
            <a:off x="7623175" y="1620838"/>
            <a:ext cx="6794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NH</a:t>
            </a:r>
            <a:r>
              <a:rPr lang="en-US" altLang="zh-CN" sz="1800" b="1" baseline="-25000">
                <a:latin typeface="Arial" panose="020B0604020202020204" pitchFamily="34" charset="0"/>
                <a:ea typeface="宋体" panose="02010600030101010101" pitchFamily="2" charset="-122"/>
              </a:rPr>
              <a:t>2</a:t>
            </a:r>
            <a:r>
              <a:rPr lang="en-US" altLang="zh-CN" sz="2800"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47117" name="Text Box 69"/>
          <p:cNvSpPr txBox="1">
            <a:spLocks noChangeArrowheads="1"/>
          </p:cNvSpPr>
          <p:nvPr/>
        </p:nvSpPr>
        <p:spPr bwMode="auto">
          <a:xfrm>
            <a:off x="4643438" y="5143500"/>
            <a:ext cx="1665287"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solidFill>
                  <a:srgbClr val="CC0000"/>
                </a:solidFill>
                <a:latin typeface="Arial" panose="020B0604020202020204" pitchFamily="34" charset="0"/>
                <a:ea typeface="宋体" panose="02010600030101010101" pitchFamily="2" charset="-122"/>
              </a:rPr>
              <a:t>BOND PAIRS     4</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LONE PAIRS      0</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TETRADHEDRAL</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H-N-H   109.5°</a:t>
            </a:r>
          </a:p>
        </p:txBody>
      </p:sp>
      <p:sp>
        <p:nvSpPr>
          <p:cNvPr id="47118" name="Text Box 70"/>
          <p:cNvSpPr txBox="1">
            <a:spLocks noChangeArrowheads="1"/>
          </p:cNvSpPr>
          <p:nvPr/>
        </p:nvSpPr>
        <p:spPr bwMode="auto">
          <a:xfrm>
            <a:off x="7092950" y="5143500"/>
            <a:ext cx="1666875"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solidFill>
                  <a:srgbClr val="CC0000"/>
                </a:solidFill>
                <a:latin typeface="Arial" panose="020B0604020202020204" pitchFamily="34" charset="0"/>
                <a:ea typeface="宋体" panose="02010600030101010101" pitchFamily="2" charset="-122"/>
              </a:rPr>
              <a:t>BOND PAIRS     2</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LONE PAIRS      2</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‘V’ SHAPED</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H-N-H   104.5°</a:t>
            </a:r>
          </a:p>
        </p:txBody>
      </p:sp>
      <p:sp>
        <p:nvSpPr>
          <p:cNvPr id="47119" name="Text Box 71"/>
          <p:cNvSpPr txBox="1">
            <a:spLocks noChangeArrowheads="1"/>
          </p:cNvSpPr>
          <p:nvPr/>
        </p:nvSpPr>
        <p:spPr bwMode="auto">
          <a:xfrm>
            <a:off x="246063" y="958850"/>
            <a:ext cx="4402137" cy="513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solidFill>
                  <a:schemeClr val="folHlink"/>
                </a:solidFill>
                <a:latin typeface="Arial" panose="020B0604020202020204" pitchFamily="34" charset="0"/>
                <a:ea typeface="宋体" panose="02010600030101010101" pitchFamily="2" charset="-122"/>
              </a:rPr>
              <a:t>Draw outer shell electrons of central atom</a:t>
            </a:r>
          </a:p>
          <a:p>
            <a:pPr algn="l">
              <a:spcBef>
                <a:spcPct val="50000"/>
              </a:spcBef>
            </a:pPr>
            <a:endParaRPr lang="en-US" altLang="zh-CN" sz="1600" b="1">
              <a:solidFill>
                <a:schemeClr val="folHlink"/>
              </a:solidFill>
              <a:latin typeface="Arial" panose="020B0604020202020204" pitchFamily="34" charset="0"/>
              <a:ea typeface="宋体" panose="02010600030101010101" pitchFamily="2" charset="-122"/>
            </a:endParaRPr>
          </a:p>
          <a:p>
            <a:pPr algn="l">
              <a:spcBef>
                <a:spcPct val="50000"/>
              </a:spcBef>
            </a:pPr>
            <a:endParaRPr lang="en-US" altLang="zh-CN" sz="1600" b="1">
              <a:solidFill>
                <a:schemeClr val="folHlink"/>
              </a:solidFill>
              <a:latin typeface="Arial" panose="020B0604020202020204" pitchFamily="34" charset="0"/>
              <a:ea typeface="宋体" panose="02010600030101010101" pitchFamily="2" charset="-122"/>
            </a:endParaRPr>
          </a:p>
          <a:p>
            <a:pPr algn="l">
              <a:spcBef>
                <a:spcPct val="50000"/>
              </a:spcBef>
            </a:pPr>
            <a:r>
              <a:rPr lang="en-US" altLang="zh-CN" sz="1600" b="1">
                <a:solidFill>
                  <a:schemeClr val="folHlink"/>
                </a:solidFill>
                <a:latin typeface="Arial" panose="020B0604020202020204" pitchFamily="34" charset="0"/>
                <a:ea typeface="宋体" panose="02010600030101010101" pitchFamily="2" charset="-122"/>
              </a:rPr>
              <a:t>For every positive charge on the ion, remove an electron from the outer shell</a:t>
            </a:r>
          </a:p>
          <a:p>
            <a:pPr algn="l">
              <a:spcBef>
                <a:spcPct val="50000"/>
              </a:spcBef>
            </a:pPr>
            <a:r>
              <a:rPr lang="en-US" altLang="zh-CN" sz="1600" b="1">
                <a:solidFill>
                  <a:schemeClr val="folHlink"/>
                </a:solidFill>
                <a:latin typeface="Arial" panose="020B0604020202020204" pitchFamily="34" charset="0"/>
                <a:ea typeface="宋体" panose="02010600030101010101" pitchFamily="2" charset="-122"/>
              </a:rPr>
              <a:t>For every negative charge add an electron to the outer shell..</a:t>
            </a:r>
          </a:p>
          <a:p>
            <a:pPr algn="l">
              <a:spcBef>
                <a:spcPct val="50000"/>
              </a:spcBef>
            </a:pPr>
            <a:r>
              <a:rPr lang="en-US" altLang="zh-CN" sz="1600" b="1">
                <a:solidFill>
                  <a:schemeClr val="folHlink"/>
                </a:solidFill>
                <a:latin typeface="Arial" panose="020B0604020202020204" pitchFamily="34" charset="0"/>
                <a:ea typeface="宋体" panose="02010600030101010101" pitchFamily="2" charset="-122"/>
              </a:rPr>
              <a:t>   for NH</a:t>
            </a:r>
            <a:r>
              <a:rPr lang="en-US" altLang="zh-CN" sz="1600" b="1" baseline="-25000">
                <a:solidFill>
                  <a:schemeClr val="folHlink"/>
                </a:solidFill>
                <a:latin typeface="Arial" panose="020B0604020202020204" pitchFamily="34" charset="0"/>
                <a:ea typeface="宋体" panose="02010600030101010101" pitchFamily="2" charset="-122"/>
              </a:rPr>
              <a:t>4</a:t>
            </a:r>
            <a:r>
              <a:rPr lang="en-US" altLang="zh-CN" sz="1600" b="1" baseline="30000">
                <a:solidFill>
                  <a:schemeClr val="folHlink"/>
                </a:solidFill>
                <a:latin typeface="Arial" panose="020B0604020202020204" pitchFamily="34" charset="0"/>
                <a:ea typeface="宋体" panose="02010600030101010101" pitchFamily="2" charset="-122"/>
              </a:rPr>
              <a:t>+</a:t>
            </a:r>
            <a:r>
              <a:rPr lang="en-US" altLang="zh-CN" sz="1600" b="1">
                <a:solidFill>
                  <a:schemeClr val="folHlink"/>
                </a:solidFill>
                <a:latin typeface="Arial" panose="020B0604020202020204" pitchFamily="34" charset="0"/>
                <a:ea typeface="宋体" panose="02010600030101010101" pitchFamily="2" charset="-122"/>
              </a:rPr>
              <a:t>	remove 1 electron</a:t>
            </a:r>
          </a:p>
          <a:p>
            <a:pPr algn="l">
              <a:spcBef>
                <a:spcPct val="50000"/>
              </a:spcBef>
            </a:pPr>
            <a:r>
              <a:rPr lang="en-US" altLang="zh-CN" sz="1600" b="1">
                <a:solidFill>
                  <a:schemeClr val="folHlink"/>
                </a:solidFill>
                <a:latin typeface="Arial" panose="020B0604020202020204" pitchFamily="34" charset="0"/>
                <a:ea typeface="宋体" panose="02010600030101010101" pitchFamily="2" charset="-122"/>
              </a:rPr>
              <a:t>   for NH</a:t>
            </a:r>
            <a:r>
              <a:rPr lang="en-US" altLang="zh-CN" sz="1600" b="1" baseline="-25000">
                <a:solidFill>
                  <a:schemeClr val="folHlink"/>
                </a:solidFill>
                <a:latin typeface="Arial" panose="020B0604020202020204" pitchFamily="34" charset="0"/>
                <a:ea typeface="宋体" panose="02010600030101010101" pitchFamily="2" charset="-122"/>
              </a:rPr>
              <a:t>2</a:t>
            </a:r>
            <a:r>
              <a:rPr lang="en-US" altLang="zh-CN" sz="1600" b="1" baseline="30000">
                <a:solidFill>
                  <a:schemeClr val="folHlink"/>
                </a:solidFill>
                <a:latin typeface="Arial" panose="020B0604020202020204" pitchFamily="34" charset="0"/>
                <a:ea typeface="宋体" panose="02010600030101010101" pitchFamily="2" charset="-122"/>
              </a:rPr>
              <a:t>-</a:t>
            </a:r>
            <a:r>
              <a:rPr lang="en-US" altLang="zh-CN" sz="1600" b="1">
                <a:solidFill>
                  <a:schemeClr val="folHlink"/>
                </a:solidFill>
                <a:latin typeface="Arial" panose="020B0604020202020204" pitchFamily="34" charset="0"/>
                <a:ea typeface="宋体" panose="02010600030101010101" pitchFamily="2" charset="-122"/>
              </a:rPr>
              <a:t>	                       add 1 electron</a:t>
            </a:r>
          </a:p>
          <a:p>
            <a:pPr algn="l">
              <a:spcBef>
                <a:spcPct val="50000"/>
              </a:spcBef>
            </a:pPr>
            <a:endParaRPr lang="en-US" altLang="zh-CN" sz="1600" b="1">
              <a:solidFill>
                <a:schemeClr val="folHlink"/>
              </a:solidFill>
              <a:latin typeface="Arial" panose="020B0604020202020204" pitchFamily="34" charset="0"/>
              <a:ea typeface="宋体" panose="02010600030101010101" pitchFamily="2" charset="-122"/>
            </a:endParaRPr>
          </a:p>
          <a:p>
            <a:pPr algn="l">
              <a:spcBef>
                <a:spcPct val="50000"/>
              </a:spcBef>
            </a:pPr>
            <a:endParaRPr lang="en-US" altLang="zh-CN" sz="1600" b="1">
              <a:solidFill>
                <a:schemeClr val="folHlink"/>
              </a:solidFill>
              <a:latin typeface="Arial" panose="020B0604020202020204" pitchFamily="34" charset="0"/>
              <a:ea typeface="宋体" panose="02010600030101010101" pitchFamily="2" charset="-122"/>
            </a:endParaRPr>
          </a:p>
          <a:p>
            <a:pPr algn="l">
              <a:spcBef>
                <a:spcPct val="50000"/>
              </a:spcBef>
            </a:pPr>
            <a:r>
              <a:rPr lang="en-US" altLang="zh-CN" sz="1600" b="1">
                <a:solidFill>
                  <a:schemeClr val="folHlink"/>
                </a:solidFill>
                <a:latin typeface="Arial" panose="020B0604020202020204" pitchFamily="34" charset="0"/>
                <a:ea typeface="宋体" panose="02010600030101010101" pitchFamily="2" charset="-122"/>
              </a:rPr>
              <a:t>Pair up electrons in the usual way</a:t>
            </a:r>
          </a:p>
          <a:p>
            <a:pPr algn="l">
              <a:spcBef>
                <a:spcPct val="50000"/>
              </a:spcBef>
            </a:pPr>
            <a:endParaRPr lang="en-US" altLang="zh-CN" sz="1600" b="1">
              <a:latin typeface="Arial" panose="020B0604020202020204" pitchFamily="34" charset="0"/>
              <a:ea typeface="宋体" panose="02010600030101010101" pitchFamily="2" charset="-122"/>
            </a:endParaRPr>
          </a:p>
          <a:p>
            <a:pPr algn="l">
              <a:spcBef>
                <a:spcPct val="50000"/>
              </a:spcBef>
            </a:pPr>
            <a:r>
              <a:rPr lang="en-US" altLang="zh-CN" sz="1600" b="1">
                <a:latin typeface="Arial" panose="020B0604020202020204" pitchFamily="34" charset="0"/>
                <a:ea typeface="宋体" panose="02010600030101010101" pitchFamily="2" charset="-122"/>
              </a:rPr>
              <a:t>Work out shape and bond angle(s) from number of bond pairs and lone pairs.</a:t>
            </a:r>
          </a:p>
        </p:txBody>
      </p:sp>
      <p:sp>
        <p:nvSpPr>
          <p:cNvPr id="180304" name="Text Box 80"/>
          <p:cNvSpPr txBox="1">
            <a:spLocks noChangeArrowheads="1"/>
          </p:cNvSpPr>
          <p:nvPr/>
        </p:nvSpPr>
        <p:spPr bwMode="auto">
          <a:xfrm>
            <a:off x="465138" y="284163"/>
            <a:ext cx="1054100" cy="314325"/>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effectLst>
                  <a:outerShdw blurRad="38100" dist="38100" dir="2700000" algn="tl">
                    <a:srgbClr val="FFFFFF"/>
                  </a:outerShdw>
                </a:effectLst>
                <a:latin typeface="Arial" panose="020B0604020202020204" pitchFamily="34" charset="0"/>
                <a:ea typeface="宋体" panose="02010600030101010101" pitchFamily="2" charset="-122"/>
              </a:rPr>
              <a:t>EXAMPLE</a:t>
            </a:r>
            <a:endParaRPr lang="en-US" altLang="zh-CN" sz="1400" b="1">
              <a:effectLst>
                <a:outerShdw blurRad="38100" dist="38100" dir="2700000" algn="tl">
                  <a:srgbClr val="FFFFFF"/>
                </a:outerShdw>
              </a:effectLst>
              <a:ea typeface="宋体" panose="02010600030101010101" pitchFamily="2" charset="-122"/>
            </a:endParaRPr>
          </a:p>
        </p:txBody>
      </p:sp>
      <p:sp>
        <p:nvSpPr>
          <p:cNvPr id="47121" name="Text Box 81"/>
          <p:cNvSpPr txBox="1">
            <a:spLocks noChangeArrowheads="1"/>
          </p:cNvSpPr>
          <p:nvPr/>
        </p:nvSpPr>
        <p:spPr bwMode="auto">
          <a:xfrm>
            <a:off x="6450013" y="1055688"/>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chemeClr val="bg2"/>
                </a:solidFill>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47122" name="Oval 82"/>
          <p:cNvSpPr>
            <a:spLocks noChangeArrowheads="1"/>
          </p:cNvSpPr>
          <p:nvPr/>
        </p:nvSpPr>
        <p:spPr bwMode="auto">
          <a:xfrm>
            <a:off x="6197600" y="809625"/>
            <a:ext cx="812800" cy="812800"/>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23" name="Oval 83"/>
          <p:cNvSpPr>
            <a:spLocks noChangeArrowheads="1"/>
          </p:cNvSpPr>
          <p:nvPr/>
        </p:nvSpPr>
        <p:spPr bwMode="auto">
          <a:xfrm>
            <a:off x="6778625" y="819150"/>
            <a:ext cx="177800" cy="177800"/>
          </a:xfrm>
          <a:prstGeom prst="ellipse">
            <a:avLst/>
          </a:prstGeom>
          <a:solidFill>
            <a:schemeClr val="hlink"/>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24" name="Oval 84"/>
          <p:cNvSpPr>
            <a:spLocks noChangeArrowheads="1"/>
          </p:cNvSpPr>
          <p:nvPr/>
        </p:nvSpPr>
        <p:spPr bwMode="auto">
          <a:xfrm>
            <a:off x="6248400" y="825500"/>
            <a:ext cx="177800" cy="177800"/>
          </a:xfrm>
          <a:prstGeom prst="ellipse">
            <a:avLst/>
          </a:prstGeom>
          <a:solidFill>
            <a:schemeClr val="hlink"/>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25" name="Oval 85"/>
          <p:cNvSpPr>
            <a:spLocks noChangeArrowheads="1"/>
          </p:cNvSpPr>
          <p:nvPr/>
        </p:nvSpPr>
        <p:spPr bwMode="auto">
          <a:xfrm>
            <a:off x="6124575" y="1244600"/>
            <a:ext cx="177800" cy="177800"/>
          </a:xfrm>
          <a:prstGeom prst="ellipse">
            <a:avLst/>
          </a:prstGeom>
          <a:solidFill>
            <a:schemeClr val="hlink"/>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26" name="Oval 86"/>
          <p:cNvSpPr>
            <a:spLocks noChangeArrowheads="1"/>
          </p:cNvSpPr>
          <p:nvPr/>
        </p:nvSpPr>
        <p:spPr bwMode="auto">
          <a:xfrm>
            <a:off x="6508750" y="1520825"/>
            <a:ext cx="177800" cy="177800"/>
          </a:xfrm>
          <a:prstGeom prst="ellipse">
            <a:avLst/>
          </a:prstGeom>
          <a:solidFill>
            <a:schemeClr val="hlink"/>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7127" name="Oval 87"/>
          <p:cNvSpPr>
            <a:spLocks noChangeArrowheads="1"/>
          </p:cNvSpPr>
          <p:nvPr/>
        </p:nvSpPr>
        <p:spPr bwMode="auto">
          <a:xfrm>
            <a:off x="6905625" y="1247775"/>
            <a:ext cx="177800" cy="177800"/>
          </a:xfrm>
          <a:prstGeom prst="ellipse">
            <a:avLst/>
          </a:prstGeom>
          <a:solidFill>
            <a:schemeClr val="hlink"/>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31"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32"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33"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76136" name="Text Box 8"/>
          <p:cNvSpPr txBox="1">
            <a:spLocks noChangeArrowheads="1"/>
          </p:cNvSpPr>
          <p:nvPr/>
        </p:nvSpPr>
        <p:spPr bwMode="auto">
          <a:xfrm>
            <a:off x="3506788" y="274638"/>
            <a:ext cx="2127250" cy="366712"/>
          </a:xfrm>
          <a:prstGeom prst="rect">
            <a:avLst/>
          </a:prstGeom>
          <a:noFill/>
          <a:ln w="9525">
            <a:noFill/>
            <a:miter lim="800000"/>
          </a:ln>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solidFill>
                  <a:srgbClr val="CC0000"/>
                </a:solidFill>
                <a:effectLst>
                  <a:outerShdw blurRad="38100" dist="38100" dir="2700000" algn="tl">
                    <a:srgbClr val="C0C0C0"/>
                  </a:outerShdw>
                </a:effectLst>
                <a:latin typeface="Arial" panose="020B0604020202020204" pitchFamily="34" charset="0"/>
                <a:ea typeface="宋体" panose="02010600030101010101" pitchFamily="2" charset="-122"/>
              </a:rPr>
              <a:t>SHAPES OF IONS</a:t>
            </a:r>
            <a:endParaRPr lang="en-US" altLang="zh-CN" sz="1800">
              <a:solidFill>
                <a:srgbClr val="CC0000"/>
              </a:solidFill>
              <a:latin typeface="Arial" panose="020B0604020202020204" pitchFamily="34" charset="0"/>
              <a:ea typeface="宋体" panose="02010600030101010101" pitchFamily="2" charset="-122"/>
            </a:endParaRPr>
          </a:p>
        </p:txBody>
      </p:sp>
      <p:grpSp>
        <p:nvGrpSpPr>
          <p:cNvPr id="48135" name="Group 203"/>
          <p:cNvGrpSpPr/>
          <p:nvPr/>
        </p:nvGrpSpPr>
        <p:grpSpPr bwMode="auto">
          <a:xfrm>
            <a:off x="1774825" y="1276350"/>
            <a:ext cx="958850" cy="889000"/>
            <a:chOff x="364" y="780"/>
            <a:chExt cx="604" cy="560"/>
          </a:xfrm>
        </p:grpSpPr>
        <p:sp>
          <p:nvSpPr>
            <p:cNvPr id="48221" name="Text Box 14"/>
            <p:cNvSpPr txBox="1">
              <a:spLocks noChangeArrowheads="1"/>
            </p:cNvSpPr>
            <p:nvPr/>
          </p:nvSpPr>
          <p:spPr bwMode="auto">
            <a:xfrm>
              <a:off x="569" y="935"/>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48222" name="Oval 15"/>
            <p:cNvSpPr>
              <a:spLocks noChangeArrowheads="1"/>
            </p:cNvSpPr>
            <p:nvPr/>
          </p:nvSpPr>
          <p:spPr bwMode="auto">
            <a:xfrm>
              <a:off x="410" y="780"/>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23" name="Oval 16"/>
            <p:cNvSpPr>
              <a:spLocks noChangeArrowheads="1"/>
            </p:cNvSpPr>
            <p:nvPr/>
          </p:nvSpPr>
          <p:spPr bwMode="auto">
            <a:xfrm>
              <a:off x="776" y="78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24" name="Oval 17"/>
            <p:cNvSpPr>
              <a:spLocks noChangeArrowheads="1"/>
            </p:cNvSpPr>
            <p:nvPr/>
          </p:nvSpPr>
          <p:spPr bwMode="auto">
            <a:xfrm>
              <a:off x="442" y="790"/>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25" name="Oval 18"/>
            <p:cNvSpPr>
              <a:spLocks noChangeArrowheads="1"/>
            </p:cNvSpPr>
            <p:nvPr/>
          </p:nvSpPr>
          <p:spPr bwMode="auto">
            <a:xfrm>
              <a:off x="364" y="105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26" name="Oval 19"/>
            <p:cNvSpPr>
              <a:spLocks noChangeArrowheads="1"/>
            </p:cNvSpPr>
            <p:nvPr/>
          </p:nvSpPr>
          <p:spPr bwMode="auto">
            <a:xfrm>
              <a:off x="606" y="122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27" name="Oval 20"/>
            <p:cNvSpPr>
              <a:spLocks noChangeArrowheads="1"/>
            </p:cNvSpPr>
            <p:nvPr/>
          </p:nvSpPr>
          <p:spPr bwMode="auto">
            <a:xfrm>
              <a:off x="856" y="105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136" name="Text Box 39"/>
          <p:cNvSpPr txBox="1">
            <a:spLocks noChangeArrowheads="1"/>
          </p:cNvSpPr>
          <p:nvPr/>
        </p:nvSpPr>
        <p:spPr bwMode="auto">
          <a:xfrm>
            <a:off x="5703888" y="1422400"/>
            <a:ext cx="30702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latin typeface="Arial" panose="020B0604020202020204" pitchFamily="34" charset="0"/>
                <a:ea typeface="宋体" panose="02010600030101010101" pitchFamily="2" charset="-122"/>
              </a:rPr>
              <a:t>BOND PAIRS     3	</a:t>
            </a:r>
            <a:r>
              <a:rPr lang="en-US" altLang="zh-CN" sz="1400" b="1">
                <a:solidFill>
                  <a:srgbClr val="CC0000"/>
                </a:solidFill>
                <a:latin typeface="Arial" panose="020B0604020202020204" pitchFamily="34" charset="0"/>
                <a:ea typeface="宋体" panose="02010600030101010101" pitchFamily="2" charset="-122"/>
              </a:rPr>
              <a:t>PYRAMIDAL</a:t>
            </a:r>
          </a:p>
          <a:p>
            <a:pPr algn="l">
              <a:spcBef>
                <a:spcPct val="50000"/>
              </a:spcBef>
            </a:pPr>
            <a:r>
              <a:rPr lang="en-US" altLang="zh-CN" sz="1400" b="1">
                <a:latin typeface="Arial" panose="020B0604020202020204" pitchFamily="34" charset="0"/>
                <a:ea typeface="宋体" panose="02010600030101010101" pitchFamily="2" charset="-122"/>
              </a:rPr>
              <a:t>LONE PAIRS      1	</a:t>
            </a:r>
            <a:r>
              <a:rPr lang="en-US" altLang="zh-CN" sz="1400" b="1">
                <a:solidFill>
                  <a:srgbClr val="CC0000"/>
                </a:solidFill>
                <a:latin typeface="Arial" panose="020B0604020202020204" pitchFamily="34" charset="0"/>
                <a:ea typeface="宋体" panose="02010600030101010101" pitchFamily="2" charset="-122"/>
              </a:rPr>
              <a:t>H-N-H   107°</a:t>
            </a:r>
            <a:endParaRPr lang="en-US" altLang="zh-CN" sz="1400" b="1">
              <a:latin typeface="Arial" panose="020B0604020202020204" pitchFamily="34" charset="0"/>
              <a:ea typeface="宋体" panose="02010600030101010101" pitchFamily="2" charset="-122"/>
            </a:endParaRPr>
          </a:p>
        </p:txBody>
      </p:sp>
      <p:sp>
        <p:nvSpPr>
          <p:cNvPr id="48137" name="Text Box 96"/>
          <p:cNvSpPr txBox="1">
            <a:spLocks noChangeArrowheads="1"/>
          </p:cNvSpPr>
          <p:nvPr/>
        </p:nvSpPr>
        <p:spPr bwMode="auto">
          <a:xfrm>
            <a:off x="5721350" y="3190875"/>
            <a:ext cx="334645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latin typeface="Arial" panose="020B0604020202020204" pitchFamily="34" charset="0"/>
                <a:ea typeface="宋体" panose="02010600030101010101" pitchFamily="2" charset="-122"/>
              </a:rPr>
              <a:t>BOND PAIRS     4	</a:t>
            </a:r>
            <a:r>
              <a:rPr lang="en-US" altLang="zh-CN" sz="1400" b="1">
                <a:solidFill>
                  <a:srgbClr val="CC0000"/>
                </a:solidFill>
                <a:latin typeface="Arial" panose="020B0604020202020204" pitchFamily="34" charset="0"/>
                <a:ea typeface="宋体" panose="02010600030101010101" pitchFamily="2" charset="-122"/>
              </a:rPr>
              <a:t>TETRAHEDRAL</a:t>
            </a:r>
          </a:p>
          <a:p>
            <a:pPr algn="l">
              <a:spcBef>
                <a:spcPct val="50000"/>
              </a:spcBef>
            </a:pPr>
            <a:r>
              <a:rPr lang="en-US" altLang="zh-CN" sz="1400" b="1">
                <a:latin typeface="Arial" panose="020B0604020202020204" pitchFamily="34" charset="0"/>
                <a:ea typeface="宋体" panose="02010600030101010101" pitchFamily="2" charset="-122"/>
              </a:rPr>
              <a:t>LONE PAIRS      0 	</a:t>
            </a:r>
            <a:r>
              <a:rPr lang="en-US" altLang="zh-CN" sz="1400" b="1">
                <a:solidFill>
                  <a:srgbClr val="CC0000"/>
                </a:solidFill>
                <a:latin typeface="Arial" panose="020B0604020202020204" pitchFamily="34" charset="0"/>
                <a:ea typeface="宋体" panose="02010600030101010101" pitchFamily="2" charset="-122"/>
              </a:rPr>
              <a:t>H-N-H   109.5°</a:t>
            </a:r>
          </a:p>
        </p:txBody>
      </p:sp>
      <p:grpSp>
        <p:nvGrpSpPr>
          <p:cNvPr id="48138" name="Group 209"/>
          <p:cNvGrpSpPr/>
          <p:nvPr/>
        </p:nvGrpSpPr>
        <p:grpSpPr bwMode="auto">
          <a:xfrm>
            <a:off x="3765550" y="920750"/>
            <a:ext cx="1301750" cy="1573213"/>
            <a:chOff x="2372" y="580"/>
            <a:chExt cx="820" cy="991"/>
          </a:xfrm>
        </p:grpSpPr>
        <p:sp>
          <p:nvSpPr>
            <p:cNvPr id="48202" name="Text Box 98"/>
            <p:cNvSpPr txBox="1">
              <a:spLocks noChangeArrowheads="1"/>
            </p:cNvSpPr>
            <p:nvPr/>
          </p:nvSpPr>
          <p:spPr bwMode="auto">
            <a:xfrm>
              <a:off x="2797" y="99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48203" name="Oval 99"/>
            <p:cNvSpPr>
              <a:spLocks noChangeArrowheads="1"/>
            </p:cNvSpPr>
            <p:nvPr/>
          </p:nvSpPr>
          <p:spPr bwMode="auto">
            <a:xfrm>
              <a:off x="2630" y="828"/>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04" name="Oval 100"/>
            <p:cNvSpPr>
              <a:spLocks noChangeArrowheads="1"/>
            </p:cNvSpPr>
            <p:nvPr/>
          </p:nvSpPr>
          <p:spPr bwMode="auto">
            <a:xfrm>
              <a:off x="3080" y="95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05" name="Oval 104"/>
            <p:cNvSpPr>
              <a:spLocks noChangeArrowheads="1"/>
            </p:cNvSpPr>
            <p:nvPr/>
          </p:nvSpPr>
          <p:spPr bwMode="auto">
            <a:xfrm>
              <a:off x="3076" y="110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8206" name="Group 115"/>
            <p:cNvGrpSpPr/>
            <p:nvPr/>
          </p:nvGrpSpPr>
          <p:grpSpPr bwMode="auto">
            <a:xfrm>
              <a:off x="2732" y="580"/>
              <a:ext cx="304" cy="307"/>
              <a:chOff x="1346" y="916"/>
              <a:chExt cx="304" cy="307"/>
            </a:xfrm>
          </p:grpSpPr>
          <p:sp>
            <p:nvSpPr>
              <p:cNvPr id="48219" name="Text Box 116"/>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8220" name="Oval 117"/>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207" name="Oval 118"/>
            <p:cNvSpPr>
              <a:spLocks noChangeArrowheads="1"/>
            </p:cNvSpPr>
            <p:nvPr/>
          </p:nvSpPr>
          <p:spPr bwMode="auto">
            <a:xfrm>
              <a:off x="2728" y="79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08" name="Oval 119"/>
            <p:cNvSpPr>
              <a:spLocks noChangeArrowheads="1"/>
            </p:cNvSpPr>
            <p:nvPr/>
          </p:nvSpPr>
          <p:spPr bwMode="auto">
            <a:xfrm>
              <a:off x="2938" y="796"/>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8209" name="Group 120"/>
            <p:cNvGrpSpPr/>
            <p:nvPr/>
          </p:nvGrpSpPr>
          <p:grpSpPr bwMode="auto">
            <a:xfrm>
              <a:off x="2732" y="1264"/>
              <a:ext cx="304" cy="307"/>
              <a:chOff x="1346" y="916"/>
              <a:chExt cx="304" cy="307"/>
            </a:xfrm>
          </p:grpSpPr>
          <p:sp>
            <p:nvSpPr>
              <p:cNvPr id="48217" name="Text Box 121"/>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8218" name="Oval 122"/>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210" name="Oval 123"/>
            <p:cNvSpPr>
              <a:spLocks noChangeArrowheads="1"/>
            </p:cNvSpPr>
            <p:nvPr/>
          </p:nvSpPr>
          <p:spPr bwMode="auto">
            <a:xfrm>
              <a:off x="2960" y="125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11" name="Oval 124"/>
            <p:cNvSpPr>
              <a:spLocks noChangeArrowheads="1"/>
            </p:cNvSpPr>
            <p:nvPr/>
          </p:nvSpPr>
          <p:spPr bwMode="auto">
            <a:xfrm>
              <a:off x="2716" y="1258"/>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8212" name="Group 125"/>
            <p:cNvGrpSpPr/>
            <p:nvPr/>
          </p:nvGrpSpPr>
          <p:grpSpPr bwMode="auto">
            <a:xfrm>
              <a:off x="2372" y="940"/>
              <a:ext cx="304" cy="307"/>
              <a:chOff x="1346" y="916"/>
              <a:chExt cx="304" cy="307"/>
            </a:xfrm>
          </p:grpSpPr>
          <p:sp>
            <p:nvSpPr>
              <p:cNvPr id="48215" name="Text Box 126"/>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8216" name="Oval 127"/>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213" name="Oval 128"/>
            <p:cNvSpPr>
              <a:spLocks noChangeArrowheads="1"/>
            </p:cNvSpPr>
            <p:nvPr/>
          </p:nvSpPr>
          <p:spPr bwMode="auto">
            <a:xfrm>
              <a:off x="2588" y="112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14" name="Oval 129"/>
            <p:cNvSpPr>
              <a:spLocks noChangeArrowheads="1"/>
            </p:cNvSpPr>
            <p:nvPr/>
          </p:nvSpPr>
          <p:spPr bwMode="auto">
            <a:xfrm>
              <a:off x="2590" y="934"/>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48139" name="Group 205"/>
          <p:cNvGrpSpPr/>
          <p:nvPr/>
        </p:nvGrpSpPr>
        <p:grpSpPr bwMode="auto">
          <a:xfrm>
            <a:off x="1758950" y="2952750"/>
            <a:ext cx="958850" cy="965200"/>
            <a:chOff x="364" y="1860"/>
            <a:chExt cx="604" cy="608"/>
          </a:xfrm>
        </p:grpSpPr>
        <p:sp>
          <p:nvSpPr>
            <p:cNvPr id="48196" name="Text Box 89"/>
            <p:cNvSpPr txBox="1">
              <a:spLocks noChangeArrowheads="1"/>
            </p:cNvSpPr>
            <p:nvPr/>
          </p:nvSpPr>
          <p:spPr bwMode="auto">
            <a:xfrm>
              <a:off x="561" y="2065"/>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r>
                <a:rPr lang="en-US" altLang="zh-CN" sz="1800"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48197" name="Oval 135"/>
            <p:cNvSpPr>
              <a:spLocks noChangeArrowheads="1"/>
            </p:cNvSpPr>
            <p:nvPr/>
          </p:nvSpPr>
          <p:spPr bwMode="auto">
            <a:xfrm>
              <a:off x="410" y="1908"/>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98" name="Oval 136"/>
            <p:cNvSpPr>
              <a:spLocks noChangeArrowheads="1"/>
            </p:cNvSpPr>
            <p:nvPr/>
          </p:nvSpPr>
          <p:spPr bwMode="auto">
            <a:xfrm>
              <a:off x="614" y="1860"/>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99" name="Oval 138"/>
            <p:cNvSpPr>
              <a:spLocks noChangeArrowheads="1"/>
            </p:cNvSpPr>
            <p:nvPr/>
          </p:nvSpPr>
          <p:spPr bwMode="auto">
            <a:xfrm>
              <a:off x="364" y="2110"/>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00" name="Oval 139"/>
            <p:cNvSpPr>
              <a:spLocks noChangeArrowheads="1"/>
            </p:cNvSpPr>
            <p:nvPr/>
          </p:nvSpPr>
          <p:spPr bwMode="auto">
            <a:xfrm>
              <a:off x="606" y="235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201" name="Oval 140"/>
            <p:cNvSpPr>
              <a:spLocks noChangeArrowheads="1"/>
            </p:cNvSpPr>
            <p:nvPr/>
          </p:nvSpPr>
          <p:spPr bwMode="auto">
            <a:xfrm>
              <a:off x="856" y="211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48140" name="Group 208"/>
          <p:cNvGrpSpPr/>
          <p:nvPr/>
        </p:nvGrpSpPr>
        <p:grpSpPr bwMode="auto">
          <a:xfrm>
            <a:off x="3765550" y="2711450"/>
            <a:ext cx="1644650" cy="1573213"/>
            <a:chOff x="2372" y="1708"/>
            <a:chExt cx="1036" cy="991"/>
          </a:xfrm>
        </p:grpSpPr>
        <p:grpSp>
          <p:nvGrpSpPr>
            <p:cNvPr id="48174" name="Group 109"/>
            <p:cNvGrpSpPr/>
            <p:nvPr/>
          </p:nvGrpSpPr>
          <p:grpSpPr bwMode="auto">
            <a:xfrm>
              <a:off x="3104" y="2062"/>
              <a:ext cx="304" cy="307"/>
              <a:chOff x="1346" y="916"/>
              <a:chExt cx="304" cy="307"/>
            </a:xfrm>
          </p:grpSpPr>
          <p:sp>
            <p:nvSpPr>
              <p:cNvPr id="48194" name="Text Box 110"/>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8195" name="Oval 111"/>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175" name="Oval 142"/>
            <p:cNvSpPr>
              <a:spLocks noChangeArrowheads="1"/>
            </p:cNvSpPr>
            <p:nvPr/>
          </p:nvSpPr>
          <p:spPr bwMode="auto">
            <a:xfrm>
              <a:off x="2630" y="1956"/>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76" name="Oval 143"/>
            <p:cNvSpPr>
              <a:spLocks noChangeArrowheads="1"/>
            </p:cNvSpPr>
            <p:nvPr/>
          </p:nvSpPr>
          <p:spPr bwMode="auto">
            <a:xfrm>
              <a:off x="3080" y="208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77" name="Oval 144"/>
            <p:cNvSpPr>
              <a:spLocks noChangeArrowheads="1"/>
            </p:cNvSpPr>
            <p:nvPr/>
          </p:nvSpPr>
          <p:spPr bwMode="auto">
            <a:xfrm>
              <a:off x="3076" y="223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8178" name="Group 145"/>
            <p:cNvGrpSpPr/>
            <p:nvPr/>
          </p:nvGrpSpPr>
          <p:grpSpPr bwMode="auto">
            <a:xfrm>
              <a:off x="2732" y="1708"/>
              <a:ext cx="304" cy="307"/>
              <a:chOff x="1346" y="916"/>
              <a:chExt cx="304" cy="307"/>
            </a:xfrm>
          </p:grpSpPr>
          <p:sp>
            <p:nvSpPr>
              <p:cNvPr id="48192" name="Text Box 146"/>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8193" name="Oval 147"/>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179" name="Oval 148"/>
            <p:cNvSpPr>
              <a:spLocks noChangeArrowheads="1"/>
            </p:cNvSpPr>
            <p:nvPr/>
          </p:nvSpPr>
          <p:spPr bwMode="auto">
            <a:xfrm>
              <a:off x="2728" y="192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80" name="Oval 149"/>
            <p:cNvSpPr>
              <a:spLocks noChangeArrowheads="1"/>
            </p:cNvSpPr>
            <p:nvPr/>
          </p:nvSpPr>
          <p:spPr bwMode="auto">
            <a:xfrm>
              <a:off x="2938" y="1924"/>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8181" name="Group 150"/>
            <p:cNvGrpSpPr/>
            <p:nvPr/>
          </p:nvGrpSpPr>
          <p:grpSpPr bwMode="auto">
            <a:xfrm>
              <a:off x="2732" y="2392"/>
              <a:ext cx="304" cy="307"/>
              <a:chOff x="1346" y="916"/>
              <a:chExt cx="304" cy="307"/>
            </a:xfrm>
          </p:grpSpPr>
          <p:sp>
            <p:nvSpPr>
              <p:cNvPr id="48190" name="Text Box 151"/>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8191" name="Oval 152"/>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182" name="Oval 153"/>
            <p:cNvSpPr>
              <a:spLocks noChangeArrowheads="1"/>
            </p:cNvSpPr>
            <p:nvPr/>
          </p:nvSpPr>
          <p:spPr bwMode="auto">
            <a:xfrm>
              <a:off x="2960" y="238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83" name="Oval 154"/>
            <p:cNvSpPr>
              <a:spLocks noChangeArrowheads="1"/>
            </p:cNvSpPr>
            <p:nvPr/>
          </p:nvSpPr>
          <p:spPr bwMode="auto">
            <a:xfrm>
              <a:off x="2716" y="2386"/>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8184" name="Group 155"/>
            <p:cNvGrpSpPr/>
            <p:nvPr/>
          </p:nvGrpSpPr>
          <p:grpSpPr bwMode="auto">
            <a:xfrm>
              <a:off x="2372" y="2068"/>
              <a:ext cx="304" cy="307"/>
              <a:chOff x="1346" y="916"/>
              <a:chExt cx="304" cy="307"/>
            </a:xfrm>
          </p:grpSpPr>
          <p:sp>
            <p:nvSpPr>
              <p:cNvPr id="48188" name="Text Box 156"/>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8189" name="Oval 157"/>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185" name="Oval 158"/>
            <p:cNvSpPr>
              <a:spLocks noChangeArrowheads="1"/>
            </p:cNvSpPr>
            <p:nvPr/>
          </p:nvSpPr>
          <p:spPr bwMode="auto">
            <a:xfrm>
              <a:off x="2588" y="225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86" name="Oval 159"/>
            <p:cNvSpPr>
              <a:spLocks noChangeArrowheads="1"/>
            </p:cNvSpPr>
            <p:nvPr/>
          </p:nvSpPr>
          <p:spPr bwMode="auto">
            <a:xfrm>
              <a:off x="2590" y="2062"/>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87" name="Text Box 160"/>
            <p:cNvSpPr txBox="1">
              <a:spLocks noChangeArrowheads="1"/>
            </p:cNvSpPr>
            <p:nvPr/>
          </p:nvSpPr>
          <p:spPr bwMode="auto">
            <a:xfrm>
              <a:off x="2793" y="2113"/>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r>
                <a:rPr lang="en-US" altLang="zh-CN" sz="1800"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grpSp>
      <p:sp>
        <p:nvSpPr>
          <p:cNvPr id="48141" name="Text Box 83"/>
          <p:cNvSpPr txBox="1">
            <a:spLocks noChangeArrowheads="1"/>
          </p:cNvSpPr>
          <p:nvPr/>
        </p:nvSpPr>
        <p:spPr bwMode="auto">
          <a:xfrm>
            <a:off x="5702300" y="5027613"/>
            <a:ext cx="3208338"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latin typeface="Arial" panose="020B0604020202020204" pitchFamily="34" charset="0"/>
                <a:ea typeface="宋体" panose="02010600030101010101" pitchFamily="2" charset="-122"/>
              </a:rPr>
              <a:t>BOND PAIRS     2	</a:t>
            </a:r>
            <a:r>
              <a:rPr lang="en-US" altLang="zh-CN" sz="1400" b="1">
                <a:solidFill>
                  <a:srgbClr val="C00000"/>
                </a:solidFill>
                <a:latin typeface="Arial" panose="020B0604020202020204" pitchFamily="34" charset="0"/>
                <a:ea typeface="宋体" panose="02010600030101010101" pitchFamily="2" charset="-122"/>
              </a:rPr>
              <a:t>‘V’SHAPED</a:t>
            </a:r>
          </a:p>
          <a:p>
            <a:pPr algn="l">
              <a:spcBef>
                <a:spcPct val="50000"/>
              </a:spcBef>
            </a:pPr>
            <a:r>
              <a:rPr lang="en-US" altLang="zh-CN" sz="1400" b="1">
                <a:latin typeface="Arial" panose="020B0604020202020204" pitchFamily="34" charset="0"/>
                <a:ea typeface="宋体" panose="02010600030101010101" pitchFamily="2" charset="-122"/>
              </a:rPr>
              <a:t>LONE PAIRS      2	</a:t>
            </a:r>
            <a:r>
              <a:rPr lang="en-US" altLang="zh-CN" sz="1400" b="1">
                <a:solidFill>
                  <a:srgbClr val="CC0000"/>
                </a:solidFill>
                <a:latin typeface="Arial" panose="020B0604020202020204" pitchFamily="34" charset="0"/>
                <a:ea typeface="宋体" panose="02010600030101010101" pitchFamily="2" charset="-122"/>
              </a:rPr>
              <a:t>H-N-H   104.5°</a:t>
            </a:r>
          </a:p>
        </p:txBody>
      </p:sp>
      <p:grpSp>
        <p:nvGrpSpPr>
          <p:cNvPr id="48142" name="Group 206"/>
          <p:cNvGrpSpPr/>
          <p:nvPr/>
        </p:nvGrpSpPr>
        <p:grpSpPr bwMode="auto">
          <a:xfrm>
            <a:off x="1778000" y="4800600"/>
            <a:ext cx="920750" cy="965200"/>
            <a:chOff x="376" y="3024"/>
            <a:chExt cx="580" cy="608"/>
          </a:xfrm>
        </p:grpSpPr>
        <p:sp>
          <p:nvSpPr>
            <p:cNvPr id="48165" name="Text Box 161"/>
            <p:cNvSpPr txBox="1">
              <a:spLocks noChangeArrowheads="1"/>
            </p:cNvSpPr>
            <p:nvPr/>
          </p:nvSpPr>
          <p:spPr bwMode="auto">
            <a:xfrm>
              <a:off x="543" y="3229"/>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48166" name="Oval 169"/>
            <p:cNvSpPr>
              <a:spLocks noChangeArrowheads="1"/>
            </p:cNvSpPr>
            <p:nvPr/>
          </p:nvSpPr>
          <p:spPr bwMode="auto">
            <a:xfrm>
              <a:off x="410" y="3072"/>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67" name="Oval 170"/>
            <p:cNvSpPr>
              <a:spLocks noChangeArrowheads="1"/>
            </p:cNvSpPr>
            <p:nvPr/>
          </p:nvSpPr>
          <p:spPr bwMode="auto">
            <a:xfrm>
              <a:off x="614" y="302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68" name="Oval 171"/>
            <p:cNvSpPr>
              <a:spLocks noChangeArrowheads="1"/>
            </p:cNvSpPr>
            <p:nvPr/>
          </p:nvSpPr>
          <p:spPr bwMode="auto">
            <a:xfrm>
              <a:off x="376" y="339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69" name="Oval 172"/>
            <p:cNvSpPr>
              <a:spLocks noChangeArrowheads="1"/>
            </p:cNvSpPr>
            <p:nvPr/>
          </p:nvSpPr>
          <p:spPr bwMode="auto">
            <a:xfrm>
              <a:off x="606" y="3520"/>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70" name="Oval 173"/>
            <p:cNvSpPr>
              <a:spLocks noChangeArrowheads="1"/>
            </p:cNvSpPr>
            <p:nvPr/>
          </p:nvSpPr>
          <p:spPr bwMode="auto">
            <a:xfrm>
              <a:off x="844" y="337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71" name="Line 193"/>
            <p:cNvSpPr>
              <a:spLocks noChangeShapeType="1"/>
            </p:cNvSpPr>
            <p:nvPr/>
          </p:nvSpPr>
          <p:spPr bwMode="auto">
            <a:xfrm>
              <a:off x="711" y="3270"/>
              <a:ext cx="4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72" name="Oval 194"/>
            <p:cNvSpPr>
              <a:spLocks noChangeArrowheads="1"/>
            </p:cNvSpPr>
            <p:nvPr/>
          </p:nvSpPr>
          <p:spPr bwMode="auto">
            <a:xfrm>
              <a:off x="386" y="3144"/>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73" name="Oval 195"/>
            <p:cNvSpPr>
              <a:spLocks noChangeArrowheads="1"/>
            </p:cNvSpPr>
            <p:nvPr/>
          </p:nvSpPr>
          <p:spPr bwMode="auto">
            <a:xfrm>
              <a:off x="830" y="3126"/>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48143" name="Group 207"/>
          <p:cNvGrpSpPr/>
          <p:nvPr/>
        </p:nvGrpSpPr>
        <p:grpSpPr bwMode="auto">
          <a:xfrm>
            <a:off x="3765550" y="4559300"/>
            <a:ext cx="1304925" cy="1277938"/>
            <a:chOff x="2372" y="2872"/>
            <a:chExt cx="822" cy="805"/>
          </a:xfrm>
        </p:grpSpPr>
        <p:sp>
          <p:nvSpPr>
            <p:cNvPr id="48148" name="Oval 174"/>
            <p:cNvSpPr>
              <a:spLocks noChangeArrowheads="1"/>
            </p:cNvSpPr>
            <p:nvPr/>
          </p:nvSpPr>
          <p:spPr bwMode="auto">
            <a:xfrm>
              <a:off x="2630" y="3120"/>
              <a:ext cx="512" cy="512"/>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49" name="Oval 175"/>
            <p:cNvSpPr>
              <a:spLocks noChangeArrowheads="1"/>
            </p:cNvSpPr>
            <p:nvPr/>
          </p:nvSpPr>
          <p:spPr bwMode="auto">
            <a:xfrm>
              <a:off x="3080" y="3249"/>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50" name="Oval 176"/>
            <p:cNvSpPr>
              <a:spLocks noChangeArrowheads="1"/>
            </p:cNvSpPr>
            <p:nvPr/>
          </p:nvSpPr>
          <p:spPr bwMode="auto">
            <a:xfrm>
              <a:off x="3082" y="3387"/>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en-GB"/>
            </a:p>
          </p:txBody>
        </p:sp>
        <p:grpSp>
          <p:nvGrpSpPr>
            <p:cNvPr id="48151" name="Group 177"/>
            <p:cNvGrpSpPr/>
            <p:nvPr/>
          </p:nvGrpSpPr>
          <p:grpSpPr bwMode="auto">
            <a:xfrm>
              <a:off x="2732" y="2872"/>
              <a:ext cx="304" cy="307"/>
              <a:chOff x="1346" y="916"/>
              <a:chExt cx="304" cy="307"/>
            </a:xfrm>
          </p:grpSpPr>
          <p:sp>
            <p:nvSpPr>
              <p:cNvPr id="48163" name="Text Box 178"/>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8164" name="Oval 179"/>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152" name="Oval 180"/>
            <p:cNvSpPr>
              <a:spLocks noChangeArrowheads="1"/>
            </p:cNvSpPr>
            <p:nvPr/>
          </p:nvSpPr>
          <p:spPr bwMode="auto">
            <a:xfrm>
              <a:off x="2728" y="308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53" name="Oval 181"/>
            <p:cNvSpPr>
              <a:spLocks noChangeArrowheads="1"/>
            </p:cNvSpPr>
            <p:nvPr/>
          </p:nvSpPr>
          <p:spPr bwMode="auto">
            <a:xfrm>
              <a:off x="2938" y="3088"/>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54" name="Oval 185"/>
            <p:cNvSpPr>
              <a:spLocks noChangeArrowheads="1"/>
            </p:cNvSpPr>
            <p:nvPr/>
          </p:nvSpPr>
          <p:spPr bwMode="auto">
            <a:xfrm>
              <a:off x="2909" y="3562"/>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55" name="Oval 186"/>
            <p:cNvSpPr>
              <a:spLocks noChangeArrowheads="1"/>
            </p:cNvSpPr>
            <p:nvPr/>
          </p:nvSpPr>
          <p:spPr bwMode="auto">
            <a:xfrm>
              <a:off x="2755" y="3565"/>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nvGrpSpPr>
            <p:cNvPr id="48156" name="Group 187"/>
            <p:cNvGrpSpPr/>
            <p:nvPr/>
          </p:nvGrpSpPr>
          <p:grpSpPr bwMode="auto">
            <a:xfrm>
              <a:off x="2372" y="3232"/>
              <a:ext cx="304" cy="307"/>
              <a:chOff x="1346" y="916"/>
              <a:chExt cx="304" cy="307"/>
            </a:xfrm>
          </p:grpSpPr>
          <p:sp>
            <p:nvSpPr>
              <p:cNvPr id="48161" name="Text Box 188"/>
              <p:cNvSpPr txBox="1">
                <a:spLocks noChangeArrowheads="1"/>
              </p:cNvSpPr>
              <p:nvPr/>
            </p:nvSpPr>
            <p:spPr bwMode="auto">
              <a:xfrm>
                <a:off x="1401" y="981"/>
                <a:ext cx="1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H</a:t>
                </a:r>
                <a:endParaRPr lang="en-US" altLang="zh-CN">
                  <a:ea typeface="宋体" panose="02010600030101010101" pitchFamily="2" charset="-122"/>
                </a:endParaRPr>
              </a:p>
            </p:txBody>
          </p:sp>
          <p:sp>
            <p:nvSpPr>
              <p:cNvPr id="48162" name="Oval 189"/>
              <p:cNvSpPr>
                <a:spLocks noChangeAspect="1" noChangeArrowheads="1"/>
              </p:cNvSpPr>
              <p:nvPr/>
            </p:nvSpPr>
            <p:spPr bwMode="auto">
              <a:xfrm>
                <a:off x="1346" y="916"/>
                <a:ext cx="304" cy="307"/>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48157" name="Oval 190"/>
            <p:cNvSpPr>
              <a:spLocks noChangeArrowheads="1"/>
            </p:cNvSpPr>
            <p:nvPr/>
          </p:nvSpPr>
          <p:spPr bwMode="auto">
            <a:xfrm>
              <a:off x="2588" y="3418"/>
              <a:ext cx="112" cy="112"/>
            </a:xfrm>
            <a:prstGeom prst="ellipse">
              <a:avLst/>
            </a:prstGeom>
            <a:solidFill>
              <a:schemeClr val="accent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58" name="Oval 191"/>
            <p:cNvSpPr>
              <a:spLocks noChangeArrowheads="1"/>
            </p:cNvSpPr>
            <p:nvPr/>
          </p:nvSpPr>
          <p:spPr bwMode="auto">
            <a:xfrm>
              <a:off x="2590" y="3226"/>
              <a:ext cx="112" cy="112"/>
            </a:xfrm>
            <a:prstGeom prst="ellipse">
              <a:avLst/>
            </a:prstGeom>
            <a:solidFill>
              <a:schemeClr val="bg1"/>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48159" name="Text Box 192"/>
            <p:cNvSpPr txBox="1">
              <a:spLocks noChangeArrowheads="1"/>
            </p:cNvSpPr>
            <p:nvPr/>
          </p:nvSpPr>
          <p:spPr bwMode="auto">
            <a:xfrm>
              <a:off x="2757" y="3277"/>
              <a:ext cx="2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N</a:t>
              </a:r>
              <a:endParaRPr lang="en-US" altLang="zh-CN">
                <a:ea typeface="宋体" panose="02010600030101010101" pitchFamily="2" charset="-122"/>
              </a:endParaRPr>
            </a:p>
          </p:txBody>
        </p:sp>
        <p:sp>
          <p:nvSpPr>
            <p:cNvPr id="48160" name="Line 196"/>
            <p:cNvSpPr>
              <a:spLocks noChangeShapeType="1"/>
            </p:cNvSpPr>
            <p:nvPr/>
          </p:nvSpPr>
          <p:spPr bwMode="auto">
            <a:xfrm>
              <a:off x="2931" y="3324"/>
              <a:ext cx="4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8144" name="Text Box 199"/>
          <p:cNvSpPr txBox="1">
            <a:spLocks noChangeArrowheads="1"/>
          </p:cNvSpPr>
          <p:nvPr/>
        </p:nvSpPr>
        <p:spPr bwMode="auto">
          <a:xfrm>
            <a:off x="368300" y="3086100"/>
            <a:ext cx="893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NH</a:t>
            </a:r>
            <a:r>
              <a:rPr lang="en-US" altLang="zh-CN" b="1" baseline="-25000">
                <a:latin typeface="Arial" panose="020B0604020202020204" pitchFamily="34" charset="0"/>
                <a:ea typeface="宋体" panose="02010600030101010101" pitchFamily="2" charset="-122"/>
              </a:rPr>
              <a:t>4</a:t>
            </a:r>
            <a:r>
              <a:rPr lang="en-US" altLang="zh-CN" sz="3200"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48145" name="Text Box 200"/>
          <p:cNvSpPr txBox="1">
            <a:spLocks noChangeArrowheads="1"/>
          </p:cNvSpPr>
          <p:nvPr/>
        </p:nvSpPr>
        <p:spPr bwMode="auto">
          <a:xfrm>
            <a:off x="373063" y="5045075"/>
            <a:ext cx="839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NH</a:t>
            </a:r>
            <a:r>
              <a:rPr lang="en-US" altLang="zh-CN" b="1" baseline="-25000">
                <a:latin typeface="Arial" panose="020B0604020202020204" pitchFamily="34" charset="0"/>
                <a:ea typeface="宋体" panose="02010600030101010101" pitchFamily="2" charset="-122"/>
              </a:rPr>
              <a:t>2</a:t>
            </a:r>
            <a:r>
              <a:rPr lang="en-US" altLang="zh-CN" sz="3600"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48146" name="Text Box 210"/>
          <p:cNvSpPr txBox="1">
            <a:spLocks noChangeArrowheads="1"/>
          </p:cNvSpPr>
          <p:nvPr/>
        </p:nvSpPr>
        <p:spPr bwMode="auto">
          <a:xfrm>
            <a:off x="373063" y="1431925"/>
            <a:ext cx="738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NH</a:t>
            </a:r>
            <a:r>
              <a:rPr lang="en-US" altLang="zh-CN" b="1" baseline="-25000">
                <a:latin typeface="Arial" panose="020B0604020202020204" pitchFamily="34" charset="0"/>
                <a:ea typeface="宋体" panose="02010600030101010101" pitchFamily="2" charset="-122"/>
              </a:rPr>
              <a:t>3</a:t>
            </a:r>
            <a:endParaRPr lang="en-US" altLang="zh-CN">
              <a:ea typeface="宋体" panose="02010600030101010101" pitchFamily="2" charset="-122"/>
            </a:endParaRPr>
          </a:p>
        </p:txBody>
      </p:sp>
      <p:sp>
        <p:nvSpPr>
          <p:cNvPr id="176339" name="Text Box 211"/>
          <p:cNvSpPr txBox="1">
            <a:spLocks noChangeArrowheads="1"/>
          </p:cNvSpPr>
          <p:nvPr/>
        </p:nvSpPr>
        <p:spPr bwMode="auto">
          <a:xfrm>
            <a:off x="542925" y="284163"/>
            <a:ext cx="896938" cy="314325"/>
          </a:xfrm>
          <a:prstGeom prst="rect">
            <a:avLst/>
          </a:prstGeom>
          <a:solidFill>
            <a:srgbClr val="FFCC99"/>
          </a:solidFill>
          <a:ln w="9525">
            <a:solidFill>
              <a:schemeClr val="tx1"/>
            </a:solidFill>
            <a:miter lim="800000"/>
          </a:ln>
          <a:effectLst>
            <a:outerShdw dist="35921" dir="2700000" algn="ctr" rotWithShape="0">
              <a:schemeClr val="bg2"/>
            </a:outerShdw>
          </a:effec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effectLst>
                  <a:outerShdw blurRad="38100" dist="38100" dir="2700000" algn="tl">
                    <a:srgbClr val="FFFFFF"/>
                  </a:outerShdw>
                </a:effectLst>
                <a:latin typeface="Arial" panose="020B0604020202020204" pitchFamily="34" charset="0"/>
                <a:ea typeface="宋体" panose="02010600030101010101" pitchFamily="2" charset="-122"/>
              </a:rPr>
              <a:t>REVIEW</a:t>
            </a:r>
            <a:endParaRPr lang="en-US" altLang="zh-CN" sz="1400" b="1">
              <a:effectLst>
                <a:outerShdw blurRad="38100" dist="38100" dir="2700000" algn="tl">
                  <a:srgbClr val="FFFFFF"/>
                </a:outerShdw>
              </a:effectLst>
              <a:ea typeface="宋体" panose="02010600030101010101" pitchFamily="2" charset="-122"/>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79"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80"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1"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86375" name="Text Box 7"/>
          <p:cNvSpPr txBox="1">
            <a:spLocks noChangeArrowheads="1"/>
          </p:cNvSpPr>
          <p:nvPr/>
        </p:nvSpPr>
        <p:spPr bwMode="auto">
          <a:xfrm>
            <a:off x="2233613" y="257146"/>
            <a:ext cx="4857612" cy="400110"/>
          </a:xfrm>
          <a:prstGeom prst="rect">
            <a:avLst/>
          </a:prstGeom>
          <a:noFill/>
          <a:ln w="9525">
            <a:noFill/>
            <a:miter lim="800000"/>
          </a:ln>
          <a:effectLst/>
        </p:spPr>
        <p:txBody>
          <a:bodyPr wrap="none" anchor="ctr">
            <a:spAutoFit/>
          </a:bodyPr>
          <a:lstStyle/>
          <a:p>
            <a:pPr>
              <a:spcBef>
                <a:spcPct val="50000"/>
              </a:spcBef>
              <a:defRPr/>
            </a:pPr>
            <a:r>
              <a:rPr lang="en-US" sz="2000" b="1" dirty="0">
                <a:solidFill>
                  <a:srgbClr val="000066"/>
                </a:solidFill>
                <a:effectLst>
                  <a:outerShdw blurRad="38100" dist="38100" dir="2700000" algn="tl">
                    <a:srgbClr val="000000"/>
                  </a:outerShdw>
                </a:effectLst>
                <a:latin typeface="Arial" panose="020B0604020202020204" pitchFamily="34" charset="0"/>
              </a:rPr>
              <a:t>MOLECULES WITH MULTIPLE BONDS</a:t>
            </a:r>
          </a:p>
        </p:txBody>
      </p:sp>
      <p:grpSp>
        <p:nvGrpSpPr>
          <p:cNvPr id="50183" name="Group 8"/>
          <p:cNvGrpSpPr/>
          <p:nvPr/>
        </p:nvGrpSpPr>
        <p:grpSpPr bwMode="auto">
          <a:xfrm>
            <a:off x="852488" y="1978025"/>
            <a:ext cx="965200" cy="965200"/>
            <a:chOff x="2872" y="1560"/>
            <a:chExt cx="608" cy="608"/>
          </a:xfrm>
        </p:grpSpPr>
        <p:sp>
          <p:nvSpPr>
            <p:cNvPr id="50233" name="Oval 9"/>
            <p:cNvSpPr>
              <a:spLocks noChangeArrowheads="1"/>
            </p:cNvSpPr>
            <p:nvPr/>
          </p:nvSpPr>
          <p:spPr bwMode="auto">
            <a:xfrm>
              <a:off x="2928" y="1588"/>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34" name="Text Box 10"/>
            <p:cNvSpPr txBox="1">
              <a:spLocks noChangeArrowheads="1"/>
            </p:cNvSpPr>
            <p:nvPr/>
          </p:nvSpPr>
          <p:spPr bwMode="auto">
            <a:xfrm>
              <a:off x="3064" y="175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a:t>
              </a:r>
              <a:endParaRPr lang="en-US" altLang="zh-CN">
                <a:ea typeface="宋体" panose="02010600030101010101" pitchFamily="2" charset="-122"/>
              </a:endParaRPr>
            </a:p>
          </p:txBody>
        </p:sp>
        <p:sp>
          <p:nvSpPr>
            <p:cNvPr id="50235" name="Oval 11"/>
            <p:cNvSpPr>
              <a:spLocks noChangeArrowheads="1"/>
            </p:cNvSpPr>
            <p:nvPr/>
          </p:nvSpPr>
          <p:spPr bwMode="auto">
            <a:xfrm>
              <a:off x="2872" y="1560"/>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36" name="Oval 12"/>
            <p:cNvSpPr>
              <a:spLocks noChangeArrowheads="1"/>
            </p:cNvSpPr>
            <p:nvPr/>
          </p:nvSpPr>
          <p:spPr bwMode="auto">
            <a:xfrm>
              <a:off x="2912" y="2028"/>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37" name="Oval 13"/>
            <p:cNvSpPr>
              <a:spLocks noChangeArrowheads="1"/>
            </p:cNvSpPr>
            <p:nvPr/>
          </p:nvSpPr>
          <p:spPr bwMode="auto">
            <a:xfrm>
              <a:off x="3323" y="2020"/>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38" name="Oval 14"/>
            <p:cNvSpPr>
              <a:spLocks noChangeArrowheads="1"/>
            </p:cNvSpPr>
            <p:nvPr/>
          </p:nvSpPr>
          <p:spPr bwMode="auto">
            <a:xfrm>
              <a:off x="3315" y="1580"/>
              <a:ext cx="97" cy="97"/>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nvGrpSpPr>
          <p:cNvPr id="50184" name="Group 15"/>
          <p:cNvGrpSpPr/>
          <p:nvPr/>
        </p:nvGrpSpPr>
        <p:grpSpPr bwMode="auto">
          <a:xfrm>
            <a:off x="2644775" y="1879600"/>
            <a:ext cx="1039813" cy="1103313"/>
            <a:chOff x="265" y="793"/>
            <a:chExt cx="655" cy="695"/>
          </a:xfrm>
        </p:grpSpPr>
        <p:sp>
          <p:nvSpPr>
            <p:cNvPr id="50225" name="Text Box 16"/>
            <p:cNvSpPr txBox="1">
              <a:spLocks noChangeArrowheads="1"/>
            </p:cNvSpPr>
            <p:nvPr/>
          </p:nvSpPr>
          <p:spPr bwMode="auto">
            <a:xfrm>
              <a:off x="484" y="1032"/>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50226" name="Oval 17"/>
            <p:cNvSpPr>
              <a:spLocks noChangeArrowheads="1"/>
            </p:cNvSpPr>
            <p:nvPr/>
          </p:nvSpPr>
          <p:spPr bwMode="auto">
            <a:xfrm>
              <a:off x="296" y="840"/>
              <a:ext cx="608" cy="608"/>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27" name="Oval 18"/>
            <p:cNvSpPr>
              <a:spLocks noChangeArrowheads="1"/>
            </p:cNvSpPr>
            <p:nvPr/>
          </p:nvSpPr>
          <p:spPr bwMode="auto">
            <a:xfrm>
              <a:off x="808" y="944"/>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28" name="Oval 19"/>
            <p:cNvSpPr>
              <a:spLocks noChangeArrowheads="1"/>
            </p:cNvSpPr>
            <p:nvPr/>
          </p:nvSpPr>
          <p:spPr bwMode="auto">
            <a:xfrm>
              <a:off x="532" y="793"/>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29" name="Oval 20"/>
            <p:cNvSpPr>
              <a:spLocks noChangeArrowheads="1"/>
            </p:cNvSpPr>
            <p:nvPr/>
          </p:nvSpPr>
          <p:spPr bwMode="auto">
            <a:xfrm>
              <a:off x="265" y="949"/>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30" name="Oval 21"/>
            <p:cNvSpPr>
              <a:spLocks noChangeArrowheads="1"/>
            </p:cNvSpPr>
            <p:nvPr/>
          </p:nvSpPr>
          <p:spPr bwMode="auto">
            <a:xfrm>
              <a:off x="544" y="1376"/>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31" name="Oval 22"/>
            <p:cNvSpPr>
              <a:spLocks noChangeArrowheads="1"/>
            </p:cNvSpPr>
            <p:nvPr/>
          </p:nvSpPr>
          <p:spPr bwMode="auto">
            <a:xfrm>
              <a:off x="808" y="1240"/>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32" name="Oval 23"/>
            <p:cNvSpPr>
              <a:spLocks noChangeArrowheads="1"/>
            </p:cNvSpPr>
            <p:nvPr/>
          </p:nvSpPr>
          <p:spPr bwMode="auto">
            <a:xfrm>
              <a:off x="266" y="1239"/>
              <a:ext cx="112" cy="112"/>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50185" name="Oval 24"/>
          <p:cNvSpPr>
            <a:spLocks noChangeArrowheads="1"/>
          </p:cNvSpPr>
          <p:nvPr/>
        </p:nvSpPr>
        <p:spPr bwMode="auto">
          <a:xfrm>
            <a:off x="6216650" y="2035175"/>
            <a:ext cx="153988" cy="153988"/>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86" name="Text Box 25"/>
          <p:cNvSpPr txBox="1">
            <a:spLocks noChangeArrowheads="1"/>
          </p:cNvSpPr>
          <p:nvPr/>
        </p:nvSpPr>
        <p:spPr bwMode="auto">
          <a:xfrm>
            <a:off x="6508750" y="2282825"/>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C</a:t>
            </a:r>
            <a:endParaRPr lang="en-US" altLang="zh-CN">
              <a:ea typeface="宋体" panose="02010600030101010101" pitchFamily="2" charset="-122"/>
            </a:endParaRPr>
          </a:p>
        </p:txBody>
      </p:sp>
      <p:sp>
        <p:nvSpPr>
          <p:cNvPr id="50187" name="Oval 26"/>
          <p:cNvSpPr>
            <a:spLocks noChangeArrowheads="1"/>
          </p:cNvSpPr>
          <p:nvPr/>
        </p:nvSpPr>
        <p:spPr bwMode="auto">
          <a:xfrm>
            <a:off x="6203950" y="1978025"/>
            <a:ext cx="965200" cy="965200"/>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88" name="Oval 27"/>
          <p:cNvSpPr>
            <a:spLocks noChangeArrowheads="1"/>
          </p:cNvSpPr>
          <p:nvPr/>
        </p:nvSpPr>
        <p:spPr bwMode="auto">
          <a:xfrm>
            <a:off x="6203950" y="2708275"/>
            <a:ext cx="153988" cy="153988"/>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89" name="Oval 28"/>
          <p:cNvSpPr>
            <a:spLocks noChangeArrowheads="1"/>
          </p:cNvSpPr>
          <p:nvPr/>
        </p:nvSpPr>
        <p:spPr bwMode="auto">
          <a:xfrm>
            <a:off x="6970713" y="2720975"/>
            <a:ext cx="153987" cy="153988"/>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90" name="Oval 29"/>
          <p:cNvSpPr>
            <a:spLocks noChangeArrowheads="1"/>
          </p:cNvSpPr>
          <p:nvPr/>
        </p:nvSpPr>
        <p:spPr bwMode="auto">
          <a:xfrm>
            <a:off x="6945313" y="2035175"/>
            <a:ext cx="153987" cy="153988"/>
          </a:xfrm>
          <a:prstGeom prst="ellipse">
            <a:avLst/>
          </a:prstGeom>
          <a:solidFill>
            <a:schemeClr val="tx2"/>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91" name="Text Box 30"/>
          <p:cNvSpPr txBox="1">
            <a:spLocks noChangeArrowheads="1"/>
          </p:cNvSpPr>
          <p:nvPr/>
        </p:nvSpPr>
        <p:spPr bwMode="auto">
          <a:xfrm>
            <a:off x="7226300" y="225901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50192" name="Oval 31"/>
          <p:cNvSpPr>
            <a:spLocks noChangeArrowheads="1"/>
          </p:cNvSpPr>
          <p:nvPr/>
        </p:nvSpPr>
        <p:spPr bwMode="auto">
          <a:xfrm>
            <a:off x="6927850" y="1954213"/>
            <a:ext cx="965200" cy="965200"/>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93" name="Oval 32"/>
          <p:cNvSpPr>
            <a:spLocks noChangeArrowheads="1"/>
          </p:cNvSpPr>
          <p:nvPr/>
        </p:nvSpPr>
        <p:spPr bwMode="auto">
          <a:xfrm>
            <a:off x="7740650" y="2119313"/>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94" name="Oval 33"/>
          <p:cNvSpPr>
            <a:spLocks noChangeArrowheads="1"/>
          </p:cNvSpPr>
          <p:nvPr/>
        </p:nvSpPr>
        <p:spPr bwMode="auto">
          <a:xfrm>
            <a:off x="7302500" y="1879600"/>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95" name="Oval 34"/>
          <p:cNvSpPr>
            <a:spLocks noChangeArrowheads="1"/>
          </p:cNvSpPr>
          <p:nvPr/>
        </p:nvSpPr>
        <p:spPr bwMode="auto">
          <a:xfrm>
            <a:off x="6942138" y="2241550"/>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96" name="Oval 35"/>
          <p:cNvSpPr>
            <a:spLocks noChangeArrowheads="1"/>
          </p:cNvSpPr>
          <p:nvPr/>
        </p:nvSpPr>
        <p:spPr bwMode="auto">
          <a:xfrm>
            <a:off x="7321550" y="2805113"/>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97" name="Oval 36"/>
          <p:cNvSpPr>
            <a:spLocks noChangeArrowheads="1"/>
          </p:cNvSpPr>
          <p:nvPr/>
        </p:nvSpPr>
        <p:spPr bwMode="auto">
          <a:xfrm>
            <a:off x="7740650" y="2589213"/>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98" name="Oval 37"/>
          <p:cNvSpPr>
            <a:spLocks noChangeArrowheads="1"/>
          </p:cNvSpPr>
          <p:nvPr/>
        </p:nvSpPr>
        <p:spPr bwMode="auto">
          <a:xfrm>
            <a:off x="6956425" y="2486025"/>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199" name="Text Box 38"/>
          <p:cNvSpPr txBox="1">
            <a:spLocks noChangeArrowheads="1"/>
          </p:cNvSpPr>
          <p:nvPr/>
        </p:nvSpPr>
        <p:spPr bwMode="auto">
          <a:xfrm>
            <a:off x="5740400" y="2259013"/>
            <a:ext cx="36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50200" name="Oval 39"/>
          <p:cNvSpPr>
            <a:spLocks noChangeArrowheads="1"/>
          </p:cNvSpPr>
          <p:nvPr/>
        </p:nvSpPr>
        <p:spPr bwMode="auto">
          <a:xfrm>
            <a:off x="5441950" y="1954213"/>
            <a:ext cx="965200" cy="965200"/>
          </a:xfrm>
          <a:prstGeom prst="ellipse">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01" name="Oval 40"/>
          <p:cNvSpPr>
            <a:spLocks noChangeArrowheads="1"/>
          </p:cNvSpPr>
          <p:nvPr/>
        </p:nvSpPr>
        <p:spPr bwMode="auto">
          <a:xfrm>
            <a:off x="5403850" y="2119313"/>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02" name="Oval 41"/>
          <p:cNvSpPr>
            <a:spLocks noChangeArrowheads="1"/>
          </p:cNvSpPr>
          <p:nvPr/>
        </p:nvSpPr>
        <p:spPr bwMode="auto">
          <a:xfrm>
            <a:off x="5816600" y="1879600"/>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03" name="Oval 42"/>
          <p:cNvSpPr>
            <a:spLocks noChangeArrowheads="1"/>
          </p:cNvSpPr>
          <p:nvPr/>
        </p:nvSpPr>
        <p:spPr bwMode="auto">
          <a:xfrm>
            <a:off x="6218238" y="2241550"/>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04" name="Oval 43"/>
          <p:cNvSpPr>
            <a:spLocks noChangeArrowheads="1"/>
          </p:cNvSpPr>
          <p:nvPr/>
        </p:nvSpPr>
        <p:spPr bwMode="auto">
          <a:xfrm>
            <a:off x="5835650" y="2805113"/>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05" name="Oval 44"/>
          <p:cNvSpPr>
            <a:spLocks noChangeArrowheads="1"/>
          </p:cNvSpPr>
          <p:nvPr/>
        </p:nvSpPr>
        <p:spPr bwMode="auto">
          <a:xfrm>
            <a:off x="5403850" y="2589213"/>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06" name="Oval 45"/>
          <p:cNvSpPr>
            <a:spLocks noChangeArrowheads="1"/>
          </p:cNvSpPr>
          <p:nvPr/>
        </p:nvSpPr>
        <p:spPr bwMode="auto">
          <a:xfrm>
            <a:off x="6207125" y="2486025"/>
            <a:ext cx="177800" cy="177800"/>
          </a:xfrm>
          <a:prstGeom prst="ellipse">
            <a:avLst/>
          </a:prstGeom>
          <a:solidFill>
            <a:srgbClr val="FF0066"/>
          </a:solidFill>
          <a:ln w="9525">
            <a:solidFill>
              <a:srgbClr val="000000"/>
            </a:solidFill>
            <a:rou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07" name="Text Box 46"/>
          <p:cNvSpPr txBox="1">
            <a:spLocks noChangeArrowheads="1"/>
          </p:cNvSpPr>
          <p:nvPr/>
        </p:nvSpPr>
        <p:spPr bwMode="auto">
          <a:xfrm>
            <a:off x="250825" y="3192463"/>
            <a:ext cx="453707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latin typeface="Arial" panose="020B0604020202020204" pitchFamily="34" charset="0"/>
                <a:ea typeface="宋体" panose="02010600030101010101" pitchFamily="2" charset="-122"/>
              </a:rPr>
              <a:t>Carbon -  needs four electrons to complete its shell</a:t>
            </a:r>
          </a:p>
          <a:p>
            <a:pPr algn="l">
              <a:spcBef>
                <a:spcPct val="50000"/>
              </a:spcBef>
            </a:pPr>
            <a:r>
              <a:rPr lang="en-US" altLang="zh-CN" sz="1400" b="1">
                <a:latin typeface="Arial" panose="020B0604020202020204" pitchFamily="34" charset="0"/>
                <a:ea typeface="宋体" panose="02010600030101010101" pitchFamily="2" charset="-122"/>
              </a:rPr>
              <a:t>Oxygen - needs two electron to complete its shell</a:t>
            </a:r>
            <a:endParaRPr lang="en-US" altLang="zh-CN" sz="1400" b="1">
              <a:latin typeface="Verdana" panose="020B0604030504040204" pitchFamily="34" charset="0"/>
              <a:ea typeface="宋体" panose="02010600030101010101" pitchFamily="2" charset="-122"/>
            </a:endParaRPr>
          </a:p>
        </p:txBody>
      </p:sp>
      <p:sp>
        <p:nvSpPr>
          <p:cNvPr id="50208" name="Text Box 47"/>
          <p:cNvSpPr txBox="1">
            <a:spLocks noChangeArrowheads="1"/>
          </p:cNvSpPr>
          <p:nvPr/>
        </p:nvSpPr>
        <p:spPr bwMode="auto">
          <a:xfrm>
            <a:off x="5364163" y="3192463"/>
            <a:ext cx="282575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latin typeface="Arial" panose="020B0604020202020204" pitchFamily="34" charset="0"/>
                <a:ea typeface="宋体" panose="02010600030101010101" pitchFamily="2" charset="-122"/>
              </a:rPr>
              <a:t>The atoms share two electrons</a:t>
            </a:r>
          </a:p>
          <a:p>
            <a:pPr algn="l">
              <a:spcBef>
                <a:spcPct val="50000"/>
              </a:spcBef>
            </a:pPr>
            <a:r>
              <a:rPr lang="en-US" altLang="zh-CN" sz="1400" b="1">
                <a:latin typeface="Arial" panose="020B0604020202020204" pitchFamily="34" charset="0"/>
                <a:ea typeface="宋体" panose="02010600030101010101" pitchFamily="2" charset="-122"/>
              </a:rPr>
              <a:t>each to form two double bonds</a:t>
            </a:r>
          </a:p>
        </p:txBody>
      </p:sp>
      <p:sp>
        <p:nvSpPr>
          <p:cNvPr id="50209" name="Text Box 48"/>
          <p:cNvSpPr txBox="1">
            <a:spLocks noChangeArrowheads="1"/>
          </p:cNvSpPr>
          <p:nvPr/>
        </p:nvSpPr>
        <p:spPr bwMode="auto">
          <a:xfrm>
            <a:off x="768350" y="4373563"/>
            <a:ext cx="3040063"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latin typeface="Arial" panose="020B0604020202020204" pitchFamily="34" charset="0"/>
                <a:ea typeface="宋体" panose="02010600030101010101" pitchFamily="2" charset="-122"/>
              </a:rPr>
              <a:t>DOUBLE BOND PAIRS	2</a:t>
            </a:r>
          </a:p>
          <a:p>
            <a:pPr algn="l">
              <a:spcBef>
                <a:spcPct val="50000"/>
              </a:spcBef>
            </a:pPr>
            <a:r>
              <a:rPr lang="en-US" altLang="zh-CN" sz="1600" b="1">
                <a:latin typeface="Arial" panose="020B0604020202020204" pitchFamily="34" charset="0"/>
                <a:ea typeface="宋体" panose="02010600030101010101" pitchFamily="2" charset="-122"/>
              </a:rPr>
              <a:t>LONE PAIRS		0</a:t>
            </a:r>
            <a:endParaRPr lang="en-US" altLang="zh-CN" sz="1600">
              <a:latin typeface="Arial" panose="020B0604020202020204" pitchFamily="34" charset="0"/>
              <a:ea typeface="宋体" panose="02010600030101010101" pitchFamily="2" charset="-122"/>
            </a:endParaRPr>
          </a:p>
        </p:txBody>
      </p:sp>
      <p:grpSp>
        <p:nvGrpSpPr>
          <p:cNvPr id="50210" name="Group 49"/>
          <p:cNvGrpSpPr/>
          <p:nvPr/>
        </p:nvGrpSpPr>
        <p:grpSpPr bwMode="auto">
          <a:xfrm>
            <a:off x="5199063" y="5170488"/>
            <a:ext cx="2620962" cy="925512"/>
            <a:chOff x="637" y="3179"/>
            <a:chExt cx="1651" cy="583"/>
          </a:xfrm>
        </p:grpSpPr>
        <p:sp>
          <p:nvSpPr>
            <p:cNvPr id="50223" name="Text Box 50"/>
            <p:cNvSpPr txBox="1">
              <a:spLocks noChangeArrowheads="1"/>
            </p:cNvSpPr>
            <p:nvPr/>
          </p:nvSpPr>
          <p:spPr bwMode="auto">
            <a:xfrm>
              <a:off x="637" y="3179"/>
              <a:ext cx="1083"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lnSpc>
                  <a:spcPts val="2800"/>
                </a:lnSpc>
                <a:spcBef>
                  <a:spcPct val="50000"/>
                </a:spcBef>
              </a:pPr>
              <a:r>
                <a:rPr lang="en-US" altLang="zh-CN" sz="1600" b="1">
                  <a:solidFill>
                    <a:srgbClr val="5F5F5F"/>
                  </a:solidFill>
                  <a:latin typeface="Arial" panose="020B0604020202020204" pitchFamily="34" charset="0"/>
                  <a:ea typeface="宋体" panose="02010600030101010101" pitchFamily="2" charset="-122"/>
                </a:rPr>
                <a:t>BOND ANGLE...</a:t>
              </a:r>
            </a:p>
            <a:p>
              <a:pPr algn="r">
                <a:lnSpc>
                  <a:spcPts val="2800"/>
                </a:lnSpc>
                <a:spcBef>
                  <a:spcPct val="50000"/>
                </a:spcBef>
              </a:pPr>
              <a:r>
                <a:rPr lang="en-US" altLang="zh-CN" sz="1600" b="1">
                  <a:solidFill>
                    <a:srgbClr val="5F5F5F"/>
                  </a:solidFill>
                  <a:latin typeface="Arial" panose="020B0604020202020204" pitchFamily="34" charset="0"/>
                  <a:ea typeface="宋体" panose="02010600030101010101" pitchFamily="2" charset="-122"/>
                </a:rPr>
                <a:t>SHAPE...</a:t>
              </a:r>
              <a:endParaRPr lang="en-US" altLang="zh-CN" sz="1600">
                <a:solidFill>
                  <a:srgbClr val="5F5F5F"/>
                </a:solidFill>
                <a:ea typeface="宋体" panose="02010600030101010101" pitchFamily="2" charset="-122"/>
              </a:endParaRPr>
            </a:p>
          </p:txBody>
        </p:sp>
        <p:sp>
          <p:nvSpPr>
            <p:cNvPr id="50224" name="Text Box 51"/>
            <p:cNvSpPr txBox="1">
              <a:spLocks noChangeArrowheads="1"/>
            </p:cNvSpPr>
            <p:nvPr/>
          </p:nvSpPr>
          <p:spPr bwMode="auto">
            <a:xfrm>
              <a:off x="1697" y="3233"/>
              <a:ext cx="591"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lnSpc>
                  <a:spcPts val="2400"/>
                </a:lnSpc>
                <a:spcBef>
                  <a:spcPct val="50000"/>
                </a:spcBef>
              </a:pPr>
              <a:r>
                <a:rPr lang="en-US" altLang="zh-CN" sz="1600" b="1">
                  <a:solidFill>
                    <a:srgbClr val="CC0000"/>
                  </a:solidFill>
                  <a:latin typeface="Arial" panose="020B0604020202020204" pitchFamily="34" charset="0"/>
                  <a:ea typeface="宋体" panose="02010600030101010101" pitchFamily="2" charset="-122"/>
                </a:rPr>
                <a:t>180°</a:t>
              </a:r>
              <a:endParaRPr lang="en-US" altLang="zh-CN" sz="2000" b="1">
                <a:solidFill>
                  <a:srgbClr val="CC0000"/>
                </a:solidFill>
                <a:latin typeface="Arial" panose="020B0604020202020204" pitchFamily="34" charset="0"/>
                <a:ea typeface="宋体" panose="02010600030101010101" pitchFamily="2" charset="-122"/>
              </a:endParaRPr>
            </a:p>
            <a:p>
              <a:pPr algn="l">
                <a:lnSpc>
                  <a:spcPts val="2400"/>
                </a:lnSpc>
                <a:spcBef>
                  <a:spcPct val="50000"/>
                </a:spcBef>
              </a:pPr>
              <a:r>
                <a:rPr lang="en-US" altLang="zh-CN" sz="1600" b="1">
                  <a:solidFill>
                    <a:srgbClr val="CC0000"/>
                  </a:solidFill>
                  <a:latin typeface="Arial" panose="020B0604020202020204" pitchFamily="34" charset="0"/>
                  <a:ea typeface="宋体" panose="02010600030101010101" pitchFamily="2" charset="-122"/>
                </a:rPr>
                <a:t>LINEAR</a:t>
              </a:r>
              <a:endParaRPr lang="en-US" altLang="zh-CN">
                <a:ea typeface="宋体" panose="02010600030101010101" pitchFamily="2" charset="-122"/>
              </a:endParaRPr>
            </a:p>
          </p:txBody>
        </p:sp>
      </p:grpSp>
      <p:grpSp>
        <p:nvGrpSpPr>
          <p:cNvPr id="50211" name="Group 52"/>
          <p:cNvGrpSpPr/>
          <p:nvPr/>
        </p:nvGrpSpPr>
        <p:grpSpPr bwMode="auto">
          <a:xfrm>
            <a:off x="5459413" y="4329113"/>
            <a:ext cx="2459037" cy="812800"/>
            <a:chOff x="3493" y="2725"/>
            <a:chExt cx="1549" cy="512"/>
          </a:xfrm>
        </p:grpSpPr>
        <p:sp>
          <p:nvSpPr>
            <p:cNvPr id="50214" name="Line 53"/>
            <p:cNvSpPr>
              <a:spLocks noChangeShapeType="1"/>
            </p:cNvSpPr>
            <p:nvPr/>
          </p:nvSpPr>
          <p:spPr bwMode="auto">
            <a:xfrm>
              <a:off x="3764" y="3064"/>
              <a:ext cx="35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5" name="Text Box 54"/>
            <p:cNvSpPr txBox="1">
              <a:spLocks noChangeArrowheads="1"/>
            </p:cNvSpPr>
            <p:nvPr/>
          </p:nvSpPr>
          <p:spPr bwMode="auto">
            <a:xfrm>
              <a:off x="3493" y="2949"/>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50216" name="Text Box 55"/>
            <p:cNvSpPr txBox="1">
              <a:spLocks noChangeArrowheads="1"/>
            </p:cNvSpPr>
            <p:nvPr/>
          </p:nvSpPr>
          <p:spPr bwMode="auto">
            <a:xfrm>
              <a:off x="4777" y="2949"/>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50217" name="Text Box 56"/>
            <p:cNvSpPr txBox="1">
              <a:spLocks noChangeArrowheads="1"/>
            </p:cNvSpPr>
            <p:nvPr/>
          </p:nvSpPr>
          <p:spPr bwMode="auto">
            <a:xfrm>
              <a:off x="4143" y="294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b="1">
                  <a:latin typeface="Arial" panose="020B0604020202020204" pitchFamily="34" charset="0"/>
                  <a:ea typeface="宋体" panose="02010600030101010101" pitchFamily="2" charset="-122"/>
                </a:rPr>
                <a:t>C</a:t>
              </a:r>
              <a:endParaRPr lang="en-US" altLang="zh-CN">
                <a:ea typeface="宋体" panose="02010600030101010101" pitchFamily="2" charset="-122"/>
              </a:endParaRPr>
            </a:p>
          </p:txBody>
        </p:sp>
        <p:sp>
          <p:nvSpPr>
            <p:cNvPr id="50218" name="Line 57"/>
            <p:cNvSpPr>
              <a:spLocks noChangeShapeType="1"/>
            </p:cNvSpPr>
            <p:nvPr/>
          </p:nvSpPr>
          <p:spPr bwMode="auto">
            <a:xfrm>
              <a:off x="4420" y="3064"/>
              <a:ext cx="35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9" name="Arc 58"/>
            <p:cNvSpPr/>
            <p:nvPr/>
          </p:nvSpPr>
          <p:spPr bwMode="auto">
            <a:xfrm rot="-131016">
              <a:off x="3904" y="2725"/>
              <a:ext cx="744" cy="344"/>
            </a:xfrm>
            <a:custGeom>
              <a:avLst/>
              <a:gdLst>
                <a:gd name="T0" fmla="*/ 0 w 43127"/>
                <a:gd name="T1" fmla="*/ 5 h 21600"/>
                <a:gd name="T2" fmla="*/ 13 w 43127"/>
                <a:gd name="T3" fmla="*/ 5 h 21600"/>
                <a:gd name="T4" fmla="*/ 6 w 43127"/>
                <a:gd name="T5" fmla="*/ 5 h 21600"/>
                <a:gd name="T6" fmla="*/ 0 60000 65536"/>
                <a:gd name="T7" fmla="*/ 0 60000 65536"/>
                <a:gd name="T8" fmla="*/ 0 60000 65536"/>
                <a:gd name="T9" fmla="*/ 0 w 43127"/>
                <a:gd name="T10" fmla="*/ 0 h 21600"/>
                <a:gd name="T11" fmla="*/ 43127 w 43127"/>
                <a:gd name="T12" fmla="*/ 21600 h 21600"/>
              </a:gdLst>
              <a:ahLst/>
              <a:cxnLst>
                <a:cxn ang="T6">
                  <a:pos x="T0" y="T1"/>
                </a:cxn>
                <a:cxn ang="T7">
                  <a:pos x="T2" y="T3"/>
                </a:cxn>
                <a:cxn ang="T8">
                  <a:pos x="T4" y="T5"/>
                </a:cxn>
              </a:cxnLst>
              <a:rect l="T9" t="T10" r="T11" b="T12"/>
              <a:pathLst>
                <a:path w="43127" h="21600" fill="none" extrusionOk="0">
                  <a:moveTo>
                    <a:pt x="0" y="19822"/>
                  </a:moveTo>
                  <a:cubicBezTo>
                    <a:pt x="925" y="8620"/>
                    <a:pt x="10286" y="-1"/>
                    <a:pt x="21527" y="0"/>
                  </a:cubicBezTo>
                  <a:cubicBezTo>
                    <a:pt x="33456" y="0"/>
                    <a:pt x="43127" y="9670"/>
                    <a:pt x="43127" y="21600"/>
                  </a:cubicBezTo>
                </a:path>
                <a:path w="43127" h="21600" stroke="0" extrusionOk="0">
                  <a:moveTo>
                    <a:pt x="0" y="19822"/>
                  </a:moveTo>
                  <a:cubicBezTo>
                    <a:pt x="925" y="8620"/>
                    <a:pt x="10286" y="-1"/>
                    <a:pt x="21527" y="0"/>
                  </a:cubicBezTo>
                  <a:cubicBezTo>
                    <a:pt x="33456" y="0"/>
                    <a:pt x="43127" y="9670"/>
                    <a:pt x="43127" y="21600"/>
                  </a:cubicBezTo>
                  <a:lnTo>
                    <a:pt x="21527" y="21600"/>
                  </a:lnTo>
                  <a:close/>
                </a:path>
              </a:pathLst>
            </a:cu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0220" name="Text Box 59"/>
            <p:cNvSpPr txBox="1">
              <a:spLocks noChangeArrowheads="1"/>
            </p:cNvSpPr>
            <p:nvPr/>
          </p:nvSpPr>
          <p:spPr bwMode="auto">
            <a:xfrm>
              <a:off x="4121" y="2810"/>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solidFill>
                    <a:srgbClr val="FF0066"/>
                  </a:solidFill>
                  <a:latin typeface="Arial" panose="020B0604020202020204" pitchFamily="34" charset="0"/>
                  <a:ea typeface="宋体" panose="02010600030101010101" pitchFamily="2" charset="-122"/>
                </a:rPr>
                <a:t>180°</a:t>
              </a:r>
              <a:endParaRPr lang="en-US" altLang="zh-CN">
                <a:solidFill>
                  <a:srgbClr val="FF0066"/>
                </a:solidFill>
                <a:ea typeface="宋体" panose="02010600030101010101" pitchFamily="2" charset="-122"/>
              </a:endParaRPr>
            </a:p>
          </p:txBody>
        </p:sp>
        <p:sp>
          <p:nvSpPr>
            <p:cNvPr id="50221" name="Line 60"/>
            <p:cNvSpPr>
              <a:spLocks noChangeShapeType="1"/>
            </p:cNvSpPr>
            <p:nvPr/>
          </p:nvSpPr>
          <p:spPr bwMode="auto">
            <a:xfrm>
              <a:off x="3764" y="3120"/>
              <a:ext cx="35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2" name="Line 61"/>
            <p:cNvSpPr>
              <a:spLocks noChangeShapeType="1"/>
            </p:cNvSpPr>
            <p:nvPr/>
          </p:nvSpPr>
          <p:spPr bwMode="auto">
            <a:xfrm>
              <a:off x="4420" y="3120"/>
              <a:ext cx="35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0212" name="Text Box 62"/>
          <p:cNvSpPr txBox="1">
            <a:spLocks noChangeArrowheads="1"/>
          </p:cNvSpPr>
          <p:nvPr/>
        </p:nvSpPr>
        <p:spPr bwMode="auto">
          <a:xfrm>
            <a:off x="374650" y="5167313"/>
            <a:ext cx="42735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600" b="1">
                <a:solidFill>
                  <a:srgbClr val="CC0000"/>
                </a:solidFill>
                <a:latin typeface="Arial" panose="020B0604020202020204" pitchFamily="34" charset="0"/>
                <a:ea typeface="宋体" panose="02010600030101010101" pitchFamily="2" charset="-122"/>
              </a:rPr>
              <a:t>Double bonds behave exactly as single bonds for repulsion purposes so the shape will be the same as a molecule with two single bonds and no lone pairs.</a:t>
            </a:r>
            <a:endParaRPr lang="en-US" altLang="zh-CN" sz="1600">
              <a:latin typeface="Arial" panose="020B0604020202020204" pitchFamily="34" charset="0"/>
              <a:ea typeface="宋体" panose="02010600030101010101" pitchFamily="2" charset="-122"/>
            </a:endParaRPr>
          </a:p>
        </p:txBody>
      </p:sp>
      <p:sp>
        <p:nvSpPr>
          <p:cNvPr id="50213" name="Text Box 64"/>
          <p:cNvSpPr txBox="1">
            <a:spLocks noChangeArrowheads="1"/>
          </p:cNvSpPr>
          <p:nvPr/>
        </p:nvSpPr>
        <p:spPr bwMode="auto">
          <a:xfrm>
            <a:off x="684213" y="962025"/>
            <a:ext cx="77041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dirty="0">
                <a:latin typeface="Arial" panose="020B0604020202020204" pitchFamily="34" charset="0"/>
                <a:ea typeface="宋体" panose="02010600030101010101" pitchFamily="2" charset="-122"/>
              </a:rPr>
              <a:t>The shape of a compound with a double/triple bond is calculated in the same way. A double bond repels other bonds as if it was single  e.g. carbon dioxide</a:t>
            </a:r>
            <a:endParaRPr lang="en-US" altLang="zh-CN" sz="1600" b="1" dirty="0">
              <a:solidFill>
                <a:schemeClr val="tx2"/>
              </a:solidFill>
              <a:latin typeface="Arial" panose="020B0604020202020204" pitchFamily="34" charset="0"/>
              <a:ea typeface="宋体" panose="02010600030101010101" pitchFamily="2" charset="-122"/>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2"/>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3" name="AutoShape 3">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1204" name="Line 4"/>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5" name="AutoShape 5">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85351" name="Text Box 7"/>
          <p:cNvSpPr txBox="1">
            <a:spLocks noChangeArrowheads="1"/>
          </p:cNvSpPr>
          <p:nvPr/>
        </p:nvSpPr>
        <p:spPr bwMode="auto">
          <a:xfrm>
            <a:off x="3275013" y="258763"/>
            <a:ext cx="2544762" cy="396875"/>
          </a:xfrm>
          <a:prstGeom prst="rect">
            <a:avLst/>
          </a:prstGeom>
          <a:noFill/>
          <a:ln w="9525">
            <a:noFill/>
            <a:miter lim="800000"/>
          </a:ln>
          <a:effectLst/>
        </p:spPr>
        <p:txBody>
          <a:bodyPr wrap="none" anchor="ctr">
            <a:spAutoFit/>
          </a:bodyPr>
          <a:lstStyle/>
          <a:p>
            <a:pPr>
              <a:spcBef>
                <a:spcPct val="50000"/>
              </a:spcBef>
              <a:defRPr/>
            </a:pPr>
            <a:r>
              <a:rPr lang="en-US" sz="2000" b="1">
                <a:solidFill>
                  <a:srgbClr val="000066"/>
                </a:solidFill>
                <a:effectLst>
                  <a:outerShdw blurRad="38100" dist="38100" dir="2700000" algn="tl">
                    <a:srgbClr val="000000"/>
                  </a:outerShdw>
                </a:effectLst>
                <a:latin typeface="Arial" panose="020B0604020202020204" pitchFamily="34" charset="0"/>
              </a:rPr>
              <a:t>OTHER EXAMPLES</a:t>
            </a:r>
          </a:p>
        </p:txBody>
      </p:sp>
      <p:sp>
        <p:nvSpPr>
          <p:cNvPr id="51207" name="Text Box 133"/>
          <p:cNvSpPr txBox="1">
            <a:spLocks noChangeArrowheads="1"/>
          </p:cNvSpPr>
          <p:nvPr/>
        </p:nvSpPr>
        <p:spPr bwMode="auto">
          <a:xfrm>
            <a:off x="485775" y="4672013"/>
            <a:ext cx="747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BrF</a:t>
            </a:r>
            <a:r>
              <a:rPr lang="en-GB" sz="1800" baseline="-25000">
                <a:latin typeface="Arial" panose="020B0604020202020204" pitchFamily="34" charset="0"/>
              </a:rPr>
              <a:t>5</a:t>
            </a:r>
          </a:p>
        </p:txBody>
      </p:sp>
      <p:sp>
        <p:nvSpPr>
          <p:cNvPr id="51208" name="Text Box 134"/>
          <p:cNvSpPr txBox="1">
            <a:spLocks noChangeArrowheads="1"/>
          </p:cNvSpPr>
          <p:nvPr/>
        </p:nvSpPr>
        <p:spPr bwMode="auto">
          <a:xfrm>
            <a:off x="4635500" y="4853659"/>
            <a:ext cx="2345514" cy="114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dirty="0">
                <a:solidFill>
                  <a:srgbClr val="CC0000"/>
                </a:solidFill>
                <a:latin typeface="Arial" panose="020B0604020202020204" pitchFamily="34" charset="0"/>
                <a:ea typeface="宋体" panose="02010600030101010101" pitchFamily="2" charset="-122"/>
              </a:rPr>
              <a:t>BOND PAIRS     5</a:t>
            </a:r>
          </a:p>
          <a:p>
            <a:pPr algn="l">
              <a:lnSpc>
                <a:spcPct val="80000"/>
              </a:lnSpc>
              <a:spcBef>
                <a:spcPct val="50000"/>
              </a:spcBef>
            </a:pPr>
            <a:r>
              <a:rPr lang="en-US" altLang="zh-CN" sz="1400" b="1" dirty="0">
                <a:solidFill>
                  <a:srgbClr val="CC0000"/>
                </a:solidFill>
                <a:latin typeface="Arial" panose="020B0604020202020204" pitchFamily="34" charset="0"/>
                <a:ea typeface="宋体" panose="02010600030101010101" pitchFamily="2" charset="-122"/>
              </a:rPr>
              <a:t>LONE PAIRS      1</a:t>
            </a:r>
          </a:p>
          <a:p>
            <a:pPr algn="l">
              <a:lnSpc>
                <a:spcPct val="80000"/>
              </a:lnSpc>
              <a:spcBef>
                <a:spcPct val="50000"/>
              </a:spcBef>
            </a:pPr>
            <a:r>
              <a:rPr lang="en-US" altLang="zh-CN" sz="1400" b="1" dirty="0">
                <a:solidFill>
                  <a:srgbClr val="CC0000"/>
                </a:solidFill>
                <a:latin typeface="Arial" panose="020B0604020202020204" pitchFamily="34" charset="0"/>
                <a:ea typeface="宋体" panose="02010600030101010101" pitchFamily="2" charset="-122"/>
              </a:rPr>
              <a:t>SQUARE PYRAMIDAL</a:t>
            </a:r>
            <a:endParaRPr lang="en-US" altLang="zh-CN" sz="1400" b="1" dirty="0">
              <a:solidFill>
                <a:schemeClr val="folHlink"/>
              </a:solidFill>
              <a:latin typeface="Arial" panose="020B0604020202020204" pitchFamily="34" charset="0"/>
              <a:ea typeface="宋体" panose="02010600030101010101" pitchFamily="2" charset="-122"/>
            </a:endParaRPr>
          </a:p>
          <a:p>
            <a:pPr algn="l">
              <a:lnSpc>
                <a:spcPct val="80000"/>
              </a:lnSpc>
              <a:spcBef>
                <a:spcPct val="50000"/>
              </a:spcBef>
            </a:pPr>
            <a:r>
              <a:rPr lang="en-US" altLang="zh-CN" sz="1400" b="1" dirty="0">
                <a:solidFill>
                  <a:srgbClr val="CC0000"/>
                </a:solidFill>
                <a:latin typeface="Arial" panose="020B0604020202020204" pitchFamily="34" charset="0"/>
                <a:ea typeface="宋体" panose="02010600030101010101" pitchFamily="2" charset="-122"/>
              </a:rPr>
              <a:t>ANGLES   &lt;180°   &lt;90°</a:t>
            </a:r>
            <a:r>
              <a:rPr lang="en-US" altLang="zh-CN" sz="1400" b="1" dirty="0">
                <a:solidFill>
                  <a:schemeClr val="folHlink"/>
                </a:solidFill>
                <a:latin typeface="Arial" panose="020B0604020202020204" pitchFamily="34" charset="0"/>
                <a:ea typeface="宋体" panose="02010600030101010101" pitchFamily="2" charset="-122"/>
              </a:rPr>
              <a:t> </a:t>
            </a:r>
          </a:p>
        </p:txBody>
      </p:sp>
      <p:sp>
        <p:nvSpPr>
          <p:cNvPr id="51209" name="Text Box 136"/>
          <p:cNvSpPr txBox="1">
            <a:spLocks noChangeArrowheads="1"/>
          </p:cNvSpPr>
          <p:nvPr/>
        </p:nvSpPr>
        <p:spPr bwMode="auto">
          <a:xfrm>
            <a:off x="3352800" y="50244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51210" name="Text Box 137"/>
          <p:cNvSpPr txBox="1">
            <a:spLocks noChangeArrowheads="1"/>
          </p:cNvSpPr>
          <p:nvPr/>
        </p:nvSpPr>
        <p:spPr bwMode="auto">
          <a:xfrm>
            <a:off x="1884363" y="55483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51211" name="Text Box 138"/>
          <p:cNvSpPr txBox="1">
            <a:spLocks noChangeArrowheads="1"/>
          </p:cNvSpPr>
          <p:nvPr/>
        </p:nvSpPr>
        <p:spPr bwMode="auto">
          <a:xfrm>
            <a:off x="3348038" y="55657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51212" name="Text Box 139"/>
          <p:cNvSpPr txBox="1">
            <a:spLocks noChangeArrowheads="1"/>
          </p:cNvSpPr>
          <p:nvPr/>
        </p:nvSpPr>
        <p:spPr bwMode="auto">
          <a:xfrm>
            <a:off x="2022475" y="496252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51213" name="AutoShape 140"/>
          <p:cNvSpPr>
            <a:spLocks noChangeArrowheads="1"/>
          </p:cNvSpPr>
          <p:nvPr/>
        </p:nvSpPr>
        <p:spPr bwMode="auto">
          <a:xfrm rot="-1394517">
            <a:off x="2190750" y="5467350"/>
            <a:ext cx="393700" cy="138113"/>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1214" name="AutoShape 141"/>
          <p:cNvSpPr>
            <a:spLocks noChangeArrowheads="1"/>
          </p:cNvSpPr>
          <p:nvPr/>
        </p:nvSpPr>
        <p:spPr bwMode="auto">
          <a:xfrm rot="1869986" flipH="1">
            <a:off x="2897188" y="5519738"/>
            <a:ext cx="431800" cy="104775"/>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1215" name="Text Box 142"/>
          <p:cNvSpPr txBox="1">
            <a:spLocks noChangeArrowheads="1"/>
          </p:cNvSpPr>
          <p:nvPr/>
        </p:nvSpPr>
        <p:spPr bwMode="auto">
          <a:xfrm>
            <a:off x="2533650" y="526415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Br</a:t>
            </a:r>
            <a:endParaRPr lang="en-US" altLang="zh-CN" sz="2000">
              <a:ea typeface="宋体" panose="02010600030101010101" pitchFamily="2" charset="-122"/>
            </a:endParaRPr>
          </a:p>
        </p:txBody>
      </p:sp>
      <p:sp>
        <p:nvSpPr>
          <p:cNvPr id="51216" name="Line 143"/>
          <p:cNvSpPr>
            <a:spLocks noChangeShapeType="1"/>
          </p:cNvSpPr>
          <p:nvPr/>
        </p:nvSpPr>
        <p:spPr bwMode="auto">
          <a:xfrm flipH="1">
            <a:off x="2971800" y="5289550"/>
            <a:ext cx="357188" cy="101600"/>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7" name="Line 144"/>
          <p:cNvSpPr>
            <a:spLocks noChangeShapeType="1"/>
          </p:cNvSpPr>
          <p:nvPr/>
        </p:nvSpPr>
        <p:spPr bwMode="auto">
          <a:xfrm flipH="1" flipV="1">
            <a:off x="2309813" y="5237163"/>
            <a:ext cx="260350" cy="13017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8" name="Line 145"/>
          <p:cNvSpPr>
            <a:spLocks noChangeShapeType="1"/>
          </p:cNvSpPr>
          <p:nvPr/>
        </p:nvSpPr>
        <p:spPr bwMode="auto">
          <a:xfrm>
            <a:off x="2725738" y="5605463"/>
            <a:ext cx="0" cy="35560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9" name="Text Box 146"/>
          <p:cNvSpPr txBox="1">
            <a:spLocks noChangeArrowheads="1"/>
          </p:cNvSpPr>
          <p:nvPr/>
        </p:nvSpPr>
        <p:spPr bwMode="auto">
          <a:xfrm>
            <a:off x="2571750" y="59737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pic>
        <p:nvPicPr>
          <p:cNvPr id="51220" name="Picture 147" descr="lpai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4703763"/>
            <a:ext cx="2825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21" name="Group 148"/>
          <p:cNvGrpSpPr/>
          <p:nvPr/>
        </p:nvGrpSpPr>
        <p:grpSpPr bwMode="auto">
          <a:xfrm>
            <a:off x="6738938" y="4970463"/>
            <a:ext cx="1628775" cy="1114425"/>
            <a:chOff x="2769" y="801"/>
            <a:chExt cx="1026" cy="702"/>
          </a:xfrm>
        </p:grpSpPr>
        <p:grpSp>
          <p:nvGrpSpPr>
            <p:cNvPr id="51281" name="Group 149"/>
            <p:cNvGrpSpPr/>
            <p:nvPr/>
          </p:nvGrpSpPr>
          <p:grpSpPr bwMode="auto">
            <a:xfrm>
              <a:off x="3195" y="801"/>
              <a:ext cx="113" cy="47"/>
              <a:chOff x="4737" y="2427"/>
              <a:chExt cx="113" cy="47"/>
            </a:xfrm>
          </p:grpSpPr>
          <p:sp>
            <p:nvSpPr>
              <p:cNvPr id="51293" name="Oval 150"/>
              <p:cNvSpPr>
                <a:spLocks noChangeArrowheads="1"/>
              </p:cNvSpPr>
              <p:nvPr/>
            </p:nvSpPr>
            <p:spPr bwMode="auto">
              <a:xfrm>
                <a:off x="4737"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1294" name="Oval 151"/>
              <p:cNvSpPr>
                <a:spLocks noChangeArrowheads="1"/>
              </p:cNvSpPr>
              <p:nvPr/>
            </p:nvSpPr>
            <p:spPr bwMode="auto">
              <a:xfrm>
                <a:off x="4803"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51282" name="Text Box 152"/>
            <p:cNvSpPr txBox="1">
              <a:spLocks noChangeArrowheads="1"/>
            </p:cNvSpPr>
            <p:nvPr/>
          </p:nvSpPr>
          <p:spPr bwMode="auto">
            <a:xfrm>
              <a:off x="3591" y="947"/>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51283" name="Text Box 153"/>
            <p:cNvSpPr txBox="1">
              <a:spLocks noChangeArrowheads="1"/>
            </p:cNvSpPr>
            <p:nvPr/>
          </p:nvSpPr>
          <p:spPr bwMode="auto">
            <a:xfrm>
              <a:off x="2785" y="106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51284" name="Text Box 154"/>
            <p:cNvSpPr txBox="1">
              <a:spLocks noChangeArrowheads="1"/>
            </p:cNvSpPr>
            <p:nvPr/>
          </p:nvSpPr>
          <p:spPr bwMode="auto">
            <a:xfrm>
              <a:off x="3556" y="11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51285" name="Text Box 155"/>
            <p:cNvSpPr txBox="1">
              <a:spLocks noChangeArrowheads="1"/>
            </p:cNvSpPr>
            <p:nvPr/>
          </p:nvSpPr>
          <p:spPr bwMode="auto">
            <a:xfrm>
              <a:off x="2769" y="900"/>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51286" name="AutoShape 156"/>
            <p:cNvSpPr>
              <a:spLocks noChangeArrowheads="1"/>
            </p:cNvSpPr>
            <p:nvPr/>
          </p:nvSpPr>
          <p:spPr bwMode="auto">
            <a:xfrm rot="-2687809">
              <a:off x="2929" y="1009"/>
              <a:ext cx="248" cy="87"/>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1287" name="AutoShape 157"/>
            <p:cNvSpPr>
              <a:spLocks noChangeArrowheads="1"/>
            </p:cNvSpPr>
            <p:nvPr/>
          </p:nvSpPr>
          <p:spPr bwMode="auto">
            <a:xfrm rot="2541391" flipH="1">
              <a:off x="3344" y="1024"/>
              <a:ext cx="272" cy="66"/>
            </a:xfrm>
            <a:prstGeom prst="rtTriangle">
              <a:avLst/>
            </a:prstGeom>
            <a:solidFill>
              <a:schemeClr val="tx2"/>
            </a:solidFill>
            <a:ln w="9525">
              <a:solidFill>
                <a:srgbClr val="000000"/>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1288" name="Text Box 158"/>
            <p:cNvSpPr txBox="1">
              <a:spLocks noChangeArrowheads="1"/>
            </p:cNvSpPr>
            <p:nvPr/>
          </p:nvSpPr>
          <p:spPr bwMode="auto">
            <a:xfrm>
              <a:off x="3138" y="825"/>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Br</a:t>
              </a:r>
              <a:endParaRPr lang="en-US" altLang="zh-CN" sz="2000">
                <a:ea typeface="宋体" panose="02010600030101010101" pitchFamily="2" charset="-122"/>
              </a:endParaRPr>
            </a:p>
          </p:txBody>
        </p:sp>
        <p:sp>
          <p:nvSpPr>
            <p:cNvPr id="51289" name="Line 159"/>
            <p:cNvSpPr>
              <a:spLocks noChangeShapeType="1"/>
            </p:cNvSpPr>
            <p:nvPr/>
          </p:nvSpPr>
          <p:spPr bwMode="auto">
            <a:xfrm rot="1660735" flipH="1">
              <a:off x="3375" y="963"/>
              <a:ext cx="239" cy="37"/>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90" name="Line 160"/>
            <p:cNvSpPr>
              <a:spLocks noChangeShapeType="1"/>
            </p:cNvSpPr>
            <p:nvPr/>
          </p:nvSpPr>
          <p:spPr bwMode="auto">
            <a:xfrm rot="-2853475" flipH="1" flipV="1">
              <a:off x="2990" y="926"/>
              <a:ext cx="164" cy="82"/>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91" name="Line 161"/>
            <p:cNvSpPr>
              <a:spLocks noChangeShapeType="1"/>
            </p:cNvSpPr>
            <p:nvPr/>
          </p:nvSpPr>
          <p:spPr bwMode="auto">
            <a:xfrm>
              <a:off x="3259" y="1040"/>
              <a:ext cx="0" cy="2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92" name="Text Box 162"/>
            <p:cNvSpPr txBox="1">
              <a:spLocks noChangeArrowheads="1"/>
            </p:cNvSpPr>
            <p:nvPr/>
          </p:nvSpPr>
          <p:spPr bwMode="auto">
            <a:xfrm>
              <a:off x="3162" y="1272"/>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grpSp>
      <p:grpSp>
        <p:nvGrpSpPr>
          <p:cNvPr id="51222" name="Group 232"/>
          <p:cNvGrpSpPr/>
          <p:nvPr/>
        </p:nvGrpSpPr>
        <p:grpSpPr bwMode="auto">
          <a:xfrm>
            <a:off x="484188" y="2773363"/>
            <a:ext cx="7416800" cy="1698625"/>
            <a:chOff x="248" y="437"/>
            <a:chExt cx="4672" cy="1070"/>
          </a:xfrm>
        </p:grpSpPr>
        <p:pic>
          <p:nvPicPr>
            <p:cNvPr id="51256" name="Picture 179" descr="lpairp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 y="816"/>
              <a:ext cx="34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7" name="Text Box 66"/>
            <p:cNvSpPr txBox="1">
              <a:spLocks noChangeArrowheads="1"/>
            </p:cNvSpPr>
            <p:nvPr/>
          </p:nvSpPr>
          <p:spPr bwMode="auto">
            <a:xfrm>
              <a:off x="248" y="468"/>
              <a:ext cx="4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BrF</a:t>
              </a:r>
              <a:r>
                <a:rPr lang="en-GB" sz="1800" baseline="-25000">
                  <a:latin typeface="Arial" panose="020B0604020202020204" pitchFamily="34" charset="0"/>
                </a:rPr>
                <a:t>3</a:t>
              </a:r>
            </a:p>
          </p:txBody>
        </p:sp>
        <p:sp>
          <p:nvSpPr>
            <p:cNvPr id="51258" name="Text Box 84"/>
            <p:cNvSpPr txBox="1">
              <a:spLocks noChangeArrowheads="1"/>
            </p:cNvSpPr>
            <p:nvPr/>
          </p:nvSpPr>
          <p:spPr bwMode="auto">
            <a:xfrm>
              <a:off x="2865" y="551"/>
              <a:ext cx="1049"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solidFill>
                    <a:srgbClr val="CC0000"/>
                  </a:solidFill>
                  <a:latin typeface="Arial" panose="020B0604020202020204" pitchFamily="34" charset="0"/>
                  <a:ea typeface="宋体" panose="02010600030101010101" pitchFamily="2" charset="-122"/>
                </a:rPr>
                <a:t>BOND PAIRS     3</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LONE PAIRS      2</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’T’ SHAPED</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ANGLE   &lt;90°</a:t>
              </a:r>
              <a:endParaRPr lang="en-US" altLang="zh-CN" sz="1400" b="1">
                <a:solidFill>
                  <a:schemeClr val="folHlink"/>
                </a:solidFill>
                <a:latin typeface="Arial" panose="020B0604020202020204" pitchFamily="34" charset="0"/>
                <a:ea typeface="宋体" panose="02010600030101010101" pitchFamily="2" charset="-122"/>
              </a:endParaRPr>
            </a:p>
          </p:txBody>
        </p:sp>
        <p:sp>
          <p:nvSpPr>
            <p:cNvPr id="51259" name="Text Box 87"/>
            <p:cNvSpPr txBox="1">
              <a:spLocks noChangeArrowheads="1"/>
            </p:cNvSpPr>
            <p:nvPr/>
          </p:nvSpPr>
          <p:spPr bwMode="auto">
            <a:xfrm>
              <a:off x="1169" y="85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51260" name="Text Box 89"/>
            <p:cNvSpPr txBox="1">
              <a:spLocks noChangeArrowheads="1"/>
            </p:cNvSpPr>
            <p:nvPr/>
          </p:nvSpPr>
          <p:spPr bwMode="auto">
            <a:xfrm>
              <a:off x="1583" y="437"/>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51261" name="Text Box 92"/>
            <p:cNvSpPr txBox="1">
              <a:spLocks noChangeArrowheads="1"/>
            </p:cNvSpPr>
            <p:nvPr/>
          </p:nvSpPr>
          <p:spPr bwMode="auto">
            <a:xfrm>
              <a:off x="1554" y="861"/>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Br</a:t>
              </a:r>
              <a:endParaRPr lang="en-US" altLang="zh-CN" sz="2000">
                <a:ea typeface="宋体" panose="02010600030101010101" pitchFamily="2" charset="-122"/>
              </a:endParaRPr>
            </a:p>
          </p:txBody>
        </p:sp>
        <p:sp>
          <p:nvSpPr>
            <p:cNvPr id="51262" name="Line 96"/>
            <p:cNvSpPr>
              <a:spLocks noChangeShapeType="1"/>
            </p:cNvSpPr>
            <p:nvPr/>
          </p:nvSpPr>
          <p:spPr bwMode="auto">
            <a:xfrm>
              <a:off x="1675" y="1068"/>
              <a:ext cx="0" cy="2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63" name="Text Box 97"/>
            <p:cNvSpPr txBox="1">
              <a:spLocks noChangeArrowheads="1"/>
            </p:cNvSpPr>
            <p:nvPr/>
          </p:nvSpPr>
          <p:spPr bwMode="auto">
            <a:xfrm>
              <a:off x="1586" y="127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pic>
          <p:nvPicPr>
            <p:cNvPr id="51264" name="Picture 163" descr="lpairp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 y="972"/>
              <a:ext cx="3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5" name="Line 164"/>
            <p:cNvSpPr>
              <a:spLocks noChangeShapeType="1"/>
            </p:cNvSpPr>
            <p:nvPr/>
          </p:nvSpPr>
          <p:spPr bwMode="auto">
            <a:xfrm rot="5398149">
              <a:off x="1460" y="862"/>
              <a:ext cx="1" cy="2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66" name="Line 165"/>
            <p:cNvSpPr>
              <a:spLocks noChangeShapeType="1"/>
            </p:cNvSpPr>
            <p:nvPr/>
          </p:nvSpPr>
          <p:spPr bwMode="auto">
            <a:xfrm>
              <a:off x="1675" y="660"/>
              <a:ext cx="0" cy="2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267" name="Group 178"/>
            <p:cNvGrpSpPr/>
            <p:nvPr/>
          </p:nvGrpSpPr>
          <p:grpSpPr bwMode="auto">
            <a:xfrm>
              <a:off x="4252" y="486"/>
              <a:ext cx="668" cy="1007"/>
              <a:chOff x="2865" y="518"/>
              <a:chExt cx="668" cy="1007"/>
            </a:xfrm>
          </p:grpSpPr>
          <p:grpSp>
            <p:nvGrpSpPr>
              <p:cNvPr id="51268" name="Group 114"/>
              <p:cNvGrpSpPr/>
              <p:nvPr/>
            </p:nvGrpSpPr>
            <p:grpSpPr bwMode="auto">
              <a:xfrm rot="3478395">
                <a:off x="3445" y="925"/>
                <a:ext cx="113" cy="47"/>
                <a:chOff x="4737" y="2427"/>
                <a:chExt cx="113" cy="47"/>
              </a:xfrm>
            </p:grpSpPr>
            <p:sp>
              <p:nvSpPr>
                <p:cNvPr id="51279" name="Oval 115"/>
                <p:cNvSpPr>
                  <a:spLocks noChangeArrowheads="1"/>
                </p:cNvSpPr>
                <p:nvPr/>
              </p:nvSpPr>
              <p:spPr bwMode="auto">
                <a:xfrm>
                  <a:off x="4737"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1280" name="Oval 116"/>
                <p:cNvSpPr>
                  <a:spLocks noChangeArrowheads="1"/>
                </p:cNvSpPr>
                <p:nvPr/>
              </p:nvSpPr>
              <p:spPr bwMode="auto">
                <a:xfrm>
                  <a:off x="4803"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sp>
            <p:nvSpPr>
              <p:cNvPr id="51269" name="Text Box 166"/>
              <p:cNvSpPr txBox="1">
                <a:spLocks noChangeArrowheads="1"/>
              </p:cNvSpPr>
              <p:nvPr/>
            </p:nvSpPr>
            <p:spPr bwMode="auto">
              <a:xfrm>
                <a:off x="2865" y="89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51270" name="Text Box 167"/>
              <p:cNvSpPr txBox="1">
                <a:spLocks noChangeArrowheads="1"/>
              </p:cNvSpPr>
              <p:nvPr/>
            </p:nvSpPr>
            <p:spPr bwMode="auto">
              <a:xfrm>
                <a:off x="3183" y="51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endParaRPr lang="en-US" altLang="zh-CN">
                  <a:ea typeface="宋体" panose="02010600030101010101" pitchFamily="2" charset="-122"/>
                </a:endParaRPr>
              </a:p>
            </p:txBody>
          </p:sp>
          <p:sp>
            <p:nvSpPr>
              <p:cNvPr id="51271" name="Text Box 168"/>
              <p:cNvSpPr txBox="1">
                <a:spLocks noChangeArrowheads="1"/>
              </p:cNvSpPr>
              <p:nvPr/>
            </p:nvSpPr>
            <p:spPr bwMode="auto">
              <a:xfrm>
                <a:off x="3250" y="902"/>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Br</a:t>
                </a:r>
                <a:endParaRPr lang="en-US" altLang="zh-CN" sz="2000">
                  <a:ea typeface="宋体" panose="02010600030101010101" pitchFamily="2" charset="-122"/>
                </a:endParaRPr>
              </a:p>
            </p:txBody>
          </p:sp>
          <p:sp>
            <p:nvSpPr>
              <p:cNvPr id="51272" name="Text Box 170"/>
              <p:cNvSpPr txBox="1">
                <a:spLocks noChangeArrowheads="1"/>
              </p:cNvSpPr>
              <p:nvPr/>
            </p:nvSpPr>
            <p:spPr bwMode="auto">
              <a:xfrm>
                <a:off x="3174" y="129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800" b="1">
                    <a:latin typeface="Arial" panose="020B0604020202020204" pitchFamily="34" charset="0"/>
                    <a:ea typeface="宋体" panose="02010600030101010101" pitchFamily="2" charset="-122"/>
                  </a:rPr>
                  <a:t>F</a:t>
                </a:r>
              </a:p>
            </p:txBody>
          </p:sp>
          <p:sp>
            <p:nvSpPr>
              <p:cNvPr id="51273" name="Line 172"/>
              <p:cNvSpPr>
                <a:spLocks noChangeShapeType="1"/>
              </p:cNvSpPr>
              <p:nvPr/>
            </p:nvSpPr>
            <p:spPr bwMode="auto">
              <a:xfrm rot="5398149">
                <a:off x="3156" y="903"/>
                <a:ext cx="1" cy="2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74" name="Line 173"/>
              <p:cNvSpPr>
                <a:spLocks noChangeShapeType="1"/>
              </p:cNvSpPr>
              <p:nvPr/>
            </p:nvSpPr>
            <p:spPr bwMode="auto">
              <a:xfrm rot="-863229">
                <a:off x="3339" y="701"/>
                <a:ext cx="1" cy="2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75" name="Line 174"/>
              <p:cNvSpPr>
                <a:spLocks noChangeShapeType="1"/>
              </p:cNvSpPr>
              <p:nvPr/>
            </p:nvSpPr>
            <p:spPr bwMode="auto">
              <a:xfrm rot="863229" flipH="1">
                <a:off x="3334" y="1101"/>
                <a:ext cx="1" cy="2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276" name="Group 175"/>
              <p:cNvGrpSpPr/>
              <p:nvPr/>
            </p:nvGrpSpPr>
            <p:grpSpPr bwMode="auto">
              <a:xfrm rot="6984498">
                <a:off x="3453" y="1069"/>
                <a:ext cx="113" cy="47"/>
                <a:chOff x="4737" y="2427"/>
                <a:chExt cx="113" cy="47"/>
              </a:xfrm>
            </p:grpSpPr>
            <p:sp>
              <p:nvSpPr>
                <p:cNvPr id="51277" name="Oval 176"/>
                <p:cNvSpPr>
                  <a:spLocks noChangeArrowheads="1"/>
                </p:cNvSpPr>
                <p:nvPr/>
              </p:nvSpPr>
              <p:spPr bwMode="auto">
                <a:xfrm>
                  <a:off x="4737"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1278" name="Oval 177"/>
                <p:cNvSpPr>
                  <a:spLocks noChangeArrowheads="1"/>
                </p:cNvSpPr>
                <p:nvPr/>
              </p:nvSpPr>
              <p:spPr bwMode="auto">
                <a:xfrm>
                  <a:off x="4803" y="2427"/>
                  <a:ext cx="47" cy="47"/>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grpSp>
        </p:grpSp>
      </p:grpSp>
      <p:grpSp>
        <p:nvGrpSpPr>
          <p:cNvPr id="51223" name="Group 230"/>
          <p:cNvGrpSpPr/>
          <p:nvPr/>
        </p:nvGrpSpPr>
        <p:grpSpPr bwMode="auto">
          <a:xfrm>
            <a:off x="538163" y="981075"/>
            <a:ext cx="8018462" cy="1784350"/>
            <a:chOff x="244" y="2757"/>
            <a:chExt cx="5051" cy="1124"/>
          </a:xfrm>
        </p:grpSpPr>
        <p:sp>
          <p:nvSpPr>
            <p:cNvPr id="51224" name="Text Box 71"/>
            <p:cNvSpPr txBox="1">
              <a:spLocks noChangeArrowheads="1"/>
            </p:cNvSpPr>
            <p:nvPr/>
          </p:nvSpPr>
          <p:spPr bwMode="auto">
            <a:xfrm>
              <a:off x="244" y="2789"/>
              <a:ext cx="5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SO</a:t>
              </a:r>
              <a:r>
                <a:rPr lang="en-GB" sz="1800" baseline="-25000">
                  <a:latin typeface="Arial" panose="020B0604020202020204" pitchFamily="34" charset="0"/>
                </a:rPr>
                <a:t>4</a:t>
              </a:r>
              <a:r>
                <a:rPr lang="en-GB" sz="1800" baseline="30000">
                  <a:latin typeface="Arial" panose="020B0604020202020204" pitchFamily="34" charset="0"/>
                </a:rPr>
                <a:t>2-</a:t>
              </a:r>
              <a:endParaRPr lang="en-GB" sz="1800">
                <a:latin typeface="Arial" panose="020B0604020202020204" pitchFamily="34" charset="0"/>
              </a:endParaRPr>
            </a:p>
          </p:txBody>
        </p:sp>
        <p:grpSp>
          <p:nvGrpSpPr>
            <p:cNvPr id="51225" name="Group 206"/>
            <p:cNvGrpSpPr/>
            <p:nvPr/>
          </p:nvGrpSpPr>
          <p:grpSpPr bwMode="auto">
            <a:xfrm>
              <a:off x="4235" y="2844"/>
              <a:ext cx="1056" cy="870"/>
              <a:chOff x="1188" y="2844"/>
              <a:chExt cx="1056" cy="870"/>
            </a:xfrm>
          </p:grpSpPr>
          <p:sp>
            <p:nvSpPr>
              <p:cNvPr id="51250" name="Line 192"/>
              <p:cNvSpPr>
                <a:spLocks noChangeShapeType="1"/>
              </p:cNvSpPr>
              <p:nvPr/>
            </p:nvSpPr>
            <p:spPr bwMode="auto">
              <a:xfrm flipV="1">
                <a:off x="1188" y="3447"/>
                <a:ext cx="927" cy="186"/>
              </a:xfrm>
              <a:prstGeom prst="line">
                <a:avLst/>
              </a:prstGeom>
              <a:noFill/>
              <a:ln w="19050" cap="rnd">
                <a:solidFill>
                  <a:schemeClr val="folHlink"/>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51" name="Line 200"/>
              <p:cNvSpPr>
                <a:spLocks noChangeShapeType="1"/>
              </p:cNvSpPr>
              <p:nvPr/>
            </p:nvSpPr>
            <p:spPr bwMode="auto">
              <a:xfrm flipH="1">
                <a:off x="1188" y="2844"/>
                <a:ext cx="428" cy="788"/>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52" name="Line 201"/>
              <p:cNvSpPr>
                <a:spLocks noChangeShapeType="1"/>
              </p:cNvSpPr>
              <p:nvPr/>
            </p:nvSpPr>
            <p:spPr bwMode="auto">
              <a:xfrm rot="18281388" flipH="1">
                <a:off x="1488" y="2917"/>
                <a:ext cx="524" cy="687"/>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53" name="Line 202"/>
              <p:cNvSpPr>
                <a:spLocks noChangeShapeType="1"/>
              </p:cNvSpPr>
              <p:nvPr/>
            </p:nvSpPr>
            <p:spPr bwMode="auto">
              <a:xfrm rot="18281388" flipH="1">
                <a:off x="1762" y="2773"/>
                <a:ext cx="213" cy="75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54" name="Line 203"/>
              <p:cNvSpPr>
                <a:spLocks noChangeShapeType="1"/>
              </p:cNvSpPr>
              <p:nvPr/>
            </p:nvSpPr>
            <p:spPr bwMode="auto">
              <a:xfrm flipH="1" flipV="1">
                <a:off x="1188" y="3636"/>
                <a:ext cx="692" cy="4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55" name="Line 204"/>
              <p:cNvSpPr>
                <a:spLocks noChangeShapeType="1"/>
              </p:cNvSpPr>
              <p:nvPr/>
            </p:nvSpPr>
            <p:spPr bwMode="auto">
              <a:xfrm rot="-3318612" flipH="1" flipV="1">
                <a:off x="1841" y="3525"/>
                <a:ext cx="319" cy="59"/>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226" name="Group 211"/>
            <p:cNvGrpSpPr/>
            <p:nvPr/>
          </p:nvGrpSpPr>
          <p:grpSpPr bwMode="auto">
            <a:xfrm>
              <a:off x="4105" y="2757"/>
              <a:ext cx="1190" cy="1077"/>
              <a:chOff x="1051" y="2748"/>
              <a:chExt cx="1190" cy="1077"/>
            </a:xfrm>
          </p:grpSpPr>
          <p:sp>
            <p:nvSpPr>
              <p:cNvPr id="51239" name="Line 81"/>
              <p:cNvSpPr>
                <a:spLocks noChangeShapeType="1"/>
              </p:cNvSpPr>
              <p:nvPr/>
            </p:nvSpPr>
            <p:spPr bwMode="auto">
              <a:xfrm flipH="1" flipV="1">
                <a:off x="1711" y="3314"/>
                <a:ext cx="304" cy="67"/>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0" name="Line 129"/>
              <p:cNvSpPr>
                <a:spLocks noChangeShapeType="1"/>
              </p:cNvSpPr>
              <p:nvPr/>
            </p:nvSpPr>
            <p:spPr bwMode="auto">
              <a:xfrm>
                <a:off x="1616" y="2933"/>
                <a:ext cx="0" cy="2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1" name="Text Box 193"/>
              <p:cNvSpPr txBox="1">
                <a:spLocks noChangeArrowheads="1"/>
              </p:cNvSpPr>
              <p:nvPr/>
            </p:nvSpPr>
            <p:spPr bwMode="auto">
              <a:xfrm>
                <a:off x="1051" y="3532"/>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51242" name="Text Box 194"/>
              <p:cNvSpPr txBox="1">
                <a:spLocks noChangeArrowheads="1"/>
              </p:cNvSpPr>
              <p:nvPr/>
            </p:nvSpPr>
            <p:spPr bwMode="auto">
              <a:xfrm>
                <a:off x="1533" y="3183"/>
                <a:ext cx="2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S</a:t>
                </a:r>
                <a:endParaRPr lang="en-US" altLang="zh-CN">
                  <a:ea typeface="宋体" panose="02010600030101010101" pitchFamily="2" charset="-122"/>
                </a:endParaRPr>
              </a:p>
            </p:txBody>
          </p:sp>
          <p:sp>
            <p:nvSpPr>
              <p:cNvPr id="51243" name="Line 195"/>
              <p:cNvSpPr>
                <a:spLocks noChangeShapeType="1"/>
              </p:cNvSpPr>
              <p:nvPr/>
            </p:nvSpPr>
            <p:spPr bwMode="auto">
              <a:xfrm rot="4923391" flipH="1" flipV="1">
                <a:off x="1288" y="3245"/>
                <a:ext cx="214" cy="38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4" name="Text Box 196"/>
              <p:cNvSpPr txBox="1">
                <a:spLocks noChangeArrowheads="1"/>
              </p:cNvSpPr>
              <p:nvPr/>
            </p:nvSpPr>
            <p:spPr bwMode="auto">
              <a:xfrm>
                <a:off x="1872" y="3537"/>
                <a:ext cx="2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O</a:t>
                </a:r>
                <a:r>
                  <a:rPr lang="en-US" altLang="zh-CN"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51245" name="AutoShape 197"/>
              <p:cNvSpPr>
                <a:spLocks noChangeArrowheads="1"/>
              </p:cNvSpPr>
              <p:nvPr/>
            </p:nvSpPr>
            <p:spPr bwMode="auto">
              <a:xfrm rot="-8252380">
                <a:off x="1604" y="3462"/>
                <a:ext cx="333" cy="76"/>
              </a:xfrm>
              <a:prstGeom prst="rtTriangle">
                <a:avLst/>
              </a:prstGeom>
              <a:solidFill>
                <a:schemeClr val="tx1"/>
              </a:solidFill>
              <a:ln w="9525">
                <a:solidFill>
                  <a:schemeClr val="tx1"/>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1246" name="Line 207"/>
              <p:cNvSpPr>
                <a:spLocks noChangeShapeType="1"/>
              </p:cNvSpPr>
              <p:nvPr/>
            </p:nvSpPr>
            <p:spPr bwMode="auto">
              <a:xfrm>
                <a:off x="1656" y="2933"/>
                <a:ext cx="0" cy="2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7" name="Line 208"/>
              <p:cNvSpPr>
                <a:spLocks noChangeShapeType="1"/>
              </p:cNvSpPr>
              <p:nvPr/>
            </p:nvSpPr>
            <p:spPr bwMode="auto">
              <a:xfrm rot="4923391" flipH="1" flipV="1">
                <a:off x="1320" y="3277"/>
                <a:ext cx="214" cy="38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8" name="Text Box 209"/>
              <p:cNvSpPr txBox="1">
                <a:spLocks noChangeArrowheads="1"/>
              </p:cNvSpPr>
              <p:nvPr/>
            </p:nvSpPr>
            <p:spPr bwMode="auto">
              <a:xfrm>
                <a:off x="1982" y="3267"/>
                <a:ext cx="2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O</a:t>
                </a:r>
                <a:r>
                  <a:rPr lang="en-US" altLang="zh-CN"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51249" name="Text Box 210"/>
              <p:cNvSpPr txBox="1">
                <a:spLocks noChangeArrowheads="1"/>
              </p:cNvSpPr>
              <p:nvPr/>
            </p:nvSpPr>
            <p:spPr bwMode="auto">
              <a:xfrm>
                <a:off x="1536" y="2748"/>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grpSp>
        <p:sp>
          <p:nvSpPr>
            <p:cNvPr id="51227" name="Line 214"/>
            <p:cNvSpPr>
              <a:spLocks noChangeShapeType="1"/>
            </p:cNvSpPr>
            <p:nvPr/>
          </p:nvSpPr>
          <p:spPr bwMode="auto">
            <a:xfrm>
              <a:off x="1632" y="2966"/>
              <a:ext cx="0" cy="2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8" name="Text Box 215"/>
            <p:cNvSpPr txBox="1">
              <a:spLocks noChangeArrowheads="1"/>
            </p:cNvSpPr>
            <p:nvPr/>
          </p:nvSpPr>
          <p:spPr bwMode="auto">
            <a:xfrm>
              <a:off x="1107" y="3198"/>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51229" name="Text Box 216"/>
            <p:cNvSpPr txBox="1">
              <a:spLocks noChangeArrowheads="1"/>
            </p:cNvSpPr>
            <p:nvPr/>
          </p:nvSpPr>
          <p:spPr bwMode="auto">
            <a:xfrm>
              <a:off x="1557" y="3208"/>
              <a:ext cx="2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S</a:t>
              </a:r>
              <a:endParaRPr lang="en-US" altLang="zh-CN">
                <a:ea typeface="宋体" panose="02010600030101010101" pitchFamily="2" charset="-122"/>
              </a:endParaRPr>
            </a:p>
          </p:txBody>
        </p:sp>
        <p:sp>
          <p:nvSpPr>
            <p:cNvPr id="51230" name="Text Box 218"/>
            <p:cNvSpPr txBox="1">
              <a:spLocks noChangeArrowheads="1"/>
            </p:cNvSpPr>
            <p:nvPr/>
          </p:nvSpPr>
          <p:spPr bwMode="auto">
            <a:xfrm>
              <a:off x="1546" y="3593"/>
              <a:ext cx="2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O</a:t>
              </a:r>
              <a:r>
                <a:rPr lang="en-US" altLang="zh-CN"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51231" name="Line 220"/>
            <p:cNvSpPr>
              <a:spLocks noChangeShapeType="1"/>
            </p:cNvSpPr>
            <p:nvPr/>
          </p:nvSpPr>
          <p:spPr bwMode="auto">
            <a:xfrm>
              <a:off x="1672" y="2966"/>
              <a:ext cx="0" cy="2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2" name="Text Box 222"/>
            <p:cNvSpPr txBox="1">
              <a:spLocks noChangeArrowheads="1"/>
            </p:cNvSpPr>
            <p:nvPr/>
          </p:nvSpPr>
          <p:spPr bwMode="auto">
            <a:xfrm>
              <a:off x="1951" y="3167"/>
              <a:ext cx="2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O</a:t>
              </a:r>
              <a:r>
                <a:rPr lang="en-US" altLang="zh-CN" b="1" baseline="30000">
                  <a:latin typeface="Arial" panose="020B0604020202020204" pitchFamily="34" charset="0"/>
                  <a:ea typeface="宋体" panose="02010600030101010101" pitchFamily="2" charset="-122"/>
                </a:rPr>
                <a:t>-</a:t>
              </a:r>
              <a:endParaRPr lang="en-US" altLang="zh-CN">
                <a:ea typeface="宋体" panose="02010600030101010101" pitchFamily="2" charset="-122"/>
              </a:endParaRPr>
            </a:p>
          </p:txBody>
        </p:sp>
        <p:sp>
          <p:nvSpPr>
            <p:cNvPr id="51233" name="Text Box 223"/>
            <p:cNvSpPr txBox="1">
              <a:spLocks noChangeArrowheads="1"/>
            </p:cNvSpPr>
            <p:nvPr/>
          </p:nvSpPr>
          <p:spPr bwMode="auto">
            <a:xfrm>
              <a:off x="1552" y="2781"/>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600" b="1">
                  <a:latin typeface="Arial" panose="020B0604020202020204" pitchFamily="34" charset="0"/>
                  <a:ea typeface="宋体" panose="02010600030101010101" pitchFamily="2" charset="-122"/>
                </a:rPr>
                <a:t>O</a:t>
              </a:r>
              <a:endParaRPr lang="en-US" altLang="zh-CN">
                <a:ea typeface="宋体" panose="02010600030101010101" pitchFamily="2" charset="-122"/>
              </a:endParaRPr>
            </a:p>
          </p:txBody>
        </p:sp>
        <p:sp>
          <p:nvSpPr>
            <p:cNvPr id="51234" name="Line 224"/>
            <p:cNvSpPr>
              <a:spLocks noChangeShapeType="1"/>
            </p:cNvSpPr>
            <p:nvPr/>
          </p:nvSpPr>
          <p:spPr bwMode="auto">
            <a:xfrm rot="-5400000">
              <a:off x="1427" y="3156"/>
              <a:ext cx="0" cy="2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5" name="Line 225"/>
            <p:cNvSpPr>
              <a:spLocks noChangeShapeType="1"/>
            </p:cNvSpPr>
            <p:nvPr/>
          </p:nvSpPr>
          <p:spPr bwMode="auto">
            <a:xfrm rot="-5400000">
              <a:off x="1427" y="3196"/>
              <a:ext cx="0" cy="2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6" name="Line 226"/>
            <p:cNvSpPr>
              <a:spLocks noChangeShapeType="1"/>
            </p:cNvSpPr>
            <p:nvPr/>
          </p:nvSpPr>
          <p:spPr bwMode="auto">
            <a:xfrm>
              <a:off x="1651" y="3389"/>
              <a:ext cx="0" cy="2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7" name="Line 228"/>
            <p:cNvSpPr>
              <a:spLocks noChangeShapeType="1"/>
            </p:cNvSpPr>
            <p:nvPr/>
          </p:nvSpPr>
          <p:spPr bwMode="auto">
            <a:xfrm rot="-5400000">
              <a:off x="1858" y="3183"/>
              <a:ext cx="0" cy="26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8" name="Text Box 229"/>
            <p:cNvSpPr txBox="1">
              <a:spLocks noChangeArrowheads="1"/>
            </p:cNvSpPr>
            <p:nvPr/>
          </p:nvSpPr>
          <p:spPr bwMode="auto">
            <a:xfrm>
              <a:off x="2865" y="2894"/>
              <a:ext cx="1049"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zh-CN" sz="1400" b="1">
                  <a:solidFill>
                    <a:srgbClr val="CC0000"/>
                  </a:solidFill>
                  <a:latin typeface="Arial" panose="020B0604020202020204" pitchFamily="34" charset="0"/>
                  <a:ea typeface="宋体" panose="02010600030101010101" pitchFamily="2" charset="-122"/>
                </a:rPr>
                <a:t>BOND PAIRS     4</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LONE PAIRS      0</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TETRAHEDRAL</a:t>
              </a:r>
            </a:p>
            <a:p>
              <a:pPr algn="l">
                <a:lnSpc>
                  <a:spcPct val="80000"/>
                </a:lnSpc>
                <a:spcBef>
                  <a:spcPct val="50000"/>
                </a:spcBef>
              </a:pPr>
              <a:r>
                <a:rPr lang="en-US" altLang="zh-CN" sz="1400" b="1">
                  <a:solidFill>
                    <a:srgbClr val="CC0000"/>
                  </a:solidFill>
                  <a:latin typeface="Arial" panose="020B0604020202020204" pitchFamily="34" charset="0"/>
                  <a:ea typeface="宋体" panose="02010600030101010101" pitchFamily="2" charset="-122"/>
                </a:rPr>
                <a:t>ANGLE   109.5°</a:t>
              </a:r>
            </a:p>
          </p:txBody>
        </p:sp>
      </p:gr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773" y="476538"/>
            <a:ext cx="8668072" cy="2861310"/>
          </a:xfrm>
          <a:prstGeom prst="rect">
            <a:avLst/>
          </a:prstGeom>
          <a:noFill/>
        </p:spPr>
        <p:txBody>
          <a:bodyPr wrap="square" rtlCol="0">
            <a:spAutoFit/>
          </a:bodyPr>
          <a:lstStyle/>
          <a:p>
            <a:r>
              <a:rPr lang="en-US" altLang="zh-CN" sz="3600" dirty="0"/>
              <a:t>Practice: </a:t>
            </a:r>
          </a:p>
          <a:p>
            <a:r>
              <a:rPr lang="en-US" altLang="zh-CN" sz="3600" dirty="0"/>
              <a:t>Predict the shape and bond angle of HCN, CO</a:t>
            </a:r>
            <a:r>
              <a:rPr lang="en-US" altLang="zh-CN" sz="3600" baseline="-25000" dirty="0"/>
              <a:t>3</a:t>
            </a:r>
            <a:r>
              <a:rPr lang="en-US" altLang="zh-CN" sz="3600" baseline="30000" dirty="0"/>
              <a:t>2-</a:t>
            </a:r>
            <a:r>
              <a:rPr lang="en-US" altLang="zh-CN" sz="3600" dirty="0"/>
              <a:t>, and HPO</a:t>
            </a:r>
            <a:r>
              <a:rPr lang="en-US" altLang="zh-CN" sz="3600" baseline="-25000" dirty="0"/>
              <a:t>3</a:t>
            </a:r>
            <a:r>
              <a:rPr lang="en-US" altLang="zh-CN" sz="3600" baseline="30000" dirty="0"/>
              <a:t>2-</a:t>
            </a:r>
            <a:r>
              <a:rPr lang="en-US" altLang="zh-CN" sz="3600" dirty="0"/>
              <a:t> (knowing H</a:t>
            </a:r>
            <a:r>
              <a:rPr lang="en-US" altLang="zh-CN" sz="3600" baseline="-25000" dirty="0"/>
              <a:t>3</a:t>
            </a:r>
            <a:r>
              <a:rPr lang="en-US" altLang="zh-CN" sz="3600" dirty="0"/>
              <a:t>PO</a:t>
            </a:r>
            <a:r>
              <a:rPr lang="en-US" altLang="zh-CN" sz="3600" baseline="-25000" dirty="0"/>
              <a:t>3</a:t>
            </a:r>
            <a:r>
              <a:rPr lang="en-US" altLang="zh-CN" sz="3600" dirty="0"/>
              <a:t> is diprotic acid) draw the Lewis structure, and give the reason based on VSEPR theory.</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Orruring situation</a:t>
            </a:r>
            <a:endParaRPr lang="zh-CN" altLang="en-US" dirty="0"/>
          </a:p>
        </p:txBody>
      </p:sp>
      <p:sp>
        <p:nvSpPr>
          <p:cNvPr id="3" name="内容占位符 2"/>
          <p:cNvSpPr>
            <a:spLocks noGrp="1"/>
          </p:cNvSpPr>
          <p:nvPr>
            <p:ph sz="quarter" idx="1"/>
          </p:nvPr>
        </p:nvSpPr>
        <p:spPr/>
        <p:txBody>
          <a:bodyPr/>
          <a:lstStyle/>
          <a:p>
            <a:r>
              <a:rPr lang="en-US" altLang="zh-CN" dirty="0"/>
              <a:t>Occurs between elements that have a large difference in electronegativity</a:t>
            </a:r>
            <a:endParaRPr lang="zh-CN" altLang="en-US" dirty="0"/>
          </a:p>
        </p:txBody>
      </p:sp>
      <p:pic>
        <p:nvPicPr>
          <p:cNvPr id="16387" name="Picture 3"/>
          <p:cNvPicPr>
            <a:picLocks noChangeAspect="1" noChangeArrowheads="1"/>
          </p:cNvPicPr>
          <p:nvPr/>
        </p:nvPicPr>
        <p:blipFill rotWithShape="1">
          <a:blip r:embed="rId2"/>
          <a:srcRect b="14585"/>
          <a:stretch>
            <a:fillRect/>
          </a:stretch>
        </p:blipFill>
        <p:spPr bwMode="auto">
          <a:xfrm>
            <a:off x="571472" y="2786058"/>
            <a:ext cx="8134350" cy="2587158"/>
          </a:xfrm>
          <a:prstGeom prst="rect">
            <a:avLst/>
          </a:prstGeom>
          <a:noFill/>
          <a:ln w="9525">
            <a:noFill/>
            <a:miter lim="800000"/>
            <a:headEnd/>
            <a:tailEnd/>
          </a:ln>
          <a:effectLst/>
        </p:spPr>
      </p:pic>
      <p:sp>
        <p:nvSpPr>
          <p:cNvPr id="6" name="TextBox 5"/>
          <p:cNvSpPr txBox="1"/>
          <p:nvPr/>
        </p:nvSpPr>
        <p:spPr>
          <a:xfrm flipH="1">
            <a:off x="5357818" y="5000636"/>
            <a:ext cx="1071570" cy="369332"/>
          </a:xfrm>
          <a:prstGeom prst="rect">
            <a:avLst/>
          </a:prstGeom>
          <a:noFill/>
        </p:spPr>
        <p:txBody>
          <a:bodyPr wrap="square" rtlCol="0">
            <a:spAutoFit/>
          </a:bodyPr>
          <a:lstStyle/>
          <a:p>
            <a:r>
              <a:rPr lang="en-US" altLang="zh-CN" dirty="0"/>
              <a:t>Cation</a:t>
            </a:r>
            <a:endParaRPr lang="zh-CN" altLang="en-US" dirty="0"/>
          </a:p>
        </p:txBody>
      </p:sp>
      <p:sp>
        <p:nvSpPr>
          <p:cNvPr id="7" name="TextBox 6"/>
          <p:cNvSpPr txBox="1"/>
          <p:nvPr/>
        </p:nvSpPr>
        <p:spPr>
          <a:xfrm flipH="1">
            <a:off x="7786710" y="4988494"/>
            <a:ext cx="1000132" cy="369332"/>
          </a:xfrm>
          <a:prstGeom prst="rect">
            <a:avLst/>
          </a:prstGeom>
          <a:noFill/>
        </p:spPr>
        <p:txBody>
          <a:bodyPr wrap="square" rtlCol="0">
            <a:spAutoFit/>
          </a:bodyPr>
          <a:lstStyle/>
          <a:p>
            <a:r>
              <a:rPr lang="en-US" altLang="zh-CN" dirty="0"/>
              <a:t>Anion</a:t>
            </a:r>
            <a:endParaRPr lang="zh-CN" altLang="en-US" dirty="0"/>
          </a:p>
        </p:txBody>
      </p:sp>
      <p:sp>
        <p:nvSpPr>
          <p:cNvPr id="8" name="TextBox 7"/>
          <p:cNvSpPr txBox="1"/>
          <p:nvPr/>
        </p:nvSpPr>
        <p:spPr>
          <a:xfrm flipH="1">
            <a:off x="395536" y="4957843"/>
            <a:ext cx="1800200" cy="646331"/>
          </a:xfrm>
          <a:prstGeom prst="rect">
            <a:avLst/>
          </a:prstGeom>
          <a:noFill/>
        </p:spPr>
        <p:txBody>
          <a:bodyPr wrap="square" rtlCol="0">
            <a:spAutoFit/>
          </a:bodyPr>
          <a:lstStyle/>
          <a:p>
            <a:r>
              <a:rPr lang="en-US" altLang="zh-CN" dirty="0"/>
              <a:t>Low electronegativity</a:t>
            </a:r>
            <a:endParaRPr lang="zh-CN" altLang="en-US" dirty="0"/>
          </a:p>
        </p:txBody>
      </p:sp>
      <p:sp>
        <p:nvSpPr>
          <p:cNvPr id="9" name="TextBox 8"/>
          <p:cNvSpPr txBox="1"/>
          <p:nvPr/>
        </p:nvSpPr>
        <p:spPr>
          <a:xfrm flipH="1">
            <a:off x="2371672" y="4959505"/>
            <a:ext cx="1768280" cy="646331"/>
          </a:xfrm>
          <a:prstGeom prst="rect">
            <a:avLst/>
          </a:prstGeom>
          <a:noFill/>
        </p:spPr>
        <p:txBody>
          <a:bodyPr wrap="square" rtlCol="0">
            <a:spAutoFit/>
          </a:bodyPr>
          <a:lstStyle/>
          <a:p>
            <a:r>
              <a:rPr lang="en-US" altLang="zh-CN" dirty="0"/>
              <a:t>High electronegativity</a:t>
            </a:r>
            <a:endParaRPr lang="zh-CN" altLang="en-US" dirty="0"/>
          </a:p>
        </p:txBody>
      </p:sp>
      <p:sp>
        <p:nvSpPr>
          <p:cNvPr id="4" name="文本框 3"/>
          <p:cNvSpPr txBox="1"/>
          <p:nvPr/>
        </p:nvSpPr>
        <p:spPr>
          <a:xfrm>
            <a:off x="6084570" y="5373370"/>
            <a:ext cx="1769745" cy="368300"/>
          </a:xfrm>
          <a:prstGeom prst="rect">
            <a:avLst/>
          </a:prstGeom>
          <a:noFill/>
        </p:spPr>
        <p:txBody>
          <a:bodyPr wrap="square" rtlCol="0">
            <a:spAutoFit/>
          </a:bodyPr>
          <a:lstStyle/>
          <a:p>
            <a:r>
              <a:rPr lang="en-US" altLang="zh-CN"/>
              <a:t>This is ionic bond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Line 45"/>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27" name="AutoShape 46">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2228" name="Line 48"/>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29" name="AutoShape 49">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2230" name="Text Box 55"/>
          <p:cNvSpPr txBox="1">
            <a:spLocks noChangeArrowheads="1"/>
          </p:cNvSpPr>
          <p:nvPr/>
        </p:nvSpPr>
        <p:spPr bwMode="auto">
          <a:xfrm>
            <a:off x="5732463" y="6454775"/>
            <a:ext cx="2470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a:latin typeface="Arial" panose="020B0604020202020204" pitchFamily="34" charset="0"/>
                <a:ea typeface="宋体" panose="02010600030101010101" pitchFamily="2" charset="-122"/>
              </a:rPr>
              <a:t>ANSWERS ON NEXT PAGE</a:t>
            </a:r>
            <a:endParaRPr lang="en-US" altLang="zh-CN" sz="1400">
              <a:ea typeface="宋体" panose="02010600030101010101" pitchFamily="2" charset="-122"/>
            </a:endParaRPr>
          </a:p>
        </p:txBody>
      </p:sp>
      <p:sp>
        <p:nvSpPr>
          <p:cNvPr id="52231" name="AutoShape 56">
            <a:hlinkClick r:id="" action="ppaction://hlinkshowjump?jump=nextslide" highlightClick="1"/>
          </p:cNvPr>
          <p:cNvSpPr>
            <a:spLocks noChangeArrowheads="1"/>
          </p:cNvSpPr>
          <p:nvPr/>
        </p:nvSpPr>
        <p:spPr bwMode="auto">
          <a:xfrm>
            <a:off x="5573713" y="6400800"/>
            <a:ext cx="28194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157754" name="Text Box 58"/>
          <p:cNvSpPr txBox="1">
            <a:spLocks noChangeArrowheads="1"/>
          </p:cNvSpPr>
          <p:nvPr/>
        </p:nvSpPr>
        <p:spPr bwMode="auto">
          <a:xfrm>
            <a:off x="1447800" y="258763"/>
            <a:ext cx="6248400" cy="396875"/>
          </a:xfrm>
          <a:prstGeom prst="rect">
            <a:avLst/>
          </a:prstGeom>
          <a:noFill/>
          <a:ln w="9525">
            <a:noFill/>
            <a:miter lim="800000"/>
          </a:ln>
          <a:effectLst/>
        </p:spPr>
        <p:txBody>
          <a:bodyPr>
            <a:spAutoFit/>
          </a:bodyPr>
          <a:lstStyle/>
          <a:p>
            <a:pPr>
              <a:spcBef>
                <a:spcPct val="50000"/>
              </a:spcBef>
              <a:defRPr/>
            </a:pPr>
            <a:r>
              <a:rPr lang="en-US" sz="2000" b="1">
                <a:solidFill>
                  <a:srgbClr val="000066"/>
                </a:solidFill>
                <a:effectLst>
                  <a:outerShdw blurRad="38100" dist="38100" dir="2700000" algn="tl">
                    <a:srgbClr val="000000"/>
                  </a:outerShdw>
                </a:effectLst>
                <a:latin typeface="Arial" panose="020B0604020202020204" pitchFamily="34" charset="0"/>
              </a:rPr>
              <a:t>TEST QUESTIONS</a:t>
            </a:r>
          </a:p>
        </p:txBody>
      </p:sp>
      <p:sp>
        <p:nvSpPr>
          <p:cNvPr id="52233" name="Text Box 67"/>
          <p:cNvSpPr txBox="1">
            <a:spLocks noChangeArrowheads="1"/>
          </p:cNvSpPr>
          <p:nvPr/>
        </p:nvSpPr>
        <p:spPr bwMode="auto">
          <a:xfrm>
            <a:off x="323850" y="836613"/>
            <a:ext cx="84328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Aft>
                <a:spcPts val="200"/>
              </a:spcAft>
            </a:pPr>
            <a:r>
              <a:rPr lang="en-GB" sz="1600" b="1" dirty="0">
                <a:solidFill>
                  <a:srgbClr val="CC0000"/>
                </a:solidFill>
                <a:latin typeface="Arial" panose="020B0604020202020204" pitchFamily="34" charset="0"/>
              </a:rPr>
              <a:t>For each of the following ions/molecules, 	state the number of electron domains</a:t>
            </a:r>
          </a:p>
          <a:p>
            <a:pPr algn="l">
              <a:spcAft>
                <a:spcPts val="200"/>
              </a:spcAft>
            </a:pPr>
            <a:r>
              <a:rPr lang="en-GB" sz="1600" b="1" dirty="0">
                <a:solidFill>
                  <a:srgbClr val="CC0000"/>
                </a:solidFill>
                <a:latin typeface="Arial" panose="020B0604020202020204" pitchFamily="34" charset="0"/>
              </a:rPr>
              <a:t>					state the number of lone pairs</a:t>
            </a:r>
          </a:p>
          <a:p>
            <a:pPr algn="l">
              <a:spcAft>
                <a:spcPts val="200"/>
              </a:spcAft>
            </a:pPr>
            <a:r>
              <a:rPr lang="en-GB" sz="1600" b="1" dirty="0">
                <a:solidFill>
                  <a:srgbClr val="CC0000"/>
                </a:solidFill>
                <a:latin typeface="Arial" panose="020B0604020202020204" pitchFamily="34" charset="0"/>
              </a:rPr>
              <a:t>					state the bond angle(s)</a:t>
            </a:r>
          </a:p>
          <a:p>
            <a:pPr algn="l">
              <a:spcAft>
                <a:spcPts val="200"/>
              </a:spcAft>
            </a:pPr>
            <a:r>
              <a:rPr lang="en-GB" sz="1600" b="1" dirty="0">
                <a:solidFill>
                  <a:srgbClr val="CC0000"/>
                </a:solidFill>
                <a:latin typeface="Arial" panose="020B0604020202020204" pitchFamily="34" charset="0"/>
              </a:rPr>
              <a:t>					state, or draw, the shape</a:t>
            </a:r>
            <a:r>
              <a:rPr lang="en-GB" sz="1400" b="1" dirty="0">
                <a:solidFill>
                  <a:schemeClr val="folHlink"/>
                </a:solidFill>
                <a:latin typeface="Arial" panose="020B0604020202020204" pitchFamily="34" charset="0"/>
              </a:rPr>
              <a:t>	</a:t>
            </a:r>
            <a:r>
              <a:rPr lang="en-GB" sz="1200" b="1" dirty="0">
                <a:solidFill>
                  <a:schemeClr val="folHlink"/>
                </a:solidFill>
                <a:latin typeface="Verdana" panose="020B0604030504040204" pitchFamily="34" charset="0"/>
              </a:rPr>
              <a:t>	</a:t>
            </a:r>
            <a:endParaRPr lang="en-GB" sz="1200" b="1" dirty="0">
              <a:latin typeface="Verdana" panose="020B0604030504040204" pitchFamily="34" charset="0"/>
            </a:endParaRPr>
          </a:p>
        </p:txBody>
      </p:sp>
      <p:sp>
        <p:nvSpPr>
          <p:cNvPr id="52234" name="Text Box 71"/>
          <p:cNvSpPr txBox="1">
            <a:spLocks noChangeArrowheads="1"/>
          </p:cNvSpPr>
          <p:nvPr/>
        </p:nvSpPr>
        <p:spPr bwMode="auto">
          <a:xfrm>
            <a:off x="250825" y="2846388"/>
            <a:ext cx="747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SiCl</a:t>
            </a:r>
            <a:r>
              <a:rPr lang="en-GB" sz="1800" baseline="-25000">
                <a:latin typeface="Arial" panose="020B0604020202020204" pitchFamily="34" charset="0"/>
              </a:rPr>
              <a:t>4</a:t>
            </a:r>
            <a:endParaRPr lang="en-GB" sz="1800">
              <a:latin typeface="Arial" panose="020B0604020202020204" pitchFamily="34" charset="0"/>
            </a:endParaRPr>
          </a:p>
        </p:txBody>
      </p:sp>
      <p:sp>
        <p:nvSpPr>
          <p:cNvPr id="52235" name="Text Box 72"/>
          <p:cNvSpPr txBox="1">
            <a:spLocks noChangeArrowheads="1"/>
          </p:cNvSpPr>
          <p:nvPr/>
        </p:nvSpPr>
        <p:spPr bwMode="auto">
          <a:xfrm>
            <a:off x="250825" y="4070350"/>
            <a:ext cx="766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PCl</a:t>
            </a:r>
            <a:r>
              <a:rPr lang="en-GB" sz="1800" baseline="-25000">
                <a:latin typeface="Arial" panose="020B0604020202020204" pitchFamily="34" charset="0"/>
              </a:rPr>
              <a:t>6</a:t>
            </a:r>
            <a:r>
              <a:rPr lang="en-GB" sz="1800" baseline="30000">
                <a:latin typeface="Arial" panose="020B0604020202020204" pitchFamily="34" charset="0"/>
              </a:rPr>
              <a:t>-</a:t>
            </a:r>
            <a:r>
              <a:rPr lang="en-GB" sz="1400">
                <a:latin typeface="Arial" panose="020B0604020202020204" pitchFamily="34" charset="0"/>
              </a:rPr>
              <a:t> </a:t>
            </a:r>
            <a:endParaRPr lang="en-GB" sz="1800">
              <a:latin typeface="Arial" panose="020B0604020202020204" pitchFamily="34" charset="0"/>
            </a:endParaRPr>
          </a:p>
        </p:txBody>
      </p:sp>
      <p:sp>
        <p:nvSpPr>
          <p:cNvPr id="52236" name="Text Box 73"/>
          <p:cNvSpPr txBox="1">
            <a:spLocks noChangeArrowheads="1"/>
          </p:cNvSpPr>
          <p:nvPr/>
        </p:nvSpPr>
        <p:spPr bwMode="auto">
          <a:xfrm>
            <a:off x="250825" y="5373688"/>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H</a:t>
            </a:r>
            <a:r>
              <a:rPr lang="en-GB" sz="1800" baseline="-25000">
                <a:latin typeface="Arial" panose="020B0604020202020204" pitchFamily="34" charset="0"/>
              </a:rPr>
              <a:t>2</a:t>
            </a:r>
            <a:r>
              <a:rPr lang="en-GB" sz="1800">
                <a:latin typeface="Arial" panose="020B0604020202020204" pitchFamily="34" charset="0"/>
              </a:rPr>
              <a:t>S</a:t>
            </a:r>
            <a:endParaRPr lang="en-GB" sz="1400">
              <a:latin typeface="Arial" panose="020B0604020202020204" pitchFamily="34" charset="0"/>
            </a:endParaRPr>
          </a:p>
        </p:txBody>
      </p:sp>
      <p:sp>
        <p:nvSpPr>
          <p:cNvPr id="52237" name="Text Box 74"/>
          <p:cNvSpPr txBox="1">
            <a:spLocks noChangeArrowheads="1"/>
          </p:cNvSpPr>
          <p:nvPr/>
        </p:nvSpPr>
        <p:spPr bwMode="auto">
          <a:xfrm>
            <a:off x="250825" y="4718050"/>
            <a:ext cx="938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SiCl</a:t>
            </a:r>
            <a:r>
              <a:rPr lang="en-GB" sz="1800" baseline="-25000">
                <a:latin typeface="Arial" panose="020B0604020202020204" pitchFamily="34" charset="0"/>
              </a:rPr>
              <a:t>6</a:t>
            </a:r>
            <a:r>
              <a:rPr lang="en-GB" sz="1800" baseline="30000">
                <a:latin typeface="Arial" panose="020B0604020202020204" pitchFamily="34" charset="0"/>
              </a:rPr>
              <a:t>2-</a:t>
            </a:r>
            <a:endParaRPr lang="en-GB" sz="1800">
              <a:latin typeface="Arial" panose="020B0604020202020204" pitchFamily="34" charset="0"/>
            </a:endParaRPr>
          </a:p>
        </p:txBody>
      </p:sp>
      <p:sp>
        <p:nvSpPr>
          <p:cNvPr id="52238" name="Text Box 75"/>
          <p:cNvSpPr txBox="1">
            <a:spLocks noChangeArrowheads="1"/>
          </p:cNvSpPr>
          <p:nvPr/>
        </p:nvSpPr>
        <p:spPr bwMode="auto">
          <a:xfrm>
            <a:off x="269875" y="3429000"/>
            <a:ext cx="938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PCl</a:t>
            </a:r>
            <a:r>
              <a:rPr lang="en-GB" sz="1800" baseline="-25000">
                <a:latin typeface="Arial" panose="020B0604020202020204" pitchFamily="34" charset="0"/>
              </a:rPr>
              <a:t>4</a:t>
            </a:r>
            <a:r>
              <a:rPr lang="en-GB" sz="1800" baseline="30000">
                <a:latin typeface="Arial" panose="020B0604020202020204" pitchFamily="34" charset="0"/>
              </a:rPr>
              <a:t>+</a:t>
            </a:r>
            <a:r>
              <a:rPr lang="en-GB" sz="1400" baseline="30000">
                <a:latin typeface="Arial" panose="020B0604020202020204" pitchFamily="34" charset="0"/>
              </a:rPr>
              <a:t> </a:t>
            </a:r>
            <a:endParaRPr lang="en-GB" sz="1400">
              <a:latin typeface="Arial" panose="020B0604020202020204" pitchFamily="34" charset="0"/>
            </a:endParaRPr>
          </a:p>
        </p:txBody>
      </p:sp>
      <p:sp>
        <p:nvSpPr>
          <p:cNvPr id="52239" name="Text Box 76"/>
          <p:cNvSpPr txBox="1">
            <a:spLocks noChangeArrowheads="1"/>
          </p:cNvSpPr>
          <p:nvPr/>
        </p:nvSpPr>
        <p:spPr bwMode="auto">
          <a:xfrm>
            <a:off x="319088" y="2147888"/>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BF</a:t>
            </a:r>
            <a:r>
              <a:rPr lang="en-GB" sz="1800" baseline="-25000">
                <a:latin typeface="Arial" panose="020B0604020202020204" pitchFamily="34" charset="0"/>
              </a:rPr>
              <a:t>3</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Text Box 3"/>
          <p:cNvSpPr txBox="1">
            <a:spLocks noChangeArrowheads="1"/>
          </p:cNvSpPr>
          <p:nvPr/>
        </p:nvSpPr>
        <p:spPr bwMode="auto">
          <a:xfrm>
            <a:off x="1447800" y="258763"/>
            <a:ext cx="6248400" cy="396875"/>
          </a:xfrm>
          <a:prstGeom prst="rect">
            <a:avLst/>
          </a:prstGeom>
          <a:noFill/>
          <a:ln w="9525">
            <a:noFill/>
            <a:miter lim="800000"/>
          </a:ln>
          <a:effectLst/>
        </p:spPr>
        <p:txBody>
          <a:bodyPr>
            <a:spAutoFit/>
          </a:bodyPr>
          <a:lstStyle/>
          <a:p>
            <a:pPr>
              <a:spcBef>
                <a:spcPct val="50000"/>
              </a:spcBef>
              <a:defRPr/>
            </a:pPr>
            <a:r>
              <a:rPr lang="en-US" sz="2000" b="1">
                <a:solidFill>
                  <a:srgbClr val="000066"/>
                </a:solidFill>
                <a:effectLst>
                  <a:outerShdw blurRad="38100" dist="38100" dir="2700000" algn="tl">
                    <a:srgbClr val="000000"/>
                  </a:outerShdw>
                </a:effectLst>
                <a:latin typeface="Arial" panose="020B0604020202020204" pitchFamily="34" charset="0"/>
              </a:rPr>
              <a:t>TEST QUESTIONS</a:t>
            </a:r>
          </a:p>
        </p:txBody>
      </p:sp>
      <p:sp>
        <p:nvSpPr>
          <p:cNvPr id="53251" name="Line 4"/>
          <p:cNvSpPr>
            <a:spLocks noChangeShapeType="1"/>
          </p:cNvSpPr>
          <p:nvPr/>
        </p:nvSpPr>
        <p:spPr bwMode="auto">
          <a:xfrm>
            <a:off x="8826500" y="6604000"/>
            <a:ext cx="190500" cy="1588"/>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52" name="AutoShape 5">
            <a:hlinkClick r:id="" action="ppaction://hlinkshowjump?jump=nextslide" highlightClick="1"/>
          </p:cNvPr>
          <p:cNvSpPr>
            <a:spLocks noChangeArrowheads="1"/>
          </p:cNvSpPr>
          <p:nvPr/>
        </p:nvSpPr>
        <p:spPr bwMode="auto">
          <a:xfrm>
            <a:off x="8661400" y="6413500"/>
            <a:ext cx="4572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3253" name="Line 6"/>
          <p:cNvSpPr>
            <a:spLocks noChangeShapeType="1"/>
          </p:cNvSpPr>
          <p:nvPr/>
        </p:nvSpPr>
        <p:spPr bwMode="auto">
          <a:xfrm flipH="1">
            <a:off x="139700" y="6604000"/>
            <a:ext cx="190500" cy="0"/>
          </a:xfrm>
          <a:prstGeom prst="line">
            <a:avLst/>
          </a:prstGeom>
          <a:noFill/>
          <a:ln w="76200">
            <a:solidFill>
              <a:schemeClr val="bg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54" name="AutoShape 7">
            <a:hlinkClick r:id="" action="ppaction://hlinkshowjump?jump=previousslide" highlightClick="1"/>
          </p:cNvPr>
          <p:cNvSpPr>
            <a:spLocks noChangeArrowheads="1"/>
          </p:cNvSpPr>
          <p:nvPr/>
        </p:nvSpPr>
        <p:spPr bwMode="auto">
          <a:xfrm>
            <a:off x="139700" y="6413500"/>
            <a:ext cx="342900" cy="3937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zh-CN"/>
          </a:p>
        </p:txBody>
      </p:sp>
      <p:sp>
        <p:nvSpPr>
          <p:cNvPr id="53255" name="Text Box 13"/>
          <p:cNvSpPr txBox="1">
            <a:spLocks noChangeArrowheads="1"/>
          </p:cNvSpPr>
          <p:nvPr/>
        </p:nvSpPr>
        <p:spPr bwMode="auto">
          <a:xfrm>
            <a:off x="1187450" y="2224088"/>
            <a:ext cx="780415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r>
              <a:rPr lang="en-GB" sz="1400" b="1">
                <a:latin typeface="Arial" panose="020B0604020202020204" pitchFamily="34" charset="0"/>
              </a:rPr>
              <a:t>3 bp	0 lp	120º	trigonal planar	boron pairs up all 3 electrons in</a:t>
            </a:r>
          </a:p>
          <a:p>
            <a:pPr algn="l"/>
            <a:r>
              <a:rPr lang="en-GB" sz="1400" b="1">
                <a:latin typeface="Arial" panose="020B0604020202020204" pitchFamily="34" charset="0"/>
              </a:rPr>
              <a:t>					its outer shell</a:t>
            </a:r>
          </a:p>
          <a:p>
            <a:pPr algn="l"/>
            <a:r>
              <a:rPr lang="en-GB" sz="1400" b="1">
                <a:latin typeface="Arial" panose="020B0604020202020204" pitchFamily="34" charset="0"/>
              </a:rPr>
              <a:t>   </a:t>
            </a:r>
          </a:p>
          <a:p>
            <a:pPr algn="l"/>
            <a:r>
              <a:rPr lang="en-GB" sz="1400" b="1">
                <a:latin typeface="Arial" panose="020B0604020202020204" pitchFamily="34" charset="0"/>
              </a:rPr>
              <a:t>4 bp	0 lp	109.5º	tetrahedral	silicon pairs up all 4 electrons in</a:t>
            </a:r>
          </a:p>
          <a:p>
            <a:pPr algn="l"/>
            <a:r>
              <a:rPr lang="en-GB" sz="1400" b="1">
                <a:latin typeface="Arial" panose="020B0604020202020204" pitchFamily="34" charset="0"/>
              </a:rPr>
              <a:t>					its outer shell  </a:t>
            </a:r>
          </a:p>
          <a:p>
            <a:pPr algn="l"/>
            <a:r>
              <a:rPr lang="en-GB" sz="1400" b="1">
                <a:latin typeface="Arial" panose="020B0604020202020204" pitchFamily="34" charset="0"/>
              </a:rPr>
              <a:t> </a:t>
            </a:r>
          </a:p>
          <a:p>
            <a:pPr algn="l"/>
            <a:r>
              <a:rPr lang="en-GB" sz="1400" b="1">
                <a:latin typeface="Arial" panose="020B0604020202020204" pitchFamily="34" charset="0"/>
              </a:rPr>
              <a:t>4 bp	0 lp	109.5º	tetrahedral	as ion is +, remove an electron </a:t>
            </a:r>
          </a:p>
          <a:p>
            <a:pPr algn="l"/>
            <a:r>
              <a:rPr lang="en-GB" sz="1400" b="1">
                <a:latin typeface="Arial" panose="020B0604020202020204" pitchFamily="34" charset="0"/>
              </a:rPr>
              <a:t>					in the outer shell then pair up</a:t>
            </a:r>
          </a:p>
          <a:p>
            <a:pPr algn="l"/>
            <a:r>
              <a:rPr lang="en-GB" sz="1400" b="1">
                <a:latin typeface="Arial" panose="020B0604020202020204" pitchFamily="34" charset="0"/>
              </a:rPr>
              <a:t> </a:t>
            </a:r>
          </a:p>
          <a:p>
            <a:pPr algn="l"/>
            <a:r>
              <a:rPr lang="en-GB" sz="1400" b="1">
                <a:latin typeface="Arial" panose="020B0604020202020204" pitchFamily="34" charset="0"/>
              </a:rPr>
              <a:t>6 bp	0 lp	90º	octahedral		as the ion is - , add one electron to</a:t>
            </a:r>
          </a:p>
          <a:p>
            <a:pPr algn="l"/>
            <a:r>
              <a:rPr lang="en-GB" sz="1400" b="1">
                <a:latin typeface="Arial" panose="020B0604020202020204" pitchFamily="34" charset="0"/>
              </a:rPr>
              <a:t>					the 5 in the outer shell then pair up</a:t>
            </a:r>
          </a:p>
          <a:p>
            <a:pPr algn="l"/>
            <a:r>
              <a:rPr lang="en-GB" sz="1400" b="1">
                <a:latin typeface="Arial" panose="020B0604020202020204" pitchFamily="34" charset="0"/>
              </a:rPr>
              <a:t> </a:t>
            </a:r>
          </a:p>
          <a:p>
            <a:pPr algn="l"/>
            <a:r>
              <a:rPr lang="en-GB" sz="1400" b="1">
                <a:latin typeface="Arial" panose="020B0604020202020204" pitchFamily="34" charset="0"/>
              </a:rPr>
              <a:t>6 bp	0 lp	90º	octahedral		as the ion is 2-, add two electrons</a:t>
            </a:r>
          </a:p>
          <a:p>
            <a:pPr algn="l"/>
            <a:r>
              <a:rPr lang="en-GB" sz="1400" b="1">
                <a:latin typeface="Arial" panose="020B0604020202020204" pitchFamily="34" charset="0"/>
              </a:rPr>
              <a:t>					to the outer shell then pair up</a:t>
            </a:r>
          </a:p>
          <a:p>
            <a:pPr algn="l"/>
            <a:r>
              <a:rPr lang="en-GB" sz="1400" b="1">
                <a:latin typeface="Arial" panose="020B0604020202020204" pitchFamily="34" charset="0"/>
              </a:rPr>
              <a:t> </a:t>
            </a:r>
          </a:p>
          <a:p>
            <a:pPr algn="l"/>
            <a:r>
              <a:rPr lang="en-GB" sz="1400" b="1">
                <a:latin typeface="Arial" panose="020B0604020202020204" pitchFamily="34" charset="0"/>
              </a:rPr>
              <a:t>2 bp	2 lp	92º	‘V’ shaped		sulphur pairs up 2 of its 6 						electrons in its outer shell - </a:t>
            </a:r>
          </a:p>
          <a:p>
            <a:pPr algn="l"/>
            <a:r>
              <a:rPr lang="en-GB" sz="1400" b="1">
                <a:latin typeface="Arial" panose="020B0604020202020204" pitchFamily="34" charset="0"/>
              </a:rPr>
              <a:t>					2 lone pairs are left</a:t>
            </a:r>
          </a:p>
        </p:txBody>
      </p:sp>
      <p:sp>
        <p:nvSpPr>
          <p:cNvPr id="53256" name="Text Box 14"/>
          <p:cNvSpPr txBox="1">
            <a:spLocks noChangeArrowheads="1"/>
          </p:cNvSpPr>
          <p:nvPr/>
        </p:nvSpPr>
        <p:spPr bwMode="auto">
          <a:xfrm>
            <a:off x="319088" y="2147888"/>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BF</a:t>
            </a:r>
            <a:r>
              <a:rPr lang="en-GB" sz="1800" baseline="-25000">
                <a:latin typeface="Arial" panose="020B0604020202020204" pitchFamily="34" charset="0"/>
              </a:rPr>
              <a:t>3</a:t>
            </a:r>
          </a:p>
        </p:txBody>
      </p:sp>
      <p:sp>
        <p:nvSpPr>
          <p:cNvPr id="53257" name="Text Box 15"/>
          <p:cNvSpPr txBox="1">
            <a:spLocks noChangeArrowheads="1"/>
          </p:cNvSpPr>
          <p:nvPr/>
        </p:nvSpPr>
        <p:spPr bwMode="auto">
          <a:xfrm>
            <a:off x="250825" y="2846388"/>
            <a:ext cx="747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SiCl</a:t>
            </a:r>
            <a:r>
              <a:rPr lang="en-GB" sz="1800" baseline="-25000">
                <a:latin typeface="Arial" panose="020B0604020202020204" pitchFamily="34" charset="0"/>
              </a:rPr>
              <a:t>4</a:t>
            </a:r>
            <a:endParaRPr lang="en-GB" sz="1800">
              <a:latin typeface="Arial" panose="020B0604020202020204" pitchFamily="34" charset="0"/>
            </a:endParaRPr>
          </a:p>
        </p:txBody>
      </p:sp>
      <p:sp>
        <p:nvSpPr>
          <p:cNvPr id="53258" name="Text Box 16"/>
          <p:cNvSpPr txBox="1">
            <a:spLocks noChangeArrowheads="1"/>
          </p:cNvSpPr>
          <p:nvPr/>
        </p:nvSpPr>
        <p:spPr bwMode="auto">
          <a:xfrm>
            <a:off x="250825" y="4070350"/>
            <a:ext cx="766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PCl</a:t>
            </a:r>
            <a:r>
              <a:rPr lang="en-GB" sz="1800" baseline="-25000">
                <a:latin typeface="Arial" panose="020B0604020202020204" pitchFamily="34" charset="0"/>
              </a:rPr>
              <a:t>6</a:t>
            </a:r>
            <a:r>
              <a:rPr lang="en-GB" sz="1800" baseline="30000">
                <a:latin typeface="Arial" panose="020B0604020202020204" pitchFamily="34" charset="0"/>
              </a:rPr>
              <a:t>-</a:t>
            </a:r>
            <a:r>
              <a:rPr lang="en-GB" sz="1400">
                <a:latin typeface="Arial" panose="020B0604020202020204" pitchFamily="34" charset="0"/>
              </a:rPr>
              <a:t> </a:t>
            </a:r>
            <a:endParaRPr lang="en-GB" sz="1800">
              <a:latin typeface="Arial" panose="020B0604020202020204" pitchFamily="34" charset="0"/>
            </a:endParaRPr>
          </a:p>
        </p:txBody>
      </p:sp>
      <p:sp>
        <p:nvSpPr>
          <p:cNvPr id="53259" name="Text Box 17"/>
          <p:cNvSpPr txBox="1">
            <a:spLocks noChangeArrowheads="1"/>
          </p:cNvSpPr>
          <p:nvPr/>
        </p:nvSpPr>
        <p:spPr bwMode="auto">
          <a:xfrm>
            <a:off x="250825" y="5373688"/>
            <a:ext cx="67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H</a:t>
            </a:r>
            <a:r>
              <a:rPr lang="en-GB" sz="1800" baseline="-25000">
                <a:latin typeface="Arial" panose="020B0604020202020204" pitchFamily="34" charset="0"/>
              </a:rPr>
              <a:t>2</a:t>
            </a:r>
            <a:r>
              <a:rPr lang="en-GB" sz="1800">
                <a:latin typeface="Arial" panose="020B0604020202020204" pitchFamily="34" charset="0"/>
              </a:rPr>
              <a:t>S</a:t>
            </a:r>
            <a:endParaRPr lang="en-GB" sz="1400">
              <a:latin typeface="Arial" panose="020B0604020202020204" pitchFamily="34" charset="0"/>
            </a:endParaRPr>
          </a:p>
        </p:txBody>
      </p:sp>
      <p:sp>
        <p:nvSpPr>
          <p:cNvPr id="53260" name="Text Box 18"/>
          <p:cNvSpPr txBox="1">
            <a:spLocks noChangeArrowheads="1"/>
          </p:cNvSpPr>
          <p:nvPr/>
        </p:nvSpPr>
        <p:spPr bwMode="auto">
          <a:xfrm>
            <a:off x="250825" y="4718050"/>
            <a:ext cx="938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SiCl</a:t>
            </a:r>
            <a:r>
              <a:rPr lang="en-GB" sz="1800" baseline="-25000">
                <a:latin typeface="Arial" panose="020B0604020202020204" pitchFamily="34" charset="0"/>
              </a:rPr>
              <a:t>6</a:t>
            </a:r>
            <a:r>
              <a:rPr lang="en-GB" sz="1800" baseline="30000">
                <a:latin typeface="Arial" panose="020B0604020202020204" pitchFamily="34" charset="0"/>
              </a:rPr>
              <a:t>2-</a:t>
            </a:r>
            <a:endParaRPr lang="en-GB" sz="1800">
              <a:latin typeface="Arial" panose="020B0604020202020204" pitchFamily="34" charset="0"/>
            </a:endParaRPr>
          </a:p>
        </p:txBody>
      </p:sp>
      <p:sp>
        <p:nvSpPr>
          <p:cNvPr id="53261" name="Text Box 19"/>
          <p:cNvSpPr txBox="1">
            <a:spLocks noChangeArrowheads="1"/>
          </p:cNvSpPr>
          <p:nvPr/>
        </p:nvSpPr>
        <p:spPr bwMode="auto">
          <a:xfrm>
            <a:off x="269875" y="3429000"/>
            <a:ext cx="938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
              </a:spcBef>
            </a:pPr>
            <a:r>
              <a:rPr lang="en-GB" sz="1800">
                <a:latin typeface="Arial" panose="020B0604020202020204" pitchFamily="34" charset="0"/>
              </a:rPr>
              <a:t>PCl</a:t>
            </a:r>
            <a:r>
              <a:rPr lang="en-GB" sz="1800" baseline="-25000">
                <a:latin typeface="Arial" panose="020B0604020202020204" pitchFamily="34" charset="0"/>
              </a:rPr>
              <a:t>4</a:t>
            </a:r>
            <a:r>
              <a:rPr lang="en-GB" sz="1800" baseline="30000">
                <a:latin typeface="Arial" panose="020B0604020202020204" pitchFamily="34" charset="0"/>
              </a:rPr>
              <a:t>+</a:t>
            </a:r>
            <a:r>
              <a:rPr lang="en-GB" sz="1400" baseline="30000">
                <a:latin typeface="Arial" panose="020B0604020202020204" pitchFamily="34" charset="0"/>
              </a:rPr>
              <a:t> </a:t>
            </a:r>
            <a:endParaRPr lang="en-GB" sz="1400">
              <a:latin typeface="Arial" panose="020B0604020202020204" pitchFamily="34" charset="0"/>
            </a:endParaRPr>
          </a:p>
        </p:txBody>
      </p:sp>
      <p:sp>
        <p:nvSpPr>
          <p:cNvPr id="184341" name="Text Box 21"/>
          <p:cNvSpPr txBox="1">
            <a:spLocks noChangeArrowheads="1"/>
          </p:cNvSpPr>
          <p:nvPr/>
        </p:nvSpPr>
        <p:spPr bwMode="auto">
          <a:xfrm>
            <a:off x="7151688" y="409575"/>
            <a:ext cx="1408112" cy="314325"/>
          </a:xfrm>
          <a:prstGeom prst="rect">
            <a:avLst/>
          </a:prstGeom>
          <a:solidFill>
            <a:srgbClr val="FFCC99"/>
          </a:solidFill>
          <a:ln w="9525">
            <a:solidFill>
              <a:schemeClr val="tx2"/>
            </a:solidFill>
            <a:miter lim="800000"/>
          </a:ln>
          <a:effectLst>
            <a:outerShdw dist="35921" dir="2700000" algn="ctr" rotWithShape="0">
              <a:schemeClr val="bg2"/>
            </a:outer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sz="1400" b="1">
                <a:latin typeface="Arial" panose="020B0604020202020204" pitchFamily="34" charset="0"/>
                <a:ea typeface="宋体" panose="02010600030101010101" pitchFamily="2" charset="-122"/>
              </a:rPr>
              <a:t>ANSWER</a:t>
            </a:r>
            <a:endParaRPr lang="en-US" altLang="zh-CN" sz="1400">
              <a:ea typeface="宋体" panose="02010600030101010101" pitchFamily="2" charset="-122"/>
            </a:endParaRPr>
          </a:p>
        </p:txBody>
      </p:sp>
      <p:sp>
        <p:nvSpPr>
          <p:cNvPr id="53263" name="Text Box 23"/>
          <p:cNvSpPr txBox="1">
            <a:spLocks noChangeArrowheads="1"/>
          </p:cNvSpPr>
          <p:nvPr/>
        </p:nvSpPr>
        <p:spPr bwMode="auto">
          <a:xfrm>
            <a:off x="323850" y="836613"/>
            <a:ext cx="84328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Aft>
                <a:spcPts val="200"/>
              </a:spcAft>
            </a:pPr>
            <a:r>
              <a:rPr lang="en-GB" sz="1600" b="1">
                <a:solidFill>
                  <a:schemeClr val="bg2"/>
                </a:solidFill>
                <a:latin typeface="Arial" panose="020B0604020202020204" pitchFamily="34" charset="0"/>
              </a:rPr>
              <a:t>For each of the following ions/molecules, 	state the number of bond pairs</a:t>
            </a:r>
          </a:p>
          <a:p>
            <a:pPr algn="l">
              <a:spcAft>
                <a:spcPts val="200"/>
              </a:spcAft>
            </a:pPr>
            <a:r>
              <a:rPr lang="en-GB" sz="1600" b="1">
                <a:solidFill>
                  <a:schemeClr val="bg2"/>
                </a:solidFill>
                <a:latin typeface="Arial" panose="020B0604020202020204" pitchFamily="34" charset="0"/>
              </a:rPr>
              <a:t>					state the number of lone pairs</a:t>
            </a:r>
          </a:p>
          <a:p>
            <a:pPr algn="l">
              <a:spcAft>
                <a:spcPts val="200"/>
              </a:spcAft>
            </a:pPr>
            <a:r>
              <a:rPr lang="en-GB" sz="1600" b="1">
                <a:solidFill>
                  <a:schemeClr val="bg2"/>
                </a:solidFill>
                <a:latin typeface="Arial" panose="020B0604020202020204" pitchFamily="34" charset="0"/>
              </a:rPr>
              <a:t>					state the bond angle(s)</a:t>
            </a:r>
          </a:p>
          <a:p>
            <a:pPr algn="l">
              <a:spcAft>
                <a:spcPts val="200"/>
              </a:spcAft>
            </a:pPr>
            <a:r>
              <a:rPr lang="en-GB" sz="1600" b="1">
                <a:solidFill>
                  <a:schemeClr val="bg2"/>
                </a:solidFill>
                <a:latin typeface="Arial" panose="020B0604020202020204" pitchFamily="34" charset="0"/>
              </a:rPr>
              <a:t>					state, or draw, the shape</a:t>
            </a:r>
            <a:r>
              <a:rPr lang="en-GB" sz="1400" b="1">
                <a:solidFill>
                  <a:schemeClr val="folHlink"/>
                </a:solidFill>
                <a:latin typeface="Arial" panose="020B0604020202020204" pitchFamily="34" charset="0"/>
              </a:rPr>
              <a:t>	</a:t>
            </a:r>
            <a:r>
              <a:rPr lang="en-GB" sz="1200" b="1">
                <a:solidFill>
                  <a:schemeClr val="folHlink"/>
                </a:solidFill>
                <a:latin typeface="Verdana" panose="020B0604030504040204" pitchFamily="34" charset="0"/>
              </a:rPr>
              <a:t>	</a:t>
            </a:r>
            <a:endParaRPr lang="en-GB" sz="1200" b="1">
              <a:latin typeface="Verdana" panose="020B0604030504040204" pitchFamily="34"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Summary of shapes of molecules predicted from VSEPR theory</a:t>
            </a:r>
            <a:endParaRPr lang="zh-CN" altLang="en-US" dirty="0"/>
          </a:p>
        </p:txBody>
      </p:sp>
      <p:pic>
        <p:nvPicPr>
          <p:cNvPr id="4" name="图片 3"/>
          <p:cNvPicPr>
            <a:picLocks noChangeAspect="1"/>
          </p:cNvPicPr>
          <p:nvPr/>
        </p:nvPicPr>
        <p:blipFill>
          <a:blip r:embed="rId3">
            <a:lum bright="-20000" contrast="40000"/>
          </a:blip>
          <a:stretch>
            <a:fillRect/>
          </a:stretch>
        </p:blipFill>
        <p:spPr>
          <a:xfrm>
            <a:off x="0" y="1455420"/>
            <a:ext cx="8396605" cy="4848860"/>
          </a:xfrm>
          <a:prstGeom prst="rect">
            <a:avLst/>
          </a:prstGeom>
        </p:spPr>
      </p:pic>
      <p:graphicFrame>
        <p:nvGraphicFramePr>
          <p:cNvPr id="3" name="表格 2"/>
          <p:cNvGraphicFramePr/>
          <p:nvPr>
            <p:custDataLst>
              <p:tags r:id="rId1"/>
            </p:custDataLst>
          </p:nvPr>
        </p:nvGraphicFramePr>
        <p:xfrm>
          <a:off x="8289290" y="1484630"/>
          <a:ext cx="854710" cy="4935855"/>
        </p:xfrm>
        <a:graphic>
          <a:graphicData uri="http://schemas.openxmlformats.org/drawingml/2006/table">
            <a:tbl>
              <a:tblPr firstRow="1" bandRow="1">
                <a:tableStyleId>{5C22544A-7EE6-4342-B048-85BDC9FD1C3A}</a:tableStyleId>
              </a:tblPr>
              <a:tblGrid>
                <a:gridCol w="854710">
                  <a:extLst>
                    <a:ext uri="{9D8B030D-6E8A-4147-A177-3AD203B41FA5}">
                      <a16:colId xmlns:a16="http://schemas.microsoft.com/office/drawing/2014/main" val="20000"/>
                    </a:ext>
                  </a:extLst>
                </a:gridCol>
              </a:tblGrid>
              <a:tr h="961390">
                <a:tc>
                  <a:txBody>
                    <a:bodyPr/>
                    <a:lstStyle/>
                    <a:p>
                      <a:pPr>
                        <a:buNone/>
                      </a:pPr>
                      <a:r>
                        <a:rPr lang="en-US" altLang="zh-CN" sz="1400">
                          <a:latin typeface="Times New Roman" panose="02020603050405020304" pitchFamily="18" charset="0"/>
                          <a:cs typeface="Times New Roman" panose="02020603050405020304" pitchFamily="18" charset="0"/>
                        </a:rPr>
                        <a:t>Bond Angle</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2060"/>
                    </a:solidFill>
                  </a:tcPr>
                </a:tc>
                <a:extLst>
                  <a:ext uri="{0D108BD9-81ED-4DB2-BD59-A6C34878D82A}">
                    <a16:rowId xmlns:a16="http://schemas.microsoft.com/office/drawing/2014/main" val="10000"/>
                  </a:ext>
                </a:extLst>
              </a:tr>
              <a:tr h="411480">
                <a:tc>
                  <a:txBody>
                    <a:bodyPr/>
                    <a:lstStyle/>
                    <a:p>
                      <a:pPr>
                        <a:buNone/>
                      </a:pPr>
                      <a:r>
                        <a:rPr lang="en-US" altLang="zh-CN" sz="1200">
                          <a:latin typeface="Times New Roman" panose="02020603050405020304" pitchFamily="18" charset="0"/>
                          <a:cs typeface="Times New Roman" panose="02020603050405020304" pitchFamily="18" charset="0"/>
                        </a:rPr>
                        <a:t>180</a:t>
                      </a:r>
                      <a:r>
                        <a:rPr lang="en-US" altLang="zh-CN" sz="1200">
                          <a:latin typeface="Arial" panose="020B0604020202020204" pitchFamily="34" charset="0"/>
                          <a:cs typeface="Times New Roman" panose="02020603050405020304" pitchFamily="18" charset="0"/>
                        </a:rPr>
                        <a: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751205">
                <a:tc>
                  <a:txBody>
                    <a:bodyPr/>
                    <a:lstStyle/>
                    <a:p>
                      <a:pPr>
                        <a:buNone/>
                      </a:pPr>
                      <a:r>
                        <a:rPr lang="en-US" altLang="zh-CN" sz="1200">
                          <a:latin typeface="Times New Roman" panose="02020603050405020304" pitchFamily="18" charset="0"/>
                          <a:cs typeface="Times New Roman" panose="02020603050405020304" pitchFamily="18" charset="0"/>
                        </a:rPr>
                        <a:t>120</a:t>
                      </a:r>
                      <a:r>
                        <a:rPr lang="zh-CN" altLang="zh-CN" sz="1200">
                          <a:latin typeface="Times New Roman" panose="02020603050405020304" pitchFamily="18" charset="0"/>
                          <a:cs typeface="Times New Roman" panose="02020603050405020304" pitchFamily="18" charset="0"/>
                          <a:sym typeface="+mn-ea"/>
                        </a:rPr>
                        <a: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626745">
                <a:tc>
                  <a:txBody>
                    <a:bodyPr/>
                    <a:lstStyle/>
                    <a:p>
                      <a:pPr>
                        <a:buNone/>
                      </a:pPr>
                      <a:r>
                        <a:rPr lang="en-US" altLang="zh-CN" sz="1200">
                          <a:latin typeface="Times New Roman" panose="02020603050405020304" pitchFamily="18" charset="0"/>
                          <a:cs typeface="Times New Roman" panose="02020603050405020304" pitchFamily="18" charset="0"/>
                        </a:rPr>
                        <a:t>&lt;120</a:t>
                      </a:r>
                      <a:r>
                        <a:rPr lang="zh-CN" altLang="zh-CN" sz="1200">
                          <a:latin typeface="Times New Roman" panose="02020603050405020304" pitchFamily="18" charset="0"/>
                          <a:cs typeface="Times New Roman" panose="02020603050405020304" pitchFamily="18" charset="0"/>
                          <a:sym typeface="+mn-ea"/>
                        </a:rPr>
                        <a: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r h="847725">
                <a:tc>
                  <a:txBody>
                    <a:bodyPr/>
                    <a:lstStyle/>
                    <a:p>
                      <a:pPr>
                        <a:buNone/>
                      </a:pPr>
                      <a:r>
                        <a:rPr lang="en-US" altLang="zh-CN" sz="1200">
                          <a:latin typeface="Times New Roman" panose="02020603050405020304" pitchFamily="18" charset="0"/>
                          <a:cs typeface="Times New Roman" panose="02020603050405020304" pitchFamily="18" charset="0"/>
                        </a:rPr>
                        <a:t>109.5</a:t>
                      </a:r>
                      <a:r>
                        <a:rPr lang="zh-CN" altLang="zh-CN" sz="1200">
                          <a:latin typeface="Times New Roman" panose="02020603050405020304" pitchFamily="18" charset="0"/>
                          <a:cs typeface="Times New Roman" panose="02020603050405020304" pitchFamily="18" charset="0"/>
                          <a:sym typeface="+mn-ea"/>
                        </a:rPr>
                        <a: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4"/>
                  </a:ext>
                </a:extLst>
              </a:tr>
              <a:tr h="648335">
                <a:tc>
                  <a:txBody>
                    <a:bodyPr/>
                    <a:lstStyle/>
                    <a:p>
                      <a:pPr>
                        <a:buNone/>
                      </a:pPr>
                      <a:r>
                        <a:rPr lang="en-US" altLang="zh-CN" sz="1200">
                          <a:latin typeface="Times New Roman" panose="02020603050405020304" pitchFamily="18" charset="0"/>
                          <a:cs typeface="Times New Roman" panose="02020603050405020304" pitchFamily="18" charset="0"/>
                        </a:rPr>
                        <a:t>&lt;</a:t>
                      </a:r>
                      <a:r>
                        <a:rPr lang="en-US" altLang="zh-CN" sz="1200">
                          <a:latin typeface="Times New Roman" panose="02020603050405020304" pitchFamily="18" charset="0"/>
                          <a:cs typeface="Times New Roman" panose="02020603050405020304" pitchFamily="18" charset="0"/>
                          <a:sym typeface="+mn-ea"/>
                        </a:rPr>
                        <a:t>109.5</a:t>
                      </a:r>
                      <a:r>
                        <a:rPr lang="zh-CN" altLang="zh-CN" sz="1200">
                          <a:latin typeface="Times New Roman" panose="02020603050405020304" pitchFamily="18" charset="0"/>
                          <a:cs typeface="Times New Roman" panose="02020603050405020304" pitchFamily="18" charset="0"/>
                          <a:sym typeface="+mn-ea"/>
                        </a:rPr>
                        <a:t>°</a:t>
                      </a:r>
                    </a:p>
                    <a:p>
                      <a:pPr>
                        <a:buNone/>
                      </a:pPr>
                      <a:endParaRPr lang="en-US" altLang="zh-CN" sz="1200">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5"/>
                  </a:ext>
                </a:extLst>
              </a:tr>
              <a:tr h="688975">
                <a:tc>
                  <a:txBody>
                    <a:bodyPr/>
                    <a:lstStyle/>
                    <a:p>
                      <a:pPr>
                        <a:buNone/>
                      </a:pPr>
                      <a:r>
                        <a:rPr lang="en-US" altLang="zh-CN" sz="1200">
                          <a:latin typeface="Times New Roman" panose="02020603050405020304" pitchFamily="18" charset="0"/>
                          <a:cs typeface="Times New Roman" panose="02020603050405020304" pitchFamily="18" charset="0"/>
                          <a:sym typeface="+mn-ea"/>
                        </a:rPr>
                        <a:t>&lt;109.5</a:t>
                      </a:r>
                      <a:r>
                        <a:rPr lang="zh-CN" altLang="zh-CN" sz="1200">
                          <a:latin typeface="Times New Roman" panose="02020603050405020304" pitchFamily="18" charset="0"/>
                          <a:cs typeface="Times New Roman" panose="02020603050405020304" pitchFamily="18" charset="0"/>
                          <a:sym typeface="+mn-ea"/>
                        </a:rPr>
                        <a:t>°</a:t>
                      </a:r>
                    </a:p>
                    <a:p>
                      <a:pPr>
                        <a:buNone/>
                      </a:pPr>
                      <a:endParaRPr lang="zh-CN" altLang="en-US" sz="1200">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0160" y="1062990"/>
            <a:ext cx="8400415" cy="4553585"/>
            <a:chOff x="10271" y="127117"/>
            <a:chExt cx="9098233" cy="4886059"/>
          </a:xfrm>
        </p:grpSpPr>
        <p:pic>
          <p:nvPicPr>
            <p:cNvPr id="4" name="图片 3"/>
            <p:cNvPicPr>
              <a:picLocks noChangeAspect="1"/>
            </p:cNvPicPr>
            <p:nvPr/>
          </p:nvPicPr>
          <p:blipFill rotWithShape="1">
            <a:blip r:embed="rId3">
              <a:lum bright="-20000" contrast="40000"/>
            </a:blip>
            <a:srcRect r="786" b="79765"/>
            <a:stretch>
              <a:fillRect/>
            </a:stretch>
          </p:blipFill>
          <p:spPr>
            <a:xfrm>
              <a:off x="11484" y="127117"/>
              <a:ext cx="9097020" cy="1069635"/>
            </a:xfrm>
            <a:prstGeom prst="rect">
              <a:avLst/>
            </a:prstGeom>
          </p:spPr>
        </p:pic>
        <p:pic>
          <p:nvPicPr>
            <p:cNvPr id="5" name="图片 4"/>
            <p:cNvPicPr>
              <a:picLocks noChangeAspect="1"/>
            </p:cNvPicPr>
            <p:nvPr/>
          </p:nvPicPr>
          <p:blipFill rotWithShape="1">
            <a:blip r:embed="rId4">
              <a:lum bright="-20000" contrast="40000"/>
            </a:blip>
            <a:srcRect b="40990"/>
            <a:stretch>
              <a:fillRect/>
            </a:stretch>
          </p:blipFill>
          <p:spPr>
            <a:xfrm>
              <a:off x="10271" y="1216545"/>
              <a:ext cx="9089907" cy="3796631"/>
            </a:xfrm>
            <a:prstGeom prst="rect">
              <a:avLst/>
            </a:prstGeom>
          </p:spPr>
        </p:pic>
      </p:grpSp>
      <p:graphicFrame>
        <p:nvGraphicFramePr>
          <p:cNvPr id="3" name="表格 2"/>
          <p:cNvGraphicFramePr/>
          <p:nvPr>
            <p:custDataLst>
              <p:tags r:id="rId1"/>
            </p:custDataLst>
          </p:nvPr>
        </p:nvGraphicFramePr>
        <p:xfrm>
          <a:off x="8423910" y="1062990"/>
          <a:ext cx="720090" cy="4574540"/>
        </p:xfrm>
        <a:graphic>
          <a:graphicData uri="http://schemas.openxmlformats.org/drawingml/2006/table">
            <a:tbl>
              <a:tblPr firstRow="1" bandRow="1">
                <a:tableStyleId>{5C22544A-7EE6-4342-B048-85BDC9FD1C3A}</a:tableStyleId>
              </a:tblPr>
              <a:tblGrid>
                <a:gridCol w="720090">
                  <a:extLst>
                    <a:ext uri="{9D8B030D-6E8A-4147-A177-3AD203B41FA5}">
                      <a16:colId xmlns:a16="http://schemas.microsoft.com/office/drawing/2014/main" val="20000"/>
                    </a:ext>
                  </a:extLst>
                </a:gridCol>
              </a:tblGrid>
              <a:tr h="1001395">
                <a:tc>
                  <a:txBody>
                    <a:bodyPr/>
                    <a:lstStyle/>
                    <a:p>
                      <a:pPr>
                        <a:buNone/>
                      </a:pPr>
                      <a:r>
                        <a:rPr lang="en-US" altLang="zh-CN" sz="1400">
                          <a:latin typeface="Times New Roman" panose="02020603050405020304" pitchFamily="18" charset="0"/>
                          <a:cs typeface="Times New Roman" panose="02020603050405020304" pitchFamily="18" charset="0"/>
                        </a:rPr>
                        <a:t>Bond Angle</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2060"/>
                    </a:solidFill>
                  </a:tcPr>
                </a:tc>
                <a:extLst>
                  <a:ext uri="{0D108BD9-81ED-4DB2-BD59-A6C34878D82A}">
                    <a16:rowId xmlns:a16="http://schemas.microsoft.com/office/drawing/2014/main" val="10000"/>
                  </a:ext>
                </a:extLst>
              </a:tr>
              <a:tr h="916305">
                <a:tc>
                  <a:txBody>
                    <a:bodyPr/>
                    <a:lstStyle/>
                    <a:p>
                      <a:pPr>
                        <a:buNone/>
                      </a:pPr>
                      <a:r>
                        <a:rPr lang="en-US" altLang="zh-CN" sz="1200">
                          <a:latin typeface="Times New Roman" panose="02020603050405020304" pitchFamily="18" charset="0"/>
                          <a:cs typeface="Times New Roman" panose="02020603050405020304" pitchFamily="18" charset="0"/>
                          <a:sym typeface="+mn-ea"/>
                        </a:rPr>
                        <a:t>90</a:t>
                      </a:r>
                      <a:r>
                        <a:rPr lang="zh-CN" altLang="zh-CN" sz="1200">
                          <a:latin typeface="Times New Roman" panose="02020603050405020304" pitchFamily="18" charset="0"/>
                          <a:cs typeface="Times New Roman" panose="02020603050405020304" pitchFamily="18" charset="0"/>
                          <a:sym typeface="+mn-ea"/>
                        </a:rPr>
                        <a:t>°</a:t>
                      </a:r>
                    </a:p>
                    <a:p>
                      <a:pPr>
                        <a:buNone/>
                      </a:pPr>
                      <a:r>
                        <a:rPr lang="en-US" altLang="zh-CN" sz="1200">
                          <a:latin typeface="Times New Roman" panose="02020603050405020304" pitchFamily="18" charset="0"/>
                          <a:cs typeface="Times New Roman" panose="02020603050405020304" pitchFamily="18" charset="0"/>
                          <a:sym typeface="+mn-ea"/>
                        </a:rPr>
                        <a:t>120</a:t>
                      </a:r>
                      <a:r>
                        <a:rPr lang="zh-CN" altLang="zh-CN" sz="1200">
                          <a:latin typeface="Times New Roman" panose="02020603050405020304" pitchFamily="18" charset="0"/>
                          <a:cs typeface="Times New Roman" panose="02020603050405020304" pitchFamily="18" charset="0"/>
                          <a:sym typeface="+mn-ea"/>
                        </a:rPr>
                        <a:t>°</a:t>
                      </a:r>
                      <a:endParaRPr lang="en-US" altLang="zh-CN" sz="1200">
                        <a:latin typeface="Times New Roman" panose="02020603050405020304" pitchFamily="18" charset="0"/>
                        <a:cs typeface="Times New Roman" panose="02020603050405020304" pitchFamily="18" charset="0"/>
                      </a:endParaRPr>
                    </a:p>
                    <a:p>
                      <a:pPr>
                        <a:buNone/>
                      </a:pPr>
                      <a:r>
                        <a:rPr lang="en-US" altLang="zh-CN" sz="1200">
                          <a:latin typeface="Times New Roman" panose="02020603050405020304" pitchFamily="18" charset="0"/>
                          <a:cs typeface="Times New Roman" panose="02020603050405020304" pitchFamily="18" charset="0"/>
                        </a:rPr>
                        <a:t>180</a:t>
                      </a:r>
                      <a:r>
                        <a:rPr lang="en-US" altLang="zh-CN" sz="1200">
                          <a:latin typeface="Arial" panose="020B0604020202020204" pitchFamily="34" charset="0"/>
                          <a:cs typeface="Times New Roman" panose="02020603050405020304" pitchFamily="18" charset="0"/>
                        </a:rPr>
                        <a: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915670">
                <a:tc>
                  <a:txBody>
                    <a:bodyPr/>
                    <a:lstStyle/>
                    <a:p>
                      <a:pPr>
                        <a:buNone/>
                      </a:pPr>
                      <a:r>
                        <a:rPr lang="en-US" altLang="zh-CN" sz="1200">
                          <a:latin typeface="Times New Roman" panose="02020603050405020304" pitchFamily="18" charset="0"/>
                          <a:cs typeface="Times New Roman" panose="02020603050405020304" pitchFamily="18" charset="0"/>
                          <a:sym typeface="+mn-ea"/>
                        </a:rPr>
                        <a:t>&lt;90</a:t>
                      </a:r>
                      <a:r>
                        <a:rPr lang="zh-CN" altLang="zh-CN" sz="1200">
                          <a:latin typeface="Times New Roman" panose="02020603050405020304" pitchFamily="18" charset="0"/>
                          <a:cs typeface="Times New Roman" panose="02020603050405020304" pitchFamily="18" charset="0"/>
                          <a:sym typeface="+mn-ea"/>
                        </a:rPr>
                        <a:t>°</a:t>
                      </a:r>
                    </a:p>
                    <a:p>
                      <a:pPr>
                        <a:buNone/>
                      </a:pPr>
                      <a:r>
                        <a:rPr lang="en-US" altLang="zh-CN" sz="1200">
                          <a:latin typeface="Times New Roman" panose="02020603050405020304" pitchFamily="18" charset="0"/>
                          <a:cs typeface="Times New Roman" panose="02020603050405020304" pitchFamily="18" charset="0"/>
                          <a:sym typeface="+mn-ea"/>
                        </a:rPr>
                        <a:t>&lt;120</a:t>
                      </a:r>
                      <a:r>
                        <a:rPr lang="zh-CN" altLang="zh-CN" sz="1200">
                          <a:latin typeface="Times New Roman" panose="02020603050405020304" pitchFamily="18" charset="0"/>
                          <a:cs typeface="Times New Roman" panose="02020603050405020304" pitchFamily="18" charset="0"/>
                          <a:sym typeface="+mn-ea"/>
                        </a:rPr>
                        <a:t>°</a:t>
                      </a:r>
                    </a:p>
                    <a:p>
                      <a:pPr>
                        <a:buNone/>
                      </a:pPr>
                      <a:r>
                        <a:rPr lang="en-US" altLang="zh-CN" sz="1200">
                          <a:latin typeface="Times New Roman" panose="02020603050405020304" pitchFamily="18" charset="0"/>
                          <a:cs typeface="Times New Roman" panose="02020603050405020304" pitchFamily="18" charset="0"/>
                          <a:sym typeface="+mn-ea"/>
                        </a:rPr>
                        <a:t>&lt;180</a:t>
                      </a:r>
                      <a:r>
                        <a:rPr lang="zh-CN" altLang="zh-CN" sz="1200">
                          <a:latin typeface="Times New Roman" panose="02020603050405020304" pitchFamily="18" charset="0"/>
                          <a:cs typeface="Times New Roman" panose="02020603050405020304" pitchFamily="18" charset="0"/>
                          <a:sym typeface="+mn-ea"/>
                        </a:rPr>
                        <a:t>°</a:t>
                      </a:r>
                      <a:endParaRPr lang="en-US" altLang="zh-CN" sz="1200">
                        <a:latin typeface="Times New Roman" panose="02020603050405020304" pitchFamily="18" charset="0"/>
                        <a:cs typeface="Times New Roman" panose="02020603050405020304" pitchFamily="18" charset="0"/>
                      </a:endParaRPr>
                    </a:p>
                    <a:p>
                      <a:pPr>
                        <a:buNone/>
                      </a:pPr>
                      <a:endParaRPr lang="zh-CN" altLang="zh-CN" sz="120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785495">
                <a:tc>
                  <a:txBody>
                    <a:bodyPr/>
                    <a:lstStyle/>
                    <a:p>
                      <a:pPr>
                        <a:buNone/>
                      </a:pPr>
                      <a:r>
                        <a:rPr lang="en-US" altLang="zh-CN" sz="1200">
                          <a:latin typeface="Times New Roman" panose="02020603050405020304" pitchFamily="18" charset="0"/>
                          <a:cs typeface="Times New Roman" panose="02020603050405020304" pitchFamily="18" charset="0"/>
                          <a:sym typeface="+mn-ea"/>
                        </a:rPr>
                        <a:t>&lt;90</a:t>
                      </a:r>
                      <a:r>
                        <a:rPr lang="zh-CN" altLang="zh-CN" sz="1200">
                          <a:latin typeface="Times New Roman" panose="02020603050405020304" pitchFamily="18" charset="0"/>
                          <a:cs typeface="Times New Roman" panose="02020603050405020304" pitchFamily="18" charset="0"/>
                          <a:sym typeface="+mn-ea"/>
                        </a:rPr>
                        <a:t>°</a:t>
                      </a:r>
                    </a:p>
                    <a:p>
                      <a:pPr>
                        <a:buNone/>
                      </a:pPr>
                      <a:r>
                        <a:rPr lang="en-US" altLang="zh-CN" sz="1200">
                          <a:latin typeface="Times New Roman" panose="02020603050405020304" pitchFamily="18" charset="0"/>
                          <a:cs typeface="Times New Roman" panose="02020603050405020304" pitchFamily="18" charset="0"/>
                          <a:sym typeface="+mn-ea"/>
                        </a:rPr>
                        <a:t>&lt;180</a:t>
                      </a:r>
                      <a:r>
                        <a:rPr lang="zh-CN" altLang="zh-CN" sz="1200">
                          <a:latin typeface="Times New Roman" panose="02020603050405020304" pitchFamily="18" charset="0"/>
                          <a:cs typeface="Times New Roman" panose="02020603050405020304" pitchFamily="18" charset="0"/>
                          <a:sym typeface="+mn-ea"/>
                        </a:rPr>
                        <a:t>°</a:t>
                      </a:r>
                    </a:p>
                    <a:p>
                      <a:pPr>
                        <a:buNone/>
                      </a:pPr>
                      <a:endParaRPr lang="zh-CN" altLang="zh-CN" sz="120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r h="955675">
                <a:tc>
                  <a:txBody>
                    <a:bodyPr/>
                    <a:lstStyle/>
                    <a:p>
                      <a:pPr>
                        <a:buNone/>
                      </a:pPr>
                      <a:r>
                        <a:rPr lang="en-US" altLang="zh-CN" sz="1200">
                          <a:latin typeface="Times New Roman" panose="02020603050405020304" pitchFamily="18" charset="0"/>
                          <a:cs typeface="Times New Roman" panose="02020603050405020304" pitchFamily="18" charset="0"/>
                        </a:rPr>
                        <a:t>180</a:t>
                      </a:r>
                      <a:r>
                        <a:rPr lang="zh-CN" altLang="zh-CN" sz="1200">
                          <a:latin typeface="Times New Roman" panose="02020603050405020304" pitchFamily="18" charset="0"/>
                          <a:cs typeface="Times New Roman" panose="02020603050405020304" pitchFamily="18" charset="0"/>
                          <a:sym typeface="+mn-ea"/>
                        </a:rPr>
                        <a: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lum bright="-20000" contrast="40000"/>
          </a:blip>
          <a:srcRect b="79346"/>
          <a:stretch>
            <a:fillRect/>
          </a:stretch>
        </p:blipFill>
        <p:spPr>
          <a:xfrm>
            <a:off x="0" y="1557020"/>
            <a:ext cx="8460105" cy="1007110"/>
          </a:xfrm>
          <a:prstGeom prst="rect">
            <a:avLst/>
          </a:prstGeom>
        </p:spPr>
      </p:pic>
      <p:pic>
        <p:nvPicPr>
          <p:cNvPr id="5" name="图片 4"/>
          <p:cNvPicPr>
            <a:picLocks noChangeAspect="1"/>
          </p:cNvPicPr>
          <p:nvPr/>
        </p:nvPicPr>
        <p:blipFill rotWithShape="1">
          <a:blip r:embed="rId4">
            <a:lum bright="-20000" contrast="40000"/>
          </a:blip>
          <a:srcRect t="60179"/>
          <a:stretch>
            <a:fillRect/>
          </a:stretch>
        </p:blipFill>
        <p:spPr>
          <a:xfrm>
            <a:off x="-19050" y="2564130"/>
            <a:ext cx="8479155" cy="2390140"/>
          </a:xfrm>
          <a:prstGeom prst="rect">
            <a:avLst/>
          </a:prstGeom>
        </p:spPr>
      </p:pic>
      <p:graphicFrame>
        <p:nvGraphicFramePr>
          <p:cNvPr id="3" name="表格 2"/>
          <p:cNvGraphicFramePr/>
          <p:nvPr>
            <p:custDataLst>
              <p:tags r:id="rId1"/>
            </p:custDataLst>
          </p:nvPr>
        </p:nvGraphicFramePr>
        <p:xfrm>
          <a:off x="8423910" y="1557020"/>
          <a:ext cx="720090" cy="3392170"/>
        </p:xfrm>
        <a:graphic>
          <a:graphicData uri="http://schemas.openxmlformats.org/drawingml/2006/table">
            <a:tbl>
              <a:tblPr firstRow="1" bandRow="1">
                <a:tableStyleId>{5C22544A-7EE6-4342-B048-85BDC9FD1C3A}</a:tableStyleId>
              </a:tblPr>
              <a:tblGrid>
                <a:gridCol w="720090">
                  <a:extLst>
                    <a:ext uri="{9D8B030D-6E8A-4147-A177-3AD203B41FA5}">
                      <a16:colId xmlns:a16="http://schemas.microsoft.com/office/drawing/2014/main" val="20000"/>
                    </a:ext>
                  </a:extLst>
                </a:gridCol>
              </a:tblGrid>
              <a:tr h="1040765">
                <a:tc>
                  <a:txBody>
                    <a:bodyPr/>
                    <a:lstStyle/>
                    <a:p>
                      <a:pPr>
                        <a:buNone/>
                      </a:pPr>
                      <a:r>
                        <a:rPr lang="en-US" altLang="zh-CN" sz="1400">
                          <a:latin typeface="Times New Roman" panose="02020603050405020304" pitchFamily="18" charset="0"/>
                          <a:cs typeface="Times New Roman" panose="02020603050405020304" pitchFamily="18" charset="0"/>
                        </a:rPr>
                        <a:t>Bond Angle</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2060"/>
                    </a:solidFill>
                  </a:tcPr>
                </a:tc>
                <a:extLst>
                  <a:ext uri="{0D108BD9-81ED-4DB2-BD59-A6C34878D82A}">
                    <a16:rowId xmlns:a16="http://schemas.microsoft.com/office/drawing/2014/main" val="10000"/>
                  </a:ext>
                </a:extLst>
              </a:tr>
              <a:tr h="894080">
                <a:tc>
                  <a:txBody>
                    <a:bodyPr/>
                    <a:lstStyle/>
                    <a:p>
                      <a:pPr>
                        <a:buNone/>
                      </a:pPr>
                      <a:r>
                        <a:rPr lang="en-US" altLang="zh-CN" sz="1200">
                          <a:latin typeface="Times New Roman" panose="02020603050405020304" pitchFamily="18" charset="0"/>
                          <a:cs typeface="Times New Roman" panose="02020603050405020304" pitchFamily="18" charset="0"/>
                          <a:sym typeface="+mn-ea"/>
                        </a:rPr>
                        <a:t>90</a:t>
                      </a:r>
                      <a:r>
                        <a:rPr lang="zh-CN" altLang="zh-CN" sz="1200">
                          <a:latin typeface="Times New Roman" panose="02020603050405020304" pitchFamily="18" charset="0"/>
                          <a:cs typeface="Times New Roman" panose="02020603050405020304" pitchFamily="18" charset="0"/>
                          <a:sym typeface="+mn-ea"/>
                        </a:rPr>
                        <a:t>°</a:t>
                      </a:r>
                      <a:endParaRPr lang="en-US" altLang="zh-CN" sz="1200">
                        <a:latin typeface="Times New Roman" panose="02020603050405020304" pitchFamily="18" charset="0"/>
                        <a:cs typeface="Times New Roman" panose="02020603050405020304" pitchFamily="18" charset="0"/>
                      </a:endParaRPr>
                    </a:p>
                    <a:p>
                      <a:pPr>
                        <a:buNone/>
                      </a:pPr>
                      <a:r>
                        <a:rPr lang="en-US" altLang="zh-CN" sz="1200">
                          <a:latin typeface="Times New Roman" panose="02020603050405020304" pitchFamily="18" charset="0"/>
                          <a:cs typeface="Times New Roman" panose="02020603050405020304" pitchFamily="18" charset="0"/>
                        </a:rPr>
                        <a:t>180</a:t>
                      </a:r>
                      <a:r>
                        <a:rPr lang="en-US" altLang="zh-CN" sz="1200">
                          <a:latin typeface="Arial" panose="020B0604020202020204" pitchFamily="34" charset="0"/>
                          <a:cs typeface="Times New Roman" panose="02020603050405020304" pitchFamily="18" charset="0"/>
                        </a:rPr>
                        <a:t>°</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802005">
                <a:tc>
                  <a:txBody>
                    <a:bodyPr/>
                    <a:lstStyle/>
                    <a:p>
                      <a:pPr>
                        <a:buNone/>
                      </a:pPr>
                      <a:r>
                        <a:rPr lang="en-US" altLang="zh-CN" sz="1200">
                          <a:latin typeface="Times New Roman" panose="02020603050405020304" pitchFamily="18" charset="0"/>
                          <a:cs typeface="Times New Roman" panose="02020603050405020304" pitchFamily="18" charset="0"/>
                          <a:sym typeface="+mn-ea"/>
                        </a:rPr>
                        <a:t>&lt;90</a:t>
                      </a:r>
                      <a:r>
                        <a:rPr lang="zh-CN" altLang="zh-CN" sz="1200">
                          <a:latin typeface="Times New Roman" panose="02020603050405020304" pitchFamily="18" charset="0"/>
                          <a:cs typeface="Times New Roman" panose="02020603050405020304" pitchFamily="18" charset="0"/>
                          <a:sym typeface="+mn-ea"/>
                        </a:rPr>
                        <a:t>°</a:t>
                      </a:r>
                    </a:p>
                    <a:p>
                      <a:pPr>
                        <a:buNone/>
                      </a:pPr>
                      <a:r>
                        <a:rPr lang="en-US" altLang="zh-CN" sz="1200">
                          <a:latin typeface="Times New Roman" panose="02020603050405020304" pitchFamily="18" charset="0"/>
                          <a:cs typeface="Times New Roman" panose="02020603050405020304" pitchFamily="18" charset="0"/>
                          <a:sym typeface="+mn-ea"/>
                        </a:rPr>
                        <a:t>&lt;180</a:t>
                      </a:r>
                      <a:r>
                        <a:rPr lang="zh-CN" altLang="zh-CN" sz="1200">
                          <a:latin typeface="Times New Roman" panose="02020603050405020304" pitchFamily="18" charset="0"/>
                          <a:cs typeface="Times New Roman" panose="02020603050405020304" pitchFamily="18" charset="0"/>
                          <a:sym typeface="+mn-ea"/>
                        </a:rPr>
                        <a:t>°</a:t>
                      </a:r>
                      <a:endParaRPr lang="en-US" altLang="zh-CN" sz="1200">
                        <a:latin typeface="Times New Roman" panose="02020603050405020304" pitchFamily="18" charset="0"/>
                        <a:cs typeface="Times New Roman" panose="02020603050405020304" pitchFamily="18" charset="0"/>
                      </a:endParaRPr>
                    </a:p>
                    <a:p>
                      <a:pPr>
                        <a:buNone/>
                      </a:pPr>
                      <a:endParaRPr lang="zh-CN" altLang="zh-CN" sz="120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655320">
                <a:tc>
                  <a:txBody>
                    <a:bodyPr/>
                    <a:lstStyle/>
                    <a:p>
                      <a:pPr>
                        <a:buNone/>
                      </a:pPr>
                      <a:r>
                        <a:rPr lang="en-US" altLang="zh-CN" sz="1200">
                          <a:latin typeface="Times New Roman" panose="02020603050405020304" pitchFamily="18" charset="0"/>
                          <a:cs typeface="Times New Roman" panose="02020603050405020304" pitchFamily="18" charset="0"/>
                          <a:sym typeface="+mn-ea"/>
                        </a:rPr>
                        <a:t>90</a:t>
                      </a:r>
                      <a:r>
                        <a:rPr lang="zh-CN" altLang="zh-CN" sz="1200">
                          <a:latin typeface="Times New Roman" panose="02020603050405020304" pitchFamily="18" charset="0"/>
                          <a:cs typeface="Times New Roman" panose="02020603050405020304" pitchFamily="18" charset="0"/>
                          <a:sym typeface="+mn-ea"/>
                        </a:rPr>
                        <a:t>°</a:t>
                      </a:r>
                    </a:p>
                    <a:p>
                      <a:pPr>
                        <a:buNone/>
                      </a:pPr>
                      <a:r>
                        <a:rPr lang="en-US" altLang="zh-CN" sz="1200">
                          <a:latin typeface="Times New Roman" panose="02020603050405020304" pitchFamily="18" charset="0"/>
                          <a:cs typeface="Times New Roman" panose="02020603050405020304" pitchFamily="18" charset="0"/>
                          <a:sym typeface="+mn-ea"/>
                        </a:rPr>
                        <a:t>180</a:t>
                      </a:r>
                      <a:r>
                        <a:rPr lang="zh-CN" altLang="zh-CN" sz="1200">
                          <a:latin typeface="Times New Roman" panose="02020603050405020304" pitchFamily="18" charset="0"/>
                          <a:cs typeface="Times New Roman" panose="02020603050405020304" pitchFamily="18" charset="0"/>
                          <a:sym typeface="+mn-ea"/>
                        </a:rPr>
                        <a:t>°</a:t>
                      </a:r>
                    </a:p>
                    <a:p>
                      <a:pPr>
                        <a:buNone/>
                      </a:pPr>
                      <a:endParaRPr lang="zh-CN" altLang="zh-CN" sz="120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Polarity in molecules</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2428860" y="1857364"/>
            <a:ext cx="3071834" cy="1456597"/>
          </a:xfrm>
          <a:prstGeom prst="rect">
            <a:avLst/>
          </a:prstGeom>
          <a:noFill/>
          <a:ln w="9525">
            <a:noFill/>
            <a:miter lim="800000"/>
            <a:headEnd/>
            <a:tailEnd/>
          </a:ln>
          <a:effectLst/>
        </p:spPr>
      </p:pic>
      <p:grpSp>
        <p:nvGrpSpPr>
          <p:cNvPr id="27" name="组合 26"/>
          <p:cNvGrpSpPr/>
          <p:nvPr/>
        </p:nvGrpSpPr>
        <p:grpSpPr>
          <a:xfrm>
            <a:off x="2643571" y="3867047"/>
            <a:ext cx="3071834" cy="1456597"/>
            <a:chOff x="2500298" y="3571876"/>
            <a:chExt cx="3071834" cy="1456597"/>
          </a:xfrm>
        </p:grpSpPr>
        <p:pic>
          <p:nvPicPr>
            <p:cNvPr id="4" name="Picture 2"/>
            <p:cNvPicPr>
              <a:picLocks noChangeAspect="1" noChangeArrowheads="1"/>
            </p:cNvPicPr>
            <p:nvPr/>
          </p:nvPicPr>
          <p:blipFill>
            <a:blip r:embed="rId2"/>
            <a:srcRect/>
            <a:stretch>
              <a:fillRect/>
            </a:stretch>
          </p:blipFill>
          <p:spPr bwMode="auto">
            <a:xfrm>
              <a:off x="2500298" y="3571876"/>
              <a:ext cx="3071834" cy="1456597"/>
            </a:xfrm>
            <a:prstGeom prst="rect">
              <a:avLst/>
            </a:prstGeom>
            <a:noFill/>
            <a:ln w="9525">
              <a:noFill/>
              <a:miter lim="800000"/>
              <a:headEnd/>
              <a:tailEnd/>
            </a:ln>
            <a:effectLst/>
          </p:spPr>
        </p:pic>
        <p:sp>
          <p:nvSpPr>
            <p:cNvPr id="5" name="矩形 4"/>
            <p:cNvSpPr/>
            <p:nvPr/>
          </p:nvSpPr>
          <p:spPr>
            <a:xfrm>
              <a:off x="4214810" y="3571876"/>
              <a:ext cx="285752" cy="2143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43504" y="4500570"/>
              <a:ext cx="285752" cy="2143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061542" y="4500570"/>
              <a:ext cx="214314" cy="2143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3214678" y="3929066"/>
              <a:ext cx="571504" cy="50006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rot="16200000" flipV="1">
              <a:off x="4357686" y="3929066"/>
              <a:ext cx="571504" cy="571504"/>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786843" y="4094360"/>
            <a:ext cx="285752" cy="1285884"/>
            <a:chOff x="5786843" y="4094360"/>
            <a:chExt cx="285752" cy="1285884"/>
          </a:xfrm>
        </p:grpSpPr>
        <p:cxnSp>
          <p:nvCxnSpPr>
            <p:cNvPr id="15" name="直接箭头连接符 14"/>
            <p:cNvCxnSpPr/>
            <p:nvPr/>
          </p:nvCxnSpPr>
          <p:spPr>
            <a:xfrm rot="5400000" flipH="1" flipV="1">
              <a:off x="5286380" y="4736508"/>
              <a:ext cx="1285884" cy="1588"/>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786843" y="5085184"/>
              <a:ext cx="285752"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6286909" y="4548390"/>
            <a:ext cx="2273379" cy="461665"/>
          </a:xfrm>
          <a:prstGeom prst="rect">
            <a:avLst/>
          </a:prstGeom>
          <a:noFill/>
        </p:spPr>
        <p:txBody>
          <a:bodyPr wrap="none" rtlCol="0">
            <a:spAutoFit/>
          </a:bodyPr>
          <a:lstStyle/>
          <a:p>
            <a:r>
              <a:rPr lang="en-US" altLang="zh-CN" sz="2400" dirty="0"/>
              <a:t>Molecular Dipole</a:t>
            </a:r>
            <a:endParaRPr lang="zh-CN" altLang="en-US" sz="2400" dirty="0"/>
          </a:p>
        </p:txBody>
      </p:sp>
      <p:sp>
        <p:nvSpPr>
          <p:cNvPr id="28" name="TextBox 27"/>
          <p:cNvSpPr txBox="1"/>
          <p:nvPr/>
        </p:nvSpPr>
        <p:spPr>
          <a:xfrm>
            <a:off x="3115377" y="5539103"/>
            <a:ext cx="1956689" cy="461665"/>
          </a:xfrm>
          <a:prstGeom prst="rect">
            <a:avLst/>
          </a:prstGeom>
          <a:noFill/>
        </p:spPr>
        <p:txBody>
          <a:bodyPr wrap="none" rtlCol="0">
            <a:spAutoFit/>
          </a:bodyPr>
          <a:lstStyle/>
          <a:p>
            <a:r>
              <a:rPr lang="en-US" altLang="zh-CN" sz="2400" dirty="0"/>
              <a:t>Polar molecule</a:t>
            </a:r>
            <a:endParaRPr lang="zh-CN" altLang="en-US" sz="2400" dirty="0"/>
          </a:p>
        </p:txBody>
      </p:sp>
      <p:grpSp>
        <p:nvGrpSpPr>
          <p:cNvPr id="8" name="组合 7"/>
          <p:cNvGrpSpPr/>
          <p:nvPr/>
        </p:nvGrpSpPr>
        <p:grpSpPr>
          <a:xfrm>
            <a:off x="500034" y="4071942"/>
            <a:ext cx="1536318" cy="646331"/>
            <a:chOff x="500034" y="4071942"/>
            <a:chExt cx="1536318" cy="646331"/>
          </a:xfrm>
        </p:grpSpPr>
        <p:sp>
          <p:nvSpPr>
            <p:cNvPr id="29" name="TextBox 28"/>
            <p:cNvSpPr txBox="1"/>
            <p:nvPr/>
          </p:nvSpPr>
          <p:spPr>
            <a:xfrm>
              <a:off x="500034" y="4071942"/>
              <a:ext cx="1536318" cy="646331"/>
            </a:xfrm>
            <a:prstGeom prst="rect">
              <a:avLst/>
            </a:prstGeom>
            <a:solidFill>
              <a:schemeClr val="accent4">
                <a:lumMod val="40000"/>
                <a:lumOff val="60000"/>
              </a:schemeClr>
            </a:solidFill>
          </p:spPr>
          <p:txBody>
            <a:bodyPr wrap="none" rtlCol="0">
              <a:spAutoFit/>
            </a:bodyPr>
            <a:lstStyle/>
            <a:p>
              <a:endParaRPr lang="en-US" altLang="zh-CN" dirty="0"/>
            </a:p>
            <a:p>
              <a:r>
                <a:rPr lang="en-US" altLang="zh-CN" dirty="0"/>
                <a:t>Polarity Vector</a:t>
              </a:r>
              <a:endParaRPr lang="zh-CN" altLang="en-US" dirty="0"/>
            </a:p>
          </p:txBody>
        </p:sp>
        <p:cxnSp>
          <p:nvCxnSpPr>
            <p:cNvPr id="32" name="直接箭头连接符 31"/>
            <p:cNvCxnSpPr/>
            <p:nvPr/>
          </p:nvCxnSpPr>
          <p:spPr>
            <a:xfrm>
              <a:off x="642910" y="4214818"/>
              <a:ext cx="78581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214546" y="3429000"/>
            <a:ext cx="4071967" cy="743060"/>
            <a:chOff x="2214546" y="3429000"/>
            <a:chExt cx="4071967" cy="743060"/>
          </a:xfrm>
        </p:grpSpPr>
        <p:pic>
          <p:nvPicPr>
            <p:cNvPr id="14" name="Picture 2"/>
            <p:cNvPicPr>
              <a:picLocks noChangeAspect="1" noChangeArrowheads="1"/>
            </p:cNvPicPr>
            <p:nvPr/>
          </p:nvPicPr>
          <p:blipFill>
            <a:blip r:embed="rId2"/>
            <a:srcRect/>
            <a:stretch>
              <a:fillRect/>
            </a:stretch>
          </p:blipFill>
          <p:spPr bwMode="auto">
            <a:xfrm>
              <a:off x="2214546" y="3429000"/>
              <a:ext cx="4071967" cy="743060"/>
            </a:xfrm>
            <a:prstGeom prst="rect">
              <a:avLst/>
            </a:prstGeom>
            <a:noFill/>
            <a:ln w="9525">
              <a:noFill/>
              <a:miter lim="800000"/>
              <a:headEnd/>
              <a:tailEnd/>
            </a:ln>
            <a:effectLst/>
          </p:spPr>
        </p:pic>
        <p:sp>
          <p:nvSpPr>
            <p:cNvPr id="16" name="矩形 15"/>
            <p:cNvSpPr/>
            <p:nvPr/>
          </p:nvSpPr>
          <p:spPr>
            <a:xfrm>
              <a:off x="2643174" y="3571876"/>
              <a:ext cx="285752" cy="2143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214810" y="3500438"/>
              <a:ext cx="285752" cy="2143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86446" y="3500438"/>
              <a:ext cx="297722" cy="2886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en-US" altLang="zh-CN" dirty="0"/>
              <a:t>Polarity in molecules</a:t>
            </a:r>
            <a:endParaRPr lang="zh-CN" altLang="en-US" dirty="0"/>
          </a:p>
        </p:txBody>
      </p:sp>
      <p:sp>
        <p:nvSpPr>
          <p:cNvPr id="5" name="矩形 4"/>
          <p:cNvSpPr/>
          <p:nvPr/>
        </p:nvSpPr>
        <p:spPr>
          <a:xfrm>
            <a:off x="4214810" y="3571876"/>
            <a:ext cx="285752" cy="2143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785786" y="4669705"/>
            <a:ext cx="7316875" cy="1200329"/>
          </a:xfrm>
          <a:prstGeom prst="rect">
            <a:avLst/>
          </a:prstGeom>
          <a:noFill/>
        </p:spPr>
        <p:txBody>
          <a:bodyPr wrap="none" rtlCol="0">
            <a:spAutoFit/>
          </a:bodyPr>
          <a:lstStyle/>
          <a:p>
            <a:r>
              <a:rPr lang="en-US" altLang="zh-CN" sz="2400" dirty="0"/>
              <a:t>Symmetrical shape --- Two polar bonds cancel each other </a:t>
            </a:r>
          </a:p>
          <a:p>
            <a:r>
              <a:rPr lang="en-US" altLang="zh-CN" sz="2400" dirty="0"/>
              <a:t>No Molecular Dipole</a:t>
            </a:r>
          </a:p>
          <a:p>
            <a:pPr algn="ctr"/>
            <a:r>
              <a:rPr lang="en-US" altLang="zh-CN" sz="2400" dirty="0"/>
              <a:t>Non-polar molecule</a:t>
            </a:r>
            <a:endParaRPr lang="zh-CN" altLang="en-US" sz="2400" dirty="0"/>
          </a:p>
        </p:txBody>
      </p:sp>
      <p:pic>
        <p:nvPicPr>
          <p:cNvPr id="2050" name="Picture 2"/>
          <p:cNvPicPr>
            <a:picLocks noChangeAspect="1" noChangeArrowheads="1"/>
          </p:cNvPicPr>
          <p:nvPr/>
        </p:nvPicPr>
        <p:blipFill>
          <a:blip r:embed="rId2"/>
          <a:srcRect/>
          <a:stretch>
            <a:fillRect/>
          </a:stretch>
        </p:blipFill>
        <p:spPr bwMode="auto">
          <a:xfrm>
            <a:off x="2143108" y="2000240"/>
            <a:ext cx="4071967" cy="743060"/>
          </a:xfrm>
          <a:prstGeom prst="rect">
            <a:avLst/>
          </a:prstGeom>
          <a:noFill/>
          <a:ln w="9525">
            <a:noFill/>
            <a:miter lim="800000"/>
            <a:headEnd/>
            <a:tailEnd/>
          </a:ln>
          <a:effectLst/>
        </p:spPr>
      </p:pic>
      <p:grpSp>
        <p:nvGrpSpPr>
          <p:cNvPr id="4" name="组合 3"/>
          <p:cNvGrpSpPr/>
          <p:nvPr/>
        </p:nvGrpSpPr>
        <p:grpSpPr>
          <a:xfrm>
            <a:off x="3000365" y="3643314"/>
            <a:ext cx="2286015" cy="1588"/>
            <a:chOff x="3000365" y="3643314"/>
            <a:chExt cx="2286015" cy="1588"/>
          </a:xfrm>
        </p:grpSpPr>
        <p:cxnSp>
          <p:nvCxnSpPr>
            <p:cNvPr id="9" name="直接箭头连接符 8"/>
            <p:cNvCxnSpPr/>
            <p:nvPr/>
          </p:nvCxnSpPr>
          <p:spPr>
            <a:xfrm rot="10800000">
              <a:off x="3000365" y="3643314"/>
              <a:ext cx="714380" cy="158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572000" y="3643314"/>
              <a:ext cx="714380" cy="158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Polarity in molecules</a:t>
            </a:r>
            <a:endParaRPr lang="zh-CN" altLang="en-US" dirty="0"/>
          </a:p>
        </p:txBody>
      </p:sp>
      <p:pic>
        <p:nvPicPr>
          <p:cNvPr id="3075" name="Picture 3"/>
          <p:cNvPicPr>
            <a:picLocks noChangeAspect="1" noChangeArrowheads="1"/>
          </p:cNvPicPr>
          <p:nvPr/>
        </p:nvPicPr>
        <p:blipFill>
          <a:blip r:embed="rId2"/>
          <a:srcRect/>
          <a:stretch>
            <a:fillRect/>
          </a:stretch>
        </p:blipFill>
        <p:spPr bwMode="auto">
          <a:xfrm>
            <a:off x="-32" y="2285992"/>
            <a:ext cx="4500594" cy="3007768"/>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4429124" y="2333731"/>
            <a:ext cx="4714908" cy="266690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714348" y="2643182"/>
            <a:ext cx="7937556" cy="1785950"/>
          </a:xfrm>
          <a:prstGeom prst="rect">
            <a:avLst/>
          </a:prstGeom>
          <a:noFill/>
          <a:ln w="9525">
            <a:noFill/>
            <a:miter lim="800000"/>
            <a:headEnd/>
            <a:tailEnd/>
          </a:ln>
          <a:effectLst/>
        </p:spPr>
      </p:pic>
      <p:sp>
        <p:nvSpPr>
          <p:cNvPr id="4" name="标题 1"/>
          <p:cNvSpPr>
            <a:spLocks noGrp="1"/>
          </p:cNvSpPr>
          <p:nvPr>
            <p:ph type="title"/>
          </p:nvPr>
        </p:nvSpPr>
        <p:spPr/>
        <p:txBody>
          <a:bodyPr/>
          <a:lstStyle/>
          <a:p>
            <a:r>
              <a:rPr lang="en-US" altLang="zh-CN" dirty="0"/>
              <a:t>Polarity in molecules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Polarity in molecules</a:t>
            </a:r>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857224" y="2132638"/>
            <a:ext cx="7068349" cy="264320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Ion Formation</a:t>
            </a:r>
          </a:p>
        </p:txBody>
      </p:sp>
      <p:sp>
        <p:nvSpPr>
          <p:cNvPr id="3" name="内容占位符 2"/>
          <p:cNvSpPr>
            <a:spLocks noGrp="1"/>
          </p:cNvSpPr>
          <p:nvPr>
            <p:ph sz="quarter" idx="1"/>
          </p:nvPr>
        </p:nvSpPr>
        <p:spPr/>
        <p:txBody>
          <a:bodyPr>
            <a:normAutofit fontScale="85000" lnSpcReduction="10000"/>
          </a:bodyPr>
          <a:lstStyle/>
          <a:p>
            <a:r>
              <a:rPr lang="en-US" altLang="zh-CN" dirty="0"/>
              <a:t>Metal elements in group 1, 2, 3 lose all of the valence electron .  e.g. Na</a:t>
            </a:r>
            <a:r>
              <a:rPr lang="en-US" altLang="zh-CN" baseline="30000" dirty="0"/>
              <a:t>+</a:t>
            </a:r>
            <a:r>
              <a:rPr lang="en-US" altLang="zh-CN" dirty="0"/>
              <a:t>, Ca</a:t>
            </a:r>
            <a:r>
              <a:rPr lang="en-US" altLang="zh-CN" baseline="30000" dirty="0"/>
              <a:t>2+</a:t>
            </a:r>
            <a:endParaRPr lang="en-US" altLang="zh-CN" dirty="0"/>
          </a:p>
          <a:p>
            <a:endParaRPr lang="en-US" altLang="zh-CN" dirty="0"/>
          </a:p>
          <a:p>
            <a:r>
              <a:rPr lang="en-US" altLang="zh-CN" dirty="0"/>
              <a:t>Non-metal elements in group 6, 7 gain electrons to fill the valence shell.  e.g. </a:t>
            </a:r>
            <a:r>
              <a:rPr lang="en-US" altLang="zh-CN" dirty="0" err="1"/>
              <a:t>Cl</a:t>
            </a:r>
            <a:r>
              <a:rPr lang="en-US" altLang="zh-CN" baseline="30000" dirty="0" err="1"/>
              <a:t>-</a:t>
            </a:r>
            <a:r>
              <a:rPr lang="en-US" altLang="zh-CN" dirty="0"/>
              <a:t>, O</a:t>
            </a:r>
            <a:r>
              <a:rPr lang="en-US" altLang="zh-CN" baseline="30000" dirty="0"/>
              <a:t>2-</a:t>
            </a:r>
            <a:endParaRPr lang="en-US" altLang="zh-CN" dirty="0"/>
          </a:p>
          <a:p>
            <a:endParaRPr lang="en-US" altLang="zh-CN" dirty="0"/>
          </a:p>
          <a:p>
            <a:r>
              <a:rPr lang="en-US" altLang="zh-CN" dirty="0"/>
              <a:t>Transition metals usually form stable ions with different charges (mostly with 2+) but with charges no more than 3+.  e.g. Fe</a:t>
            </a:r>
            <a:r>
              <a:rPr lang="en-US" altLang="zh-CN" baseline="30000" dirty="0"/>
              <a:t>2+</a:t>
            </a:r>
            <a:r>
              <a:rPr lang="en-US" altLang="zh-CN" dirty="0"/>
              <a:t>, Fe</a:t>
            </a:r>
            <a:r>
              <a:rPr lang="en-US" altLang="zh-CN" baseline="30000" dirty="0"/>
              <a:t>3+</a:t>
            </a:r>
            <a:endParaRPr lang="en-US" altLang="zh-CN" dirty="0"/>
          </a:p>
          <a:p>
            <a:endParaRPr lang="zh-CN" altLang="en-US" dirty="0"/>
          </a:p>
          <a:p>
            <a:r>
              <a:rPr lang="en-US" altLang="zh-CN" dirty="0">
                <a:sym typeface="+mn-ea"/>
              </a:rPr>
              <a:t>Polyatomic ions are atoms that combine with covalent bonds and have overall charges. E.g. SO</a:t>
            </a:r>
            <a:r>
              <a:rPr lang="en-US" altLang="zh-CN" baseline="-25000" dirty="0">
                <a:sym typeface="+mn-ea"/>
              </a:rPr>
              <a:t>4</a:t>
            </a:r>
            <a:r>
              <a:rPr lang="en-US" altLang="zh-CN" baseline="30000" dirty="0">
                <a:sym typeface="+mn-ea"/>
              </a:rPr>
              <a:t>2-</a:t>
            </a:r>
            <a:r>
              <a:rPr lang="en-US" altLang="zh-CN" dirty="0">
                <a:sym typeface="+mn-ea"/>
              </a:rPr>
              <a:t>, PO</a:t>
            </a:r>
            <a:r>
              <a:rPr lang="en-US" altLang="zh-CN" baseline="-25000" dirty="0">
                <a:sym typeface="+mn-ea"/>
              </a:rPr>
              <a:t>4</a:t>
            </a:r>
            <a:r>
              <a:rPr lang="en-US" altLang="zh-CN" baseline="30000" dirty="0">
                <a:sym typeface="+mn-ea"/>
              </a:rPr>
              <a:t>3-</a:t>
            </a:r>
            <a:r>
              <a:rPr lang="en-US" altLang="zh-CN" dirty="0">
                <a:sym typeface="+mn-ea"/>
              </a:rPr>
              <a:t>, NO</a:t>
            </a:r>
            <a:r>
              <a:rPr lang="en-US" altLang="zh-CN" baseline="-25000" dirty="0">
                <a:sym typeface="+mn-ea"/>
              </a:rPr>
              <a:t>3</a:t>
            </a:r>
            <a:r>
              <a:rPr lang="en-US" altLang="zh-CN" baseline="30000" dirty="0">
                <a:sym typeface="+mn-ea"/>
              </a:rPr>
              <a:t>-</a:t>
            </a:r>
            <a:r>
              <a:rPr lang="en-US" altLang="zh-CN" dirty="0">
                <a:sym typeface="+mn-ea"/>
              </a:rPr>
              <a:t>, HCO</a:t>
            </a:r>
            <a:r>
              <a:rPr lang="en-US" altLang="zh-CN" baseline="-25000" dirty="0">
                <a:sym typeface="+mn-ea"/>
              </a:rPr>
              <a:t>3</a:t>
            </a:r>
            <a:r>
              <a:rPr lang="en-US" altLang="zh-CN" baseline="30000" dirty="0">
                <a:sym typeface="+mn-ea"/>
              </a:rPr>
              <a:t>-</a:t>
            </a:r>
            <a:r>
              <a:rPr lang="en-US" altLang="zh-CN" dirty="0">
                <a:sym typeface="+mn-ea"/>
              </a:rPr>
              <a:t>, CO</a:t>
            </a:r>
            <a:r>
              <a:rPr lang="en-US" altLang="zh-CN" baseline="-25000" dirty="0">
                <a:sym typeface="+mn-ea"/>
              </a:rPr>
              <a:t>3</a:t>
            </a:r>
            <a:r>
              <a:rPr lang="en-US" altLang="zh-CN" baseline="30000" dirty="0">
                <a:sym typeface="+mn-ea"/>
              </a:rPr>
              <a:t>2-</a:t>
            </a:r>
            <a:r>
              <a:rPr lang="en-US" altLang="zh-CN" dirty="0">
                <a:sym typeface="+mn-ea"/>
              </a:rPr>
              <a:t>, etc.</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Molecular geometry determines molecular polarity</a:t>
            </a:r>
            <a:endParaRPr lang="zh-CN" altLang="en-US" dirty="0"/>
          </a:p>
        </p:txBody>
      </p:sp>
      <p:sp>
        <p:nvSpPr>
          <p:cNvPr id="3" name="内容占位符 2"/>
          <p:cNvSpPr>
            <a:spLocks noGrp="1"/>
          </p:cNvSpPr>
          <p:nvPr>
            <p:ph sz="quarter" idx="1"/>
          </p:nvPr>
        </p:nvSpPr>
        <p:spPr/>
        <p:txBody>
          <a:bodyPr/>
          <a:lstStyle/>
          <a:p>
            <a:r>
              <a:rPr lang="en-US" altLang="zh-CN" dirty="0"/>
              <a:t>If there are no lone pairs and all the atoms attached to the central atom are the same, the molecules are non-polar as there is no net dipole.</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1403648" y="3429000"/>
            <a:ext cx="6415260" cy="21384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dirty="0"/>
              <a:t>If the atoms attached to the central atom are not all the same, there may or may not be a net dipole depending on the symmetry.</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1167480" y="3284984"/>
            <a:ext cx="7043736" cy="23762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lstStyle/>
          <a:p>
            <a:r>
              <a:rPr lang="en-US" altLang="zh-CN" dirty="0"/>
              <a:t>The presence of lone pairs often, but not always, results in a polar molecule. It again depends on symmetry and whether dipoles cancel.</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1187624" y="3284984"/>
            <a:ext cx="6494565" cy="2016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3350" y="332105"/>
            <a:ext cx="8877300" cy="2209800"/>
          </a:xfrm>
          <a:prstGeom prst="rect">
            <a:avLst/>
          </a:prstGeom>
        </p:spPr>
      </p:pic>
      <p:pic>
        <p:nvPicPr>
          <p:cNvPr id="5" name="图片 4"/>
          <p:cNvPicPr>
            <a:picLocks noChangeAspect="1"/>
          </p:cNvPicPr>
          <p:nvPr/>
        </p:nvPicPr>
        <p:blipFill>
          <a:blip r:embed="rId3"/>
          <a:stretch>
            <a:fillRect/>
          </a:stretch>
        </p:blipFill>
        <p:spPr>
          <a:xfrm>
            <a:off x="133350" y="2492375"/>
            <a:ext cx="8876665" cy="1339215"/>
          </a:xfrm>
          <a:prstGeom prst="rect">
            <a:avLst/>
          </a:prstGeom>
        </p:spPr>
      </p:pic>
      <p:pic>
        <p:nvPicPr>
          <p:cNvPr id="6" name="图片 5"/>
          <p:cNvPicPr>
            <a:picLocks noChangeAspect="1"/>
          </p:cNvPicPr>
          <p:nvPr/>
        </p:nvPicPr>
        <p:blipFill>
          <a:blip r:embed="rId4"/>
          <a:stretch>
            <a:fillRect/>
          </a:stretch>
        </p:blipFill>
        <p:spPr>
          <a:xfrm>
            <a:off x="133350" y="3789680"/>
            <a:ext cx="8858250" cy="30226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stretch>
            <a:fillRect/>
          </a:stretch>
        </p:blipFill>
        <p:spPr>
          <a:xfrm>
            <a:off x="107950" y="907415"/>
            <a:ext cx="8896350" cy="1352550"/>
          </a:xfrm>
          <a:prstGeom prst="rect">
            <a:avLst/>
          </a:prstGeom>
        </p:spPr>
      </p:pic>
      <p:pic>
        <p:nvPicPr>
          <p:cNvPr id="5" name="图片 4"/>
          <p:cNvPicPr>
            <a:picLocks noChangeAspect="1"/>
          </p:cNvPicPr>
          <p:nvPr/>
        </p:nvPicPr>
        <p:blipFill>
          <a:blip r:embed="rId4"/>
          <a:stretch>
            <a:fillRect/>
          </a:stretch>
        </p:blipFill>
        <p:spPr>
          <a:xfrm>
            <a:off x="107950" y="2205355"/>
            <a:ext cx="8896985" cy="264604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
          </p:nvPr>
        </p:nvPicPr>
        <p:blipFill>
          <a:blip r:embed="rId2"/>
          <a:stretch>
            <a:fillRect/>
          </a:stretch>
        </p:blipFill>
        <p:spPr>
          <a:xfrm>
            <a:off x="495300" y="980440"/>
            <a:ext cx="8355965" cy="457581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705" y="332105"/>
            <a:ext cx="8973185" cy="2016760"/>
          </a:xfrm>
          <a:prstGeom prst="rect">
            <a:avLst/>
          </a:prstGeom>
        </p:spPr>
      </p:pic>
      <p:pic>
        <p:nvPicPr>
          <p:cNvPr id="5" name="图片 4"/>
          <p:cNvPicPr>
            <a:picLocks noChangeAspect="1"/>
          </p:cNvPicPr>
          <p:nvPr/>
        </p:nvPicPr>
        <p:blipFill>
          <a:blip r:embed="rId3"/>
          <a:stretch>
            <a:fillRect/>
          </a:stretch>
        </p:blipFill>
        <p:spPr>
          <a:xfrm>
            <a:off x="323850" y="2348865"/>
            <a:ext cx="8766810" cy="234188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7405" y="476022"/>
            <a:ext cx="7620000" cy="990600"/>
          </a:xfrm>
        </p:spPr>
        <p:txBody>
          <a:bodyPr>
            <a:normAutofit fontScale="90000"/>
          </a:bodyPr>
          <a:lstStyle/>
          <a:p>
            <a:pPr>
              <a:lnSpc>
                <a:spcPts val="3600"/>
              </a:lnSpc>
            </a:pPr>
            <a:r>
              <a:rPr lang="en-US" altLang="zh-CN" dirty="0">
                <a:solidFill>
                  <a:srgbClr val="FF0000"/>
                </a:solidFill>
              </a:rPr>
              <a:t>4.5 Advanced Covalent structure (Higher Level)</a:t>
            </a:r>
          </a:p>
        </p:txBody>
      </p:sp>
      <p:pic>
        <p:nvPicPr>
          <p:cNvPr id="2" name="图片 1"/>
          <p:cNvPicPr>
            <a:picLocks noChangeAspect="1"/>
          </p:cNvPicPr>
          <p:nvPr/>
        </p:nvPicPr>
        <p:blipFill>
          <a:blip r:embed="rId2"/>
          <a:stretch>
            <a:fillRect/>
          </a:stretch>
        </p:blipFill>
        <p:spPr>
          <a:xfrm>
            <a:off x="203200" y="1538605"/>
            <a:ext cx="8714105" cy="412369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5"/>
          <a:srcRect t="40542"/>
          <a:stretch>
            <a:fillRect/>
          </a:stretch>
        </p:blipFill>
        <p:spPr>
          <a:xfrm>
            <a:off x="539115" y="44450"/>
            <a:ext cx="7979410" cy="3644265"/>
          </a:xfrm>
          <a:prstGeom prst="rect">
            <a:avLst/>
          </a:prstGeom>
        </p:spPr>
      </p:pic>
      <p:pic>
        <p:nvPicPr>
          <p:cNvPr id="8" name="图片 7"/>
          <p:cNvPicPr>
            <a:picLocks noChangeAspect="1"/>
          </p:cNvPicPr>
          <p:nvPr>
            <p:custDataLst>
              <p:tags r:id="rId2"/>
            </p:custDataLst>
          </p:nvPr>
        </p:nvPicPr>
        <p:blipFill>
          <a:blip r:embed="rId6"/>
          <a:stretch>
            <a:fillRect/>
          </a:stretch>
        </p:blipFill>
        <p:spPr>
          <a:xfrm>
            <a:off x="539115" y="3688715"/>
            <a:ext cx="7979410" cy="348615"/>
          </a:xfrm>
          <a:prstGeom prst="rect">
            <a:avLst/>
          </a:prstGeom>
        </p:spPr>
      </p:pic>
      <p:pic>
        <p:nvPicPr>
          <p:cNvPr id="9" name="图片 8"/>
          <p:cNvPicPr>
            <a:picLocks noChangeAspect="1"/>
          </p:cNvPicPr>
          <p:nvPr>
            <p:custDataLst>
              <p:tags r:id="rId3"/>
            </p:custDataLst>
          </p:nvPr>
        </p:nvPicPr>
        <p:blipFill>
          <a:blip r:embed="rId7"/>
          <a:stretch>
            <a:fillRect/>
          </a:stretch>
        </p:blipFill>
        <p:spPr>
          <a:xfrm>
            <a:off x="539115" y="4149090"/>
            <a:ext cx="7978775" cy="269494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Resonance Structures</a:t>
            </a:r>
            <a:endParaRPr lang="zh-CN" altLang="en-US" dirty="0"/>
          </a:p>
        </p:txBody>
      </p:sp>
      <p:sp>
        <p:nvSpPr>
          <p:cNvPr id="3" name="内容占位符 2"/>
          <p:cNvSpPr>
            <a:spLocks noGrp="1"/>
          </p:cNvSpPr>
          <p:nvPr>
            <p:ph sz="quarter" idx="1"/>
          </p:nvPr>
        </p:nvSpPr>
        <p:spPr>
          <a:xfrm>
            <a:off x="612648" y="1600200"/>
            <a:ext cx="8153400" cy="2548880"/>
          </a:xfrm>
        </p:spPr>
        <p:txBody>
          <a:bodyPr/>
          <a:lstStyle/>
          <a:p>
            <a:r>
              <a:rPr lang="en-US" altLang="zh-CN" dirty="0"/>
              <a:t>The Lewis structures that can be drawn are known as </a:t>
            </a:r>
            <a:r>
              <a:rPr lang="en-US" altLang="zh-CN" b="1" dirty="0"/>
              <a:t>resonance structures</a:t>
            </a:r>
            <a:r>
              <a:rPr lang="en-US" altLang="zh-CN" dirty="0"/>
              <a:t>, while it is recognized that neither of these is the correct structure. </a:t>
            </a:r>
          </a:p>
          <a:p>
            <a:r>
              <a:rPr lang="en-US" altLang="zh-CN" dirty="0"/>
              <a:t>The true structure is an intermediate form, known as the </a:t>
            </a:r>
            <a:r>
              <a:rPr lang="en-US" altLang="zh-CN" b="1" dirty="0"/>
              <a:t>resonance hybrid</a:t>
            </a:r>
            <a:r>
              <a:rPr lang="en-US" altLang="zh-CN" dirty="0"/>
              <a:t>.</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1043305" y="4364990"/>
            <a:ext cx="7110095" cy="901065"/>
          </a:xfrm>
          <a:prstGeom prst="rect">
            <a:avLst/>
          </a:prstGeom>
        </p:spPr>
      </p:pic>
      <p:graphicFrame>
        <p:nvGraphicFramePr>
          <p:cNvPr id="5" name="对象 4"/>
          <p:cNvGraphicFramePr>
            <a:graphicFrameLocks noChangeAspect="1"/>
          </p:cNvGraphicFramePr>
          <p:nvPr/>
        </p:nvGraphicFramePr>
        <p:xfrm>
          <a:off x="1835696" y="5589240"/>
          <a:ext cx="5707053" cy="864096"/>
        </p:xfrm>
        <a:graphic>
          <a:graphicData uri="http://schemas.openxmlformats.org/presentationml/2006/ole">
            <mc:AlternateContent xmlns:mc="http://schemas.openxmlformats.org/markup-compatibility/2006">
              <mc:Choice xmlns:v="urn:schemas-microsoft-com:vml" Requires="v">
                <p:oleObj name="CS ChemDraw Drawing" r:id="rId3" imgW="1219200" imgH="190500" progId="ChemDraw.Document.6.0">
                  <p:embed/>
                </p:oleObj>
              </mc:Choice>
              <mc:Fallback>
                <p:oleObj name="CS ChemDraw Drawing" r:id="rId3" imgW="1219200" imgH="190500" progId="ChemDraw.Document.6.0">
                  <p:embed/>
                  <p:pic>
                    <p:nvPicPr>
                      <p:cNvPr id="0" name="图片 8245"/>
                      <p:cNvPicPr/>
                      <p:nvPr/>
                    </p:nvPicPr>
                    <p:blipFill>
                      <a:blip r:embed="rId4"/>
                      <a:stretch>
                        <a:fillRect/>
                      </a:stretch>
                    </p:blipFill>
                    <p:spPr>
                      <a:xfrm>
                        <a:off x="1835696" y="5589240"/>
                        <a:ext cx="5707053" cy="864096"/>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Y0NzJhMjVlNjIxMjNiNmIyMGM0ZjAyZTVmMGU4NWIifQ=="/>
  <p:tag name="KSO_WPP_MARK_KEY" val="6d98adfe-d853-4ba7-b2ff-677a966d64c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TABLE_ENDDRAG_ORIGIN_RECT" val="67*388"/>
  <p:tag name="TABLE_ENDDRAG_RECT" val="652*116*67*388"/>
</p:tagLst>
</file>

<file path=ppt/tags/tag14.xml><?xml version="1.0" encoding="utf-8"?>
<p:tagLst xmlns:a="http://schemas.openxmlformats.org/drawingml/2006/main" xmlns:r="http://schemas.openxmlformats.org/officeDocument/2006/relationships" xmlns:p="http://schemas.openxmlformats.org/presentationml/2006/main">
  <p:tag name="TABLE_ENDDRAG_ORIGIN_RECT" val="56*379"/>
  <p:tag name="TABLE_ENDDRAG_RECT" val="663*116*56*379"/>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56*379"/>
  <p:tag name="TABLE_ENDDRAG_RECT" val="663*116*56*379"/>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TABLE_ENDDRAG_ORIGIN_RECT" val="671*30"/>
  <p:tag name="TABLE_ENDDRAG_RECT" val="27*453*671*30"/>
</p:tagLst>
</file>

<file path=ppt/tags/tag21.xml><?xml version="1.0" encoding="utf-8"?>
<p:tagLst xmlns:a="http://schemas.openxmlformats.org/drawingml/2006/main" xmlns:r="http://schemas.openxmlformats.org/officeDocument/2006/relationships" xmlns:p="http://schemas.openxmlformats.org/presentationml/2006/main">
  <p:tag name="TABLE_ENDDRAG_ORIGIN_RECT" val="668*30"/>
  <p:tag name="TABLE_ENDDRAG_RECT" val="35*241*668*30"/>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TABLE_ENDDRAG_ORIGIN_RECT" val="130*328"/>
  <p:tag name="TABLE_ENDDRAG_RECT" val="103*145*130*328"/>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2920</TotalTime>
  <Words>9400</Words>
  <Application>Microsoft Office PowerPoint</Application>
  <PresentationFormat>On-screen Show (4:3)</PresentationFormat>
  <Paragraphs>1284</Paragraphs>
  <Slides>250</Slides>
  <Notes>28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250</vt:i4>
      </vt:variant>
    </vt:vector>
  </HeadingPairs>
  <TitlesOfParts>
    <vt:vector size="266" baseType="lpstr">
      <vt:lpstr>Lucida Grande</vt:lpstr>
      <vt:lpstr>MundoSansStd-Bold</vt:lpstr>
      <vt:lpstr>宋体</vt:lpstr>
      <vt:lpstr>Arial</vt:lpstr>
      <vt:lpstr>Calibri</vt:lpstr>
      <vt:lpstr>Comic Sans MS</vt:lpstr>
      <vt:lpstr>Constantia</vt:lpstr>
      <vt:lpstr>Tahoma</vt:lpstr>
      <vt:lpstr>Times New Roman</vt:lpstr>
      <vt:lpstr>Tw Cen MT</vt:lpstr>
      <vt:lpstr>Verdana</vt:lpstr>
      <vt:lpstr>Wingdings</vt:lpstr>
      <vt:lpstr>Wingdings 2</vt:lpstr>
      <vt:lpstr>中性</vt:lpstr>
      <vt:lpstr>CS ChemDraw Drawing</vt:lpstr>
      <vt:lpstr>Document</vt:lpstr>
      <vt:lpstr>Topic 4  chemical bonding &amp; Structure</vt:lpstr>
      <vt:lpstr>Chemical Bond</vt:lpstr>
      <vt:lpstr>Chemical Bond</vt:lpstr>
      <vt:lpstr>Electronegativity of Elements</vt:lpstr>
      <vt:lpstr>PowerPoint Presentation</vt:lpstr>
      <vt:lpstr>4.1 Ionic Bonding &amp; Structures</vt:lpstr>
      <vt:lpstr>PowerPoint Presentation</vt:lpstr>
      <vt:lpstr>Orruring situation</vt:lpstr>
      <vt:lpstr>Ion Formation</vt:lpstr>
      <vt:lpstr>PowerPoint Presentation</vt:lpstr>
      <vt:lpstr>Ionic Bonding</vt:lpstr>
      <vt:lpstr>Crystal lattice</vt:lpstr>
      <vt:lpstr>Physical Properties of ionic compounds</vt:lpstr>
      <vt:lpstr>Comparing ionic bond strength between ionic compounds</vt:lpstr>
      <vt:lpstr>PowerPoint Presentation</vt:lpstr>
      <vt:lpstr>PowerPoint Presentation</vt:lpstr>
      <vt:lpstr>4.2 Metallic Bonding &amp; Structures</vt:lpstr>
      <vt:lpstr>PowerPoint Presentation</vt:lpstr>
      <vt:lpstr>Metallic–covalent bonding continuum</vt:lpstr>
      <vt:lpstr>Metallic bonding</vt:lpstr>
      <vt:lpstr>Malleability &amp; ductility</vt:lpstr>
      <vt:lpstr>PowerPoint Presentation</vt:lpstr>
      <vt:lpstr>Electrical conductivity</vt:lpstr>
      <vt:lpstr>Heat conductivity</vt:lpstr>
      <vt:lpstr>Superconductivity</vt:lpstr>
      <vt:lpstr>PowerPoint Presentation</vt:lpstr>
      <vt:lpstr>PowerPoint Presentation</vt:lpstr>
      <vt:lpstr>Strength of metallic bonding</vt:lpstr>
      <vt:lpstr>Metallic bonding in transition metals (HL)</vt:lpstr>
      <vt:lpstr>Alloys</vt:lpstr>
      <vt:lpstr>Alloys</vt:lpstr>
      <vt:lpstr>Commonly used alloys (not required)</vt:lpstr>
      <vt:lpstr>PowerPoint Presentation</vt:lpstr>
      <vt:lpstr>4.3 Covalent Bonding</vt:lpstr>
      <vt:lpstr>Covalent bonding</vt:lpstr>
      <vt:lpstr>Bond Order</vt:lpstr>
      <vt:lpstr>Bond length and strength</vt:lpstr>
      <vt:lpstr>Electronegativity Vs Bond type</vt:lpstr>
      <vt:lpstr>Electronegativity of Elements</vt:lpstr>
      <vt:lpstr>Polar bond</vt:lpstr>
      <vt:lpstr>Polarity in covalent bonding</vt:lpstr>
      <vt:lpstr>PowerPoint Presentation</vt:lpstr>
      <vt:lpstr>4.4 Covalent Structures</vt:lpstr>
      <vt:lpstr>PowerPoint Presentation</vt:lpstr>
      <vt:lpstr>Octet rule</vt:lpstr>
      <vt:lpstr>Lewis structure/Lewis dot diagram</vt:lpstr>
      <vt:lpstr>Lewis structure/Lewis dot diagram</vt:lpstr>
      <vt:lpstr>Dative bond/coordinate bond</vt:lpstr>
      <vt:lpstr>Strategy to draw Lewis structure</vt:lpstr>
      <vt:lpstr>VSEPR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Molecules contain a central atom with an expanded octet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shapes of molecules predicted from VSEPR theory</vt:lpstr>
      <vt:lpstr>PowerPoint Presentation</vt:lpstr>
      <vt:lpstr>PowerPoint Presentation</vt:lpstr>
      <vt:lpstr>Polarity in molecules</vt:lpstr>
      <vt:lpstr>Polarity in molecules</vt:lpstr>
      <vt:lpstr>Polarity in molecules</vt:lpstr>
      <vt:lpstr>Polarity in molecules</vt:lpstr>
      <vt:lpstr>Polarity in molecules</vt:lpstr>
      <vt:lpstr>Molecular geometry determines molecular polarity</vt:lpstr>
      <vt:lpstr>PowerPoint Presentation</vt:lpstr>
      <vt:lpstr>PowerPoint Presentation</vt:lpstr>
      <vt:lpstr>PowerPoint Presentation</vt:lpstr>
      <vt:lpstr>PowerPoint Presentation</vt:lpstr>
      <vt:lpstr>PowerPoint Presentation</vt:lpstr>
      <vt:lpstr>PowerPoint Presentation</vt:lpstr>
      <vt:lpstr>4.5 Advanced Covalent structure (Higher Level)</vt:lpstr>
      <vt:lpstr>PowerPoint Presentation</vt:lpstr>
      <vt:lpstr>Resonance Structures</vt:lpstr>
      <vt:lpstr>Delocalized bonds</vt:lpstr>
      <vt:lpstr>Bond order</vt:lpstr>
      <vt:lpstr>PowerPoint Presentation</vt:lpstr>
      <vt:lpstr>Delocalized bond in benzene</vt:lpstr>
      <vt:lpstr>Other examples for resonance structures</vt:lpstr>
      <vt:lpstr>PowerPoint Presentation</vt:lpstr>
      <vt:lpstr>PowerPoint Presentation</vt:lpstr>
      <vt:lpstr>Formal charge</vt:lpstr>
      <vt:lpstr>Formal charge</vt:lpstr>
      <vt:lpstr>Formal charge</vt:lpstr>
      <vt:lpstr>Formal charge</vt:lpstr>
      <vt:lpstr>Formal charge</vt:lpstr>
      <vt:lpstr>Formal charge</vt:lpstr>
      <vt:lpstr>Formal charge</vt:lpstr>
      <vt:lpstr>Formal charge</vt:lpstr>
      <vt:lpstr>Formal charge</vt:lpstr>
      <vt:lpstr>Exercise for drawing Lewis structures considering formal charge</vt:lpstr>
      <vt:lpstr>PowerPoint Presentation</vt:lpstr>
      <vt:lpstr>Limitation of formal charge</vt:lpstr>
      <vt:lpstr>Atomic orbitals overlap to form two types of covalent bond: σ and π</vt:lpstr>
      <vt:lpstr>The sigma (σ) bond</vt:lpstr>
      <vt:lpstr>PowerPoint Presentation</vt:lpstr>
      <vt:lpstr>The pi (π) bond</vt:lpstr>
      <vt:lpstr>PowerPoint Presentation</vt:lpstr>
      <vt:lpstr>Examples for σ and π bonds</vt:lpstr>
      <vt:lpstr>Some conflicts</vt:lpstr>
      <vt:lpstr>Excitation of bonding electron(s)</vt:lpstr>
      <vt:lpstr>PowerPoint Presentation</vt:lpstr>
      <vt:lpstr>Hybridization</vt:lpstr>
      <vt:lpstr>PowerPoint Presentation</vt:lpstr>
      <vt:lpstr>PowerPoint Presentation</vt:lpstr>
      <vt:lpstr>PowerPoint Presentation</vt:lpstr>
      <vt:lpstr>PowerPoint Presentation</vt:lpstr>
      <vt:lpstr>Each bond in methane is formed by the overlap of an sp3 orbital and the ‘s’ orbital of hydrogen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points for hybrid orbitals</vt:lpstr>
      <vt:lpstr>Delocalized π bond</vt:lpstr>
      <vt:lpstr>Benzene does not behave like other unsaturated molecules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special stability of the benzene ring is the result of delocalized electrons</vt:lpstr>
      <vt:lpstr>PowerPoint Presentation</vt:lpstr>
      <vt:lpstr>PowerPoint Presentation</vt:lpstr>
      <vt:lpstr>PowerPoint Presentation</vt:lpstr>
      <vt:lpstr>PowerPoint Presentation</vt:lpstr>
      <vt:lpstr>PowerPoint Presentation</vt:lpstr>
      <vt:lpstr>PowerPoint Presentation</vt:lpstr>
      <vt:lpstr>Other examples with delocalized π bond (Not required)</vt:lpstr>
      <vt:lpstr>PowerPoint Presentation</vt:lpstr>
      <vt:lpstr>Ozone: a case study in resonance, molecular polarity, and formal charge</vt:lpstr>
      <vt:lpstr>Structure of Ozone</vt:lpstr>
      <vt:lpstr>PowerPoint Presentation</vt:lpstr>
      <vt:lpstr>PowerPoint Presentation</vt:lpstr>
      <vt:lpstr>PowerPoint Presentation</vt:lpstr>
      <vt:lpstr>4.6 Covalent Network Structures</vt:lpstr>
      <vt:lpstr>Allotropes of Carbon</vt:lpstr>
      <vt:lpstr>Diamond</vt:lpstr>
      <vt:lpstr>Graphite</vt:lpstr>
      <vt:lpstr>PowerPoint Presentation</vt:lpstr>
      <vt:lpstr>Graphene</vt:lpstr>
      <vt:lpstr>PowerPoint Presentation</vt:lpstr>
      <vt:lpstr>PowerPoint Presentation</vt:lpstr>
      <vt:lpstr>PowerPoint Presentation</vt:lpstr>
      <vt:lpstr>PowerPoint Presentation</vt:lpstr>
      <vt:lpstr>Fullerenes</vt:lpstr>
      <vt:lpstr>PowerPoint Presentation</vt:lpstr>
      <vt:lpstr>PowerPoint Presentation</vt:lpstr>
      <vt:lpstr>Silicon</vt:lpstr>
      <vt:lpstr>Silicon dioxide (Silica)</vt:lpstr>
      <vt:lpstr>PowerPoint Presentation</vt:lpstr>
      <vt:lpstr>4.7 Intermolecular Forces</vt:lpstr>
      <vt:lpstr>PowerPoint Presentation</vt:lpstr>
      <vt:lpstr>1. London dispersion Force</vt:lpstr>
      <vt:lpstr>PowerPoint Presentation</vt:lpstr>
      <vt:lpstr>PowerPoint Presentation</vt:lpstr>
      <vt:lpstr>PowerPoint Presentation</vt:lpstr>
      <vt:lpstr>PowerPoint Presentation</vt:lpstr>
      <vt:lpstr>Gecko tape</vt:lpstr>
      <vt:lpstr>PowerPoint Presentation</vt:lpstr>
      <vt:lpstr>PowerPoint Presentation</vt:lpstr>
      <vt:lpstr>PowerPoint Presentation</vt:lpstr>
      <vt:lpstr>PowerPoint Presentation</vt:lpstr>
      <vt:lpstr>PowerPoint Presentation</vt:lpstr>
      <vt:lpstr>PowerPoint Presentation</vt:lpstr>
      <vt:lpstr> Drawing H bonds</vt:lpstr>
      <vt:lpstr>Drawing H bonds</vt:lpstr>
      <vt:lpstr>Drawing H bonds</vt:lpstr>
      <vt:lpstr>PowerPoint Presentation</vt:lpstr>
      <vt:lpstr>PowerPoint Presentation</vt:lpstr>
      <vt:lpstr>PowerPoint Presentation</vt:lpstr>
      <vt:lpstr>Great biological importance</vt:lpstr>
      <vt:lpstr>PowerPoint Presentation</vt:lpstr>
      <vt:lpstr>PowerPoint Presentation</vt:lpstr>
      <vt:lpstr>Intra-molecular H-bonding</vt:lpstr>
      <vt:lpstr>Intra-molecular H-bonding</vt:lpstr>
      <vt:lpstr>PowerPoint Presentation</vt:lpstr>
      <vt:lpstr>PowerPoint Presentation</vt:lpstr>
      <vt:lpstr>PowerPoint Presentation</vt:lpstr>
      <vt:lpstr>PowerPoint Presentation</vt:lpstr>
      <vt:lpstr>4.8 Chromatography</vt:lpstr>
      <vt:lpstr>Chromatography</vt:lpstr>
      <vt:lpstr>PowerPoint Presentation</vt:lpstr>
      <vt:lpstr>Paper chromatography</vt:lpstr>
      <vt:lpstr>PowerPoint Presentation</vt:lpstr>
      <vt:lpstr>PowerPoint Presentation</vt:lpstr>
      <vt:lpstr>Thin layer chromatography (TLC)</vt:lpstr>
      <vt:lpstr>Retardation factor (RF)</vt:lpstr>
      <vt:lpstr>PowerPoint Presentation</vt:lpstr>
      <vt:lpstr>PowerPoint Presentation</vt:lpstr>
      <vt:lpstr>PowerPoint Presentation</vt:lpstr>
      <vt:lpstr>4.9 Bonding Triangle </vt:lpstr>
      <vt:lpstr>Bonding Continua</vt:lpstr>
      <vt:lpstr>Bonding Triangle</vt:lpstr>
      <vt:lpstr>PowerPoint Presentation</vt:lpstr>
      <vt:lpstr>PowerPoint Presentation</vt:lpstr>
      <vt:lpstr>PowerPoint Presentation</vt:lpstr>
      <vt:lpstr>PowerPoint Presentation</vt:lpstr>
      <vt:lpstr>PowerPoint Presentation</vt:lpstr>
      <vt:lpstr>Different types of bonding/forces</vt:lpstr>
      <vt:lpstr>Predict bond type</vt:lpstr>
      <vt:lpstr>Molecular covalent solid</vt:lpstr>
      <vt:lpstr>Giant molecular / network covalent structure</vt:lpstr>
      <vt:lpstr>Properties of molecular covalent solid V.S. Ionic compounds</vt:lpstr>
      <vt:lpstr>PowerPoint Presentation</vt:lpstr>
      <vt:lpstr>Reasons overall</vt:lpstr>
      <vt:lpstr>Solubility-Metals</vt:lpstr>
      <vt:lpstr>PowerPoint Presentation</vt:lpstr>
      <vt:lpstr>Solubility-Ionic compound</vt:lpstr>
      <vt:lpstr>Solubility-Ionic compound</vt:lpstr>
      <vt:lpstr>Solubility-Giant covalent structure</vt:lpstr>
      <vt:lpstr>Solubility-Molecular covalent structure</vt:lpstr>
      <vt:lpstr>Solubility-Molecular covalent structure</vt:lpstr>
      <vt:lpstr>Solubility-Molecular covalent structure</vt:lpstr>
      <vt:lpstr>M.P. of the first 20 elements.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4  chemical bonding</dc:title>
  <dc:creator>lenovo</dc:creator>
  <cp:lastModifiedBy>Suni Yao</cp:lastModifiedBy>
  <cp:revision>503</cp:revision>
  <dcterms:created xsi:type="dcterms:W3CDTF">2012-12-10T23:50:00Z</dcterms:created>
  <dcterms:modified xsi:type="dcterms:W3CDTF">2024-12-06T10:56:37Z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613D1C6BEFDA493FABD269B0AD68EB7A_12</vt:lpwstr>
  </property>
</Properties>
</file>